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tiff" ContentType="image/tiff"/>
  <Default Extension="ti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bookmarkIdSeed="5">
  <p:sldMasterIdLst>
    <p:sldMasterId id="2147483648" r:id="rId1"/>
    <p:sldMasterId id="2147483650" r:id="rId2"/>
    <p:sldMasterId id="2147483652" r:id="rId3"/>
    <p:sldMasterId id="2147483654" r:id="rId4"/>
    <p:sldMasterId id="2147483656" r:id="rId5"/>
  </p:sldMasterIdLst>
  <p:notesMasterIdLst>
    <p:notesMasterId r:id="rId84"/>
  </p:notesMasterIdLst>
  <p:handoutMasterIdLst>
    <p:handoutMasterId r:id="rId85"/>
  </p:handoutMasterIdLst>
  <p:sldIdLst>
    <p:sldId id="307" r:id="rId6"/>
    <p:sldId id="308" r:id="rId7"/>
    <p:sldId id="420" r:id="rId8"/>
    <p:sldId id="344" r:id="rId9"/>
    <p:sldId id="422" r:id="rId10"/>
    <p:sldId id="423" r:id="rId11"/>
    <p:sldId id="421" r:id="rId12"/>
    <p:sldId id="424" r:id="rId13"/>
    <p:sldId id="425" r:id="rId14"/>
    <p:sldId id="426" r:id="rId15"/>
    <p:sldId id="499" r:id="rId16"/>
    <p:sldId id="428" r:id="rId17"/>
    <p:sldId id="429" r:id="rId18"/>
    <p:sldId id="430" r:id="rId19"/>
    <p:sldId id="431" r:id="rId20"/>
    <p:sldId id="432" r:id="rId21"/>
    <p:sldId id="433" r:id="rId22"/>
    <p:sldId id="434" r:id="rId23"/>
    <p:sldId id="435" r:id="rId24"/>
    <p:sldId id="436" r:id="rId25"/>
    <p:sldId id="437" r:id="rId26"/>
    <p:sldId id="438" r:id="rId27"/>
    <p:sldId id="439" r:id="rId28"/>
    <p:sldId id="440" r:id="rId29"/>
    <p:sldId id="442" r:id="rId30"/>
    <p:sldId id="441" r:id="rId31"/>
    <p:sldId id="443" r:id="rId32"/>
    <p:sldId id="444" r:id="rId33"/>
    <p:sldId id="445" r:id="rId34"/>
    <p:sldId id="493" r:id="rId35"/>
    <p:sldId id="446" r:id="rId36"/>
    <p:sldId id="447" r:id="rId37"/>
    <p:sldId id="448" r:id="rId38"/>
    <p:sldId id="450" r:id="rId39"/>
    <p:sldId id="449" r:id="rId40"/>
    <p:sldId id="451" r:id="rId41"/>
    <p:sldId id="452" r:id="rId42"/>
    <p:sldId id="453" r:id="rId43"/>
    <p:sldId id="454" r:id="rId44"/>
    <p:sldId id="455" r:id="rId45"/>
    <p:sldId id="456" r:id="rId46"/>
    <p:sldId id="457" r:id="rId47"/>
    <p:sldId id="458" r:id="rId48"/>
    <p:sldId id="459" r:id="rId49"/>
    <p:sldId id="460" r:id="rId50"/>
    <p:sldId id="461" r:id="rId51"/>
    <p:sldId id="463" r:id="rId52"/>
    <p:sldId id="462" r:id="rId53"/>
    <p:sldId id="464" r:id="rId54"/>
    <p:sldId id="465" r:id="rId55"/>
    <p:sldId id="466" r:id="rId56"/>
    <p:sldId id="467" r:id="rId57"/>
    <p:sldId id="468" r:id="rId58"/>
    <p:sldId id="469" r:id="rId59"/>
    <p:sldId id="497" r:id="rId60"/>
    <p:sldId id="470" r:id="rId61"/>
    <p:sldId id="471" r:id="rId62"/>
    <p:sldId id="472" r:id="rId63"/>
    <p:sldId id="473" r:id="rId64"/>
    <p:sldId id="474" r:id="rId65"/>
    <p:sldId id="475" r:id="rId66"/>
    <p:sldId id="476" r:id="rId67"/>
    <p:sldId id="477" r:id="rId68"/>
    <p:sldId id="478" r:id="rId69"/>
    <p:sldId id="479" r:id="rId70"/>
    <p:sldId id="480" r:id="rId71"/>
    <p:sldId id="481" r:id="rId72"/>
    <p:sldId id="482" r:id="rId73"/>
    <p:sldId id="494" r:id="rId74"/>
    <p:sldId id="483" r:id="rId75"/>
    <p:sldId id="484" r:id="rId76"/>
    <p:sldId id="485" r:id="rId77"/>
    <p:sldId id="486" r:id="rId78"/>
    <p:sldId id="487" r:id="rId79"/>
    <p:sldId id="488" r:id="rId80"/>
    <p:sldId id="498" r:id="rId81"/>
    <p:sldId id="496" r:id="rId82"/>
    <p:sldId id="311"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A8897A8-715F-4640-9199-48654E78D19C}">
          <p14:sldIdLst>
            <p14:sldId id="307"/>
            <p14:sldId id="308"/>
            <p14:sldId id="420"/>
            <p14:sldId id="344"/>
            <p14:sldId id="422"/>
            <p14:sldId id="423"/>
            <p14:sldId id="421"/>
            <p14:sldId id="424"/>
            <p14:sldId id="425"/>
            <p14:sldId id="426"/>
            <p14:sldId id="499"/>
            <p14:sldId id="428"/>
            <p14:sldId id="429"/>
            <p14:sldId id="430"/>
            <p14:sldId id="431"/>
            <p14:sldId id="432"/>
            <p14:sldId id="433"/>
            <p14:sldId id="434"/>
            <p14:sldId id="435"/>
            <p14:sldId id="436"/>
            <p14:sldId id="437"/>
            <p14:sldId id="438"/>
            <p14:sldId id="439"/>
            <p14:sldId id="440"/>
            <p14:sldId id="442"/>
            <p14:sldId id="441"/>
            <p14:sldId id="443"/>
            <p14:sldId id="444"/>
            <p14:sldId id="445"/>
            <p14:sldId id="493"/>
            <p14:sldId id="446"/>
            <p14:sldId id="447"/>
            <p14:sldId id="448"/>
            <p14:sldId id="450"/>
            <p14:sldId id="449"/>
            <p14:sldId id="451"/>
            <p14:sldId id="452"/>
            <p14:sldId id="453"/>
            <p14:sldId id="454"/>
            <p14:sldId id="455"/>
            <p14:sldId id="456"/>
            <p14:sldId id="457"/>
            <p14:sldId id="458"/>
            <p14:sldId id="459"/>
            <p14:sldId id="460"/>
            <p14:sldId id="461"/>
            <p14:sldId id="463"/>
            <p14:sldId id="462"/>
            <p14:sldId id="464"/>
            <p14:sldId id="465"/>
            <p14:sldId id="466"/>
            <p14:sldId id="467"/>
            <p14:sldId id="468"/>
            <p14:sldId id="469"/>
            <p14:sldId id="497"/>
            <p14:sldId id="470"/>
            <p14:sldId id="471"/>
            <p14:sldId id="472"/>
            <p14:sldId id="473"/>
            <p14:sldId id="474"/>
            <p14:sldId id="475"/>
            <p14:sldId id="476"/>
            <p14:sldId id="477"/>
            <p14:sldId id="478"/>
            <p14:sldId id="479"/>
            <p14:sldId id="480"/>
            <p14:sldId id="481"/>
            <p14:sldId id="482"/>
            <p14:sldId id="494"/>
            <p14:sldId id="483"/>
            <p14:sldId id="484"/>
            <p14:sldId id="485"/>
            <p14:sldId id="486"/>
            <p14:sldId id="487"/>
            <p14:sldId id="488"/>
            <p14:sldId id="498"/>
            <p14:sldId id="496"/>
            <p14:sldId id="3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wei" initials="z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514D4D"/>
    <a:srgbClr val="FFFFFF"/>
    <a:srgbClr val="95B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238" autoAdjust="0"/>
  </p:normalViewPr>
  <p:slideViewPr>
    <p:cSldViewPr snapToGrid="0">
      <p:cViewPr varScale="1">
        <p:scale>
          <a:sx n="89" d="100"/>
          <a:sy n="89" d="100"/>
        </p:scale>
        <p:origin x="466" y="53"/>
      </p:cViewPr>
      <p:guideLst/>
    </p:cSldViewPr>
  </p:slideViewPr>
  <p:notesTextViewPr>
    <p:cViewPr>
      <p:scale>
        <a:sx n="1" d="1"/>
        <a:sy n="1" d="1"/>
      </p:scale>
      <p:origin x="0" y="0"/>
    </p:cViewPr>
  </p:notesText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F9D742-6695-406A-9163-61914875FC30}"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zh-CN" altLang="en-US"/>
        </a:p>
      </dgm:t>
    </dgm:pt>
    <dgm:pt modelId="{2201BF3C-514E-45F6-94F8-D4C3B98E65F8}">
      <dgm:prSet phldrT="[文本]" custT="1"/>
      <dgm:spPr/>
      <dgm:t>
        <a:bodyPr/>
        <a:lstStyle/>
        <a:p>
          <a:r>
            <a:rPr lang="zh-CN" altLang="en-US" sz="1800" dirty="0"/>
            <a:t>网格尺度跨度大</a:t>
          </a:r>
        </a:p>
      </dgm:t>
    </dgm:pt>
    <dgm:pt modelId="{937DABE9-6E6B-4959-82AC-6581F23089BF}" type="parTrans" cxnId="{99C565FC-C489-42AB-B865-B0CC5EB424C6}">
      <dgm:prSet/>
      <dgm:spPr/>
      <dgm:t>
        <a:bodyPr/>
        <a:lstStyle/>
        <a:p>
          <a:endParaRPr lang="zh-CN" altLang="en-US"/>
        </a:p>
      </dgm:t>
    </dgm:pt>
    <dgm:pt modelId="{FC4A637B-ECC8-4EB9-8546-813CF62CD12D}" type="sibTrans" cxnId="{99C565FC-C489-42AB-B865-B0CC5EB424C6}">
      <dgm:prSet/>
      <dgm:spPr/>
      <dgm:t>
        <a:bodyPr/>
        <a:lstStyle/>
        <a:p>
          <a:endParaRPr lang="zh-CN" altLang="en-US"/>
        </a:p>
      </dgm:t>
    </dgm:pt>
    <dgm:pt modelId="{9E79FD50-1CBC-476A-AADA-9E9DE88C1998}">
      <dgm:prSet phldrT="[文本]" custT="1"/>
      <dgm:spPr/>
      <dgm:t>
        <a:bodyPr/>
        <a:lstStyle/>
        <a:p>
          <a:r>
            <a:rPr lang="zh-CN" altLang="en-US" sz="1800" dirty="0"/>
            <a:t>流体域会出现不连续变化</a:t>
          </a:r>
        </a:p>
      </dgm:t>
    </dgm:pt>
    <dgm:pt modelId="{C26DB5E6-F8CD-42F4-8D80-7A424BC97BF9}" type="parTrans" cxnId="{6B463508-6C48-46B1-A89E-374647B0EFC9}">
      <dgm:prSet/>
      <dgm:spPr/>
      <dgm:t>
        <a:bodyPr/>
        <a:lstStyle/>
        <a:p>
          <a:endParaRPr lang="zh-CN" altLang="en-US"/>
        </a:p>
      </dgm:t>
    </dgm:pt>
    <dgm:pt modelId="{A5CEA2B8-144E-419E-BBC4-AAC9039F868C}" type="sibTrans" cxnId="{6B463508-6C48-46B1-A89E-374647B0EFC9}">
      <dgm:prSet/>
      <dgm:spPr/>
      <dgm:t>
        <a:bodyPr/>
        <a:lstStyle/>
        <a:p>
          <a:endParaRPr lang="zh-CN" altLang="en-US"/>
        </a:p>
      </dgm:t>
    </dgm:pt>
    <dgm:pt modelId="{6E77D702-5D4D-4D2E-AF53-B78F61806FAF}" type="pres">
      <dgm:prSet presAssocID="{FDF9D742-6695-406A-9163-61914875FC30}" presName="linear" presStyleCnt="0">
        <dgm:presLayoutVars>
          <dgm:dir/>
          <dgm:animLvl val="lvl"/>
          <dgm:resizeHandles val="exact"/>
        </dgm:presLayoutVars>
      </dgm:prSet>
      <dgm:spPr/>
      <dgm:t>
        <a:bodyPr/>
        <a:lstStyle/>
        <a:p>
          <a:endParaRPr lang="zh-CN" altLang="en-US"/>
        </a:p>
      </dgm:t>
    </dgm:pt>
    <dgm:pt modelId="{CDA606D7-7A91-4B38-A428-262860E76606}" type="pres">
      <dgm:prSet presAssocID="{2201BF3C-514E-45F6-94F8-D4C3B98E65F8}" presName="parentLin" presStyleCnt="0"/>
      <dgm:spPr/>
    </dgm:pt>
    <dgm:pt modelId="{D0506498-993F-41C6-A9EC-4214E8E3F92E}" type="pres">
      <dgm:prSet presAssocID="{2201BF3C-514E-45F6-94F8-D4C3B98E65F8}" presName="parentLeftMargin" presStyleLbl="node1" presStyleIdx="0" presStyleCnt="2"/>
      <dgm:spPr/>
      <dgm:t>
        <a:bodyPr/>
        <a:lstStyle/>
        <a:p>
          <a:endParaRPr lang="zh-CN" altLang="en-US"/>
        </a:p>
      </dgm:t>
    </dgm:pt>
    <dgm:pt modelId="{3F7FF532-A4D3-4F49-8567-1C37861133CC}" type="pres">
      <dgm:prSet presAssocID="{2201BF3C-514E-45F6-94F8-D4C3B98E65F8}" presName="parentText" presStyleLbl="node1" presStyleIdx="0" presStyleCnt="2">
        <dgm:presLayoutVars>
          <dgm:chMax val="0"/>
          <dgm:bulletEnabled val="1"/>
        </dgm:presLayoutVars>
      </dgm:prSet>
      <dgm:spPr/>
      <dgm:t>
        <a:bodyPr/>
        <a:lstStyle/>
        <a:p>
          <a:endParaRPr lang="zh-CN" altLang="en-US"/>
        </a:p>
      </dgm:t>
    </dgm:pt>
    <dgm:pt modelId="{92C455D2-A896-45BF-96FA-4E6D309906CD}" type="pres">
      <dgm:prSet presAssocID="{2201BF3C-514E-45F6-94F8-D4C3B98E65F8}" presName="negativeSpace" presStyleCnt="0"/>
      <dgm:spPr/>
    </dgm:pt>
    <dgm:pt modelId="{9702A184-3214-4EAC-A8BE-4863B49DAB0D}" type="pres">
      <dgm:prSet presAssocID="{2201BF3C-514E-45F6-94F8-D4C3B98E65F8}" presName="childText" presStyleLbl="conFgAcc1" presStyleIdx="0" presStyleCnt="2">
        <dgm:presLayoutVars>
          <dgm:bulletEnabled val="1"/>
        </dgm:presLayoutVars>
      </dgm:prSet>
      <dgm:spPr/>
    </dgm:pt>
    <dgm:pt modelId="{0E764A4C-E761-413D-B8AA-ED2592B7625A}" type="pres">
      <dgm:prSet presAssocID="{FC4A637B-ECC8-4EB9-8546-813CF62CD12D}" presName="spaceBetweenRectangles" presStyleCnt="0"/>
      <dgm:spPr/>
    </dgm:pt>
    <dgm:pt modelId="{6C49E5DA-3179-4F0D-A1EA-24D60CAADCBE}" type="pres">
      <dgm:prSet presAssocID="{9E79FD50-1CBC-476A-AADA-9E9DE88C1998}" presName="parentLin" presStyleCnt="0"/>
      <dgm:spPr/>
    </dgm:pt>
    <dgm:pt modelId="{4B61AB44-A01E-46DD-B4E6-308AE09D06DC}" type="pres">
      <dgm:prSet presAssocID="{9E79FD50-1CBC-476A-AADA-9E9DE88C1998}" presName="parentLeftMargin" presStyleLbl="node1" presStyleIdx="0" presStyleCnt="2"/>
      <dgm:spPr/>
      <dgm:t>
        <a:bodyPr/>
        <a:lstStyle/>
        <a:p>
          <a:endParaRPr lang="zh-CN" altLang="en-US"/>
        </a:p>
      </dgm:t>
    </dgm:pt>
    <dgm:pt modelId="{9C9EF710-5CC9-4C60-886D-FBEE90F11351}" type="pres">
      <dgm:prSet presAssocID="{9E79FD50-1CBC-476A-AADA-9E9DE88C1998}" presName="parentText" presStyleLbl="node1" presStyleIdx="1" presStyleCnt="2">
        <dgm:presLayoutVars>
          <dgm:chMax val="0"/>
          <dgm:bulletEnabled val="1"/>
        </dgm:presLayoutVars>
      </dgm:prSet>
      <dgm:spPr/>
      <dgm:t>
        <a:bodyPr/>
        <a:lstStyle/>
        <a:p>
          <a:endParaRPr lang="zh-CN" altLang="en-US"/>
        </a:p>
      </dgm:t>
    </dgm:pt>
    <dgm:pt modelId="{E73A058A-40AC-44E0-8077-15D3F734D453}" type="pres">
      <dgm:prSet presAssocID="{9E79FD50-1CBC-476A-AADA-9E9DE88C1998}" presName="negativeSpace" presStyleCnt="0"/>
      <dgm:spPr/>
    </dgm:pt>
    <dgm:pt modelId="{FDCE6F9E-47AB-4D32-926F-69C5A035CCFF}" type="pres">
      <dgm:prSet presAssocID="{9E79FD50-1CBC-476A-AADA-9E9DE88C1998}" presName="childText" presStyleLbl="conFgAcc1" presStyleIdx="1" presStyleCnt="2">
        <dgm:presLayoutVars>
          <dgm:bulletEnabled val="1"/>
        </dgm:presLayoutVars>
      </dgm:prSet>
      <dgm:spPr/>
    </dgm:pt>
  </dgm:ptLst>
  <dgm:cxnLst>
    <dgm:cxn modelId="{99C565FC-C489-42AB-B865-B0CC5EB424C6}" srcId="{FDF9D742-6695-406A-9163-61914875FC30}" destId="{2201BF3C-514E-45F6-94F8-D4C3B98E65F8}" srcOrd="0" destOrd="0" parTransId="{937DABE9-6E6B-4959-82AC-6581F23089BF}" sibTransId="{FC4A637B-ECC8-4EB9-8546-813CF62CD12D}"/>
    <dgm:cxn modelId="{B586B4C9-BACF-4465-BAD8-88936D116E63}" type="presOf" srcId="{2201BF3C-514E-45F6-94F8-D4C3B98E65F8}" destId="{3F7FF532-A4D3-4F49-8567-1C37861133CC}" srcOrd="1" destOrd="0" presId="urn:microsoft.com/office/officeart/2005/8/layout/list1"/>
    <dgm:cxn modelId="{F950E927-D766-4514-A5F8-5BD0E92B64B6}" type="presOf" srcId="{FDF9D742-6695-406A-9163-61914875FC30}" destId="{6E77D702-5D4D-4D2E-AF53-B78F61806FAF}" srcOrd="0" destOrd="0" presId="urn:microsoft.com/office/officeart/2005/8/layout/list1"/>
    <dgm:cxn modelId="{6B463508-6C48-46B1-A89E-374647B0EFC9}" srcId="{FDF9D742-6695-406A-9163-61914875FC30}" destId="{9E79FD50-1CBC-476A-AADA-9E9DE88C1998}" srcOrd="1" destOrd="0" parTransId="{C26DB5E6-F8CD-42F4-8D80-7A424BC97BF9}" sibTransId="{A5CEA2B8-144E-419E-BBC4-AAC9039F868C}"/>
    <dgm:cxn modelId="{5534CDA7-4AFD-47D3-B478-7CDEAC0F715E}" type="presOf" srcId="{2201BF3C-514E-45F6-94F8-D4C3B98E65F8}" destId="{D0506498-993F-41C6-A9EC-4214E8E3F92E}" srcOrd="0" destOrd="0" presId="urn:microsoft.com/office/officeart/2005/8/layout/list1"/>
    <dgm:cxn modelId="{EEC44586-AD34-41E0-8F0E-B7124C7BF06E}" type="presOf" srcId="{9E79FD50-1CBC-476A-AADA-9E9DE88C1998}" destId="{4B61AB44-A01E-46DD-B4E6-308AE09D06DC}" srcOrd="0" destOrd="0" presId="urn:microsoft.com/office/officeart/2005/8/layout/list1"/>
    <dgm:cxn modelId="{DA90EB2A-FC90-4A6D-B2EE-FA02BA86E086}" type="presOf" srcId="{9E79FD50-1CBC-476A-AADA-9E9DE88C1998}" destId="{9C9EF710-5CC9-4C60-886D-FBEE90F11351}" srcOrd="1" destOrd="0" presId="urn:microsoft.com/office/officeart/2005/8/layout/list1"/>
    <dgm:cxn modelId="{911B2742-73F4-496C-8836-B79D83BB0247}" type="presParOf" srcId="{6E77D702-5D4D-4D2E-AF53-B78F61806FAF}" destId="{CDA606D7-7A91-4B38-A428-262860E76606}" srcOrd="0" destOrd="0" presId="urn:microsoft.com/office/officeart/2005/8/layout/list1"/>
    <dgm:cxn modelId="{3BBCEAF8-EEAF-45AF-8777-2D82047D72A4}" type="presParOf" srcId="{CDA606D7-7A91-4B38-A428-262860E76606}" destId="{D0506498-993F-41C6-A9EC-4214E8E3F92E}" srcOrd="0" destOrd="0" presId="urn:microsoft.com/office/officeart/2005/8/layout/list1"/>
    <dgm:cxn modelId="{7455D5A3-11DA-4460-89F5-CC8A81378F96}" type="presParOf" srcId="{CDA606D7-7A91-4B38-A428-262860E76606}" destId="{3F7FF532-A4D3-4F49-8567-1C37861133CC}" srcOrd="1" destOrd="0" presId="urn:microsoft.com/office/officeart/2005/8/layout/list1"/>
    <dgm:cxn modelId="{42BB075B-87FB-45A5-B466-99E06EA799EF}" type="presParOf" srcId="{6E77D702-5D4D-4D2E-AF53-B78F61806FAF}" destId="{92C455D2-A896-45BF-96FA-4E6D309906CD}" srcOrd="1" destOrd="0" presId="urn:microsoft.com/office/officeart/2005/8/layout/list1"/>
    <dgm:cxn modelId="{4DD36D68-DAA4-4C24-B0B3-8A4370B6FFD9}" type="presParOf" srcId="{6E77D702-5D4D-4D2E-AF53-B78F61806FAF}" destId="{9702A184-3214-4EAC-A8BE-4863B49DAB0D}" srcOrd="2" destOrd="0" presId="urn:microsoft.com/office/officeart/2005/8/layout/list1"/>
    <dgm:cxn modelId="{2DAE827D-45D5-4C57-8ACF-C8F1571D9556}" type="presParOf" srcId="{6E77D702-5D4D-4D2E-AF53-B78F61806FAF}" destId="{0E764A4C-E761-413D-B8AA-ED2592B7625A}" srcOrd="3" destOrd="0" presId="urn:microsoft.com/office/officeart/2005/8/layout/list1"/>
    <dgm:cxn modelId="{9917AF62-ADC7-488C-AD9F-16BE49874E41}" type="presParOf" srcId="{6E77D702-5D4D-4D2E-AF53-B78F61806FAF}" destId="{6C49E5DA-3179-4F0D-A1EA-24D60CAADCBE}" srcOrd="4" destOrd="0" presId="urn:microsoft.com/office/officeart/2005/8/layout/list1"/>
    <dgm:cxn modelId="{2EDC2094-8160-4422-8663-FC9CF0639E33}" type="presParOf" srcId="{6C49E5DA-3179-4F0D-A1EA-24D60CAADCBE}" destId="{4B61AB44-A01E-46DD-B4E6-308AE09D06DC}" srcOrd="0" destOrd="0" presId="urn:microsoft.com/office/officeart/2005/8/layout/list1"/>
    <dgm:cxn modelId="{9852BFEA-F440-46AB-BC9A-B869C20B7AB4}" type="presParOf" srcId="{6C49E5DA-3179-4F0D-A1EA-24D60CAADCBE}" destId="{9C9EF710-5CC9-4C60-886D-FBEE90F11351}" srcOrd="1" destOrd="0" presId="urn:microsoft.com/office/officeart/2005/8/layout/list1"/>
    <dgm:cxn modelId="{5E5571D5-F210-4999-AC70-D0584C0887E3}" type="presParOf" srcId="{6E77D702-5D4D-4D2E-AF53-B78F61806FAF}" destId="{E73A058A-40AC-44E0-8077-15D3F734D453}" srcOrd="5" destOrd="0" presId="urn:microsoft.com/office/officeart/2005/8/layout/list1"/>
    <dgm:cxn modelId="{F5FE61EB-99B7-4C3C-A54A-D712642FE242}" type="presParOf" srcId="{6E77D702-5D4D-4D2E-AF53-B78F61806FAF}" destId="{FDCE6F9E-47AB-4D32-926F-69C5A035CCFF}"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2A184-3214-4EAC-A8BE-4863B49DAB0D}">
      <dsp:nvSpPr>
        <dsp:cNvPr id="0" name=""/>
        <dsp:cNvSpPr/>
      </dsp:nvSpPr>
      <dsp:spPr>
        <a:xfrm>
          <a:off x="0" y="344310"/>
          <a:ext cx="4215243" cy="579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7FF532-A4D3-4F49-8567-1C37861133CC}">
      <dsp:nvSpPr>
        <dsp:cNvPr id="0" name=""/>
        <dsp:cNvSpPr/>
      </dsp:nvSpPr>
      <dsp:spPr>
        <a:xfrm>
          <a:off x="210762" y="4829"/>
          <a:ext cx="2950670" cy="678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528" tIns="0" rIns="111528" bIns="0" numCol="1" spcCol="1270" anchor="ctr" anchorCtr="0">
          <a:noAutofit/>
        </a:bodyPr>
        <a:lstStyle/>
        <a:p>
          <a:pPr lvl="0" algn="l" defTabSz="800100">
            <a:lnSpc>
              <a:spcPct val="90000"/>
            </a:lnSpc>
            <a:spcBef>
              <a:spcPct val="0"/>
            </a:spcBef>
            <a:spcAft>
              <a:spcPct val="35000"/>
            </a:spcAft>
          </a:pPr>
          <a:r>
            <a:rPr lang="zh-CN" altLang="en-US" sz="1800" kern="1200" dirty="0"/>
            <a:t>网格尺度跨度大</a:t>
          </a:r>
        </a:p>
      </dsp:txBody>
      <dsp:txXfrm>
        <a:off x="243906" y="37973"/>
        <a:ext cx="2884382" cy="612672"/>
      </dsp:txXfrm>
    </dsp:sp>
    <dsp:sp modelId="{FDCE6F9E-47AB-4D32-926F-69C5A035CCFF}">
      <dsp:nvSpPr>
        <dsp:cNvPr id="0" name=""/>
        <dsp:cNvSpPr/>
      </dsp:nvSpPr>
      <dsp:spPr>
        <a:xfrm>
          <a:off x="0" y="1387590"/>
          <a:ext cx="4215243" cy="579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9EF710-5CC9-4C60-886D-FBEE90F11351}">
      <dsp:nvSpPr>
        <dsp:cNvPr id="0" name=""/>
        <dsp:cNvSpPr/>
      </dsp:nvSpPr>
      <dsp:spPr>
        <a:xfrm>
          <a:off x="210762" y="1048109"/>
          <a:ext cx="2950670" cy="6789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528" tIns="0" rIns="111528" bIns="0" numCol="1" spcCol="1270" anchor="ctr" anchorCtr="0">
          <a:noAutofit/>
        </a:bodyPr>
        <a:lstStyle/>
        <a:p>
          <a:pPr lvl="0" algn="l" defTabSz="800100">
            <a:lnSpc>
              <a:spcPct val="90000"/>
            </a:lnSpc>
            <a:spcBef>
              <a:spcPct val="0"/>
            </a:spcBef>
            <a:spcAft>
              <a:spcPct val="35000"/>
            </a:spcAft>
          </a:pPr>
          <a:r>
            <a:rPr lang="zh-CN" altLang="en-US" sz="1800" kern="1200" dirty="0"/>
            <a:t>流体域会出现不连续变化</a:t>
          </a:r>
        </a:p>
      </dsp:txBody>
      <dsp:txXfrm>
        <a:off x="243906" y="1081253"/>
        <a:ext cx="288438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e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emf"/><Relationship Id="rId4"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image" Target="../media/image8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emf"/><Relationship Id="rId1" Type="http://schemas.openxmlformats.org/officeDocument/2006/relationships/image" Target="../media/image89.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19.wmf"/><Relationship Id="rId4" Type="http://schemas.openxmlformats.org/officeDocument/2006/relationships/image" Target="../media/image2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6" Type="http://schemas.openxmlformats.org/officeDocument/2006/relationships/image" Target="../media/image111.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4.wmf"/><Relationship Id="rId7" Type="http://schemas.openxmlformats.org/officeDocument/2006/relationships/image" Target="../media/image118.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image" Target="../media/image135.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image" Target="../media/image144.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emf"/><Relationship Id="rId4"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emf"/><Relationship Id="rId4"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6B6A95-AEDA-4410-9E9E-E0A17368A0C4}" type="datetime1">
              <a:rPr lang="zh-CN" altLang="en-US" smtClean="0"/>
              <a:t>2021/2/28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76987D-9001-42AC-86DD-DADB33384CAB}" type="slidenum">
              <a:rPr lang="zh-CN" altLang="en-US" smtClean="0"/>
              <a:t>‹#›</a:t>
            </a:fld>
            <a:endParaRPr lang="zh-CN" altLang="en-US"/>
          </a:p>
        </p:txBody>
      </p:sp>
    </p:spTree>
    <p:extLst>
      <p:ext uri="{BB962C8B-B14F-4D97-AF65-F5344CB8AC3E}">
        <p14:creationId xmlns:p14="http://schemas.microsoft.com/office/powerpoint/2010/main" val="172518806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9T16:33:18.093"/>
    </inkml:context>
    <inkml:brush xml:id="br0">
      <inkml:brushProperty name="width" value="0.05292" units="cm"/>
      <inkml:brushProperty name="height" value="0.05292" units="cm"/>
      <inkml:brushProperty name="color" value="#FF0000"/>
    </inkml:brush>
  </inkml:definitions>
  <inkml:trace contextRef="#ctx0" brushRef="#br0">12071 17269 0,'-57'0'47,"29"0"-47,-57 0 16,29-28-1,-114-29 1,57 29-16,-85-28 16,29 27-16,-29-27 15,56 27-15,29 1 16,-28 28 0,0 0-16,-57-28 0,28 0 15,29 28-15,-1 0 16,29 0-16,29 0 15,-30 0 1,1 0-16,0 0 0,29 0 16,-30 28-16,-55 0 15,27 0-15,-55 1 16,55-29-16,-27 28 16,27 0-16,-27 57 15,56-28-15,-57-1 16,29 1-16,-29-29 15,29 57-15,28-57 16,0 0 0,-1 29-16,30-1 15,-1-27-15,28 27 16,29 1-16,-29-1 16,29-56-1,28 28 1,0 1-16,0-1 0,0 28 15,28 29 1,1-28-16,-1 28 16,29-1-16,-29-27 15,57 28-15,56-1 16,0 1-16,29 0 16,-57-28-16,57-1 15,-29-28-15,57 1 16,56 55-16,1-27 15,-1 28-15,85-29 16,29 29-16,-1-57 16,114 29-16,-57-29 15,-85-28-15,0 0 16,-56-28-16,-57-29 16,-56 1-16,-85-1 15,0 1-15,-57 28 16,57-1-1,-29-56-15,29 1 16,-28-1-16,-1-28 16,1 28-16,-29 28 15,0-27-15,-28-1 16,28-85 0,1 86-16,-29-1 15,0 0-15,0 28 16,0 1-16,0-29 15,-57 0 1,1 1-16,-1 27 16,-28-28-1,0 29-15,-28-1 0,0-56 16,28 28-16,1 57 16,-29-29-16,84 29 15,-27-28-15,-29 27 16,0 1-16,29 0 15,-1 0-15,-28 28 16,29-29-16,27 29 16,-27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9T16:41:25.836"/>
    </inkml:context>
    <inkml:brush xml:id="br0">
      <inkml:brushProperty name="width" value="0.05292" units="cm"/>
      <inkml:brushProperty name="height" value="0.05292" units="cm"/>
      <inkml:brushProperty name="color" value="#FF0000"/>
    </inkml:brush>
  </inkml:definitions>
  <inkml:trace contextRef="#ctx0" brushRef="#br0">32312 7688 0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0-04-29T16:42:50.941"/>
    </inkml:context>
    <inkml:brush xml:id="br0">
      <inkml:brushProperty name="width" value="0.05292" units="cm"/>
      <inkml:brushProperty name="height" value="0.05292" units="cm"/>
      <inkml:brushProperty name="color" value="#FF0000"/>
    </inkml:brush>
  </inkml:definitions>
  <inkml:trace contextRef="#ctx0" brushRef="#br0">19534 14612 0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A8DF3-47B1-4E6D-9A78-CC36D505D014}" type="datetime1">
              <a:rPr lang="zh-CN" altLang="en-US" smtClean="0"/>
              <a:t>2021/2/28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582CA-00DB-42CE-870E-03ED99C3E247}" type="slidenum">
              <a:rPr lang="zh-CN" altLang="en-US" smtClean="0"/>
              <a:t>‹#›</a:t>
            </a:fld>
            <a:endParaRPr lang="zh-CN" altLang="en-US"/>
          </a:p>
        </p:txBody>
      </p:sp>
    </p:spTree>
    <p:extLst>
      <p:ext uri="{BB962C8B-B14F-4D97-AF65-F5344CB8AC3E}">
        <p14:creationId xmlns:p14="http://schemas.microsoft.com/office/powerpoint/2010/main" val="140293744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rPr>
              <a:t>尊敬的</a:t>
            </a:r>
            <a:r>
              <a:rPr lang="zh-CN" altLang="en-US" dirty="0"/>
              <a:t>各位答辩专家，老师，同学们，大家上午好</a:t>
            </a:r>
            <a:r>
              <a:rPr lang="zh-CN" altLang="en-US" dirty="0">
                <a:latin typeface="宋体" panose="02010600030101010101" pitchFamily="2" charset="-122"/>
              </a:rPr>
              <a:t>。感谢大家来参加我的博士论文答辩会。我的博士论文课题是</a:t>
            </a:r>
            <a:r>
              <a:rPr lang="zh-CN" altLang="en-US" b="1" dirty="0">
                <a:solidFill>
                  <a:schemeClr val="accent5">
                    <a:lumMod val="50000"/>
                  </a:schemeClr>
                </a:solidFill>
              </a:rPr>
              <a:t>堆叠标签气流诱导分离方法及其应用</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rPr>
              <a:t>。我是答辩人贺鑫，我的导师李小平老师。</a:t>
            </a:r>
            <a:endParaRPr lang="zh-CN" altLang="en-US" dirty="0"/>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1</a:t>
            </a:fld>
            <a:endParaRPr lang="zh-CN" altLang="en-US"/>
          </a:p>
        </p:txBody>
      </p:sp>
    </p:spTree>
    <p:extLst>
      <p:ext uri="{BB962C8B-B14F-4D97-AF65-F5344CB8AC3E}">
        <p14:creationId xmlns:p14="http://schemas.microsoft.com/office/powerpoint/2010/main" val="3156288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首先，直观上对标签的感受如下，</a:t>
            </a:r>
            <a:endParaRPr lang="en-US" altLang="zh-CN" dirty="0"/>
          </a:p>
          <a:p>
            <a:r>
              <a:rPr lang="zh-CN" altLang="en-US" dirty="0"/>
              <a:t>针对这些特点，可以知道标签具有几何非线性，并且透气性属于高速非达西渗流。      </a:t>
            </a:r>
            <a:r>
              <a:rPr lang="en-US" altLang="zh-CN" dirty="0"/>
              <a:t>For chai </a:t>
            </a:r>
            <a:r>
              <a:rPr lang="en-US" altLang="zh-CN" dirty="0" err="1"/>
              <a:t>mer</a:t>
            </a:r>
            <a:r>
              <a:rPr lang="en-US" altLang="zh-CN" dirty="0"/>
              <a:t> </a:t>
            </a:r>
            <a:r>
              <a:rPr lang="zh-CN" altLang="en-US" dirty="0"/>
              <a:t>公式</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13</a:t>
            </a:fld>
            <a:endParaRPr lang="zh-CN" altLang="en-US"/>
          </a:p>
        </p:txBody>
      </p:sp>
    </p:spTree>
    <p:extLst>
      <p:ext uri="{BB962C8B-B14F-4D97-AF65-F5344CB8AC3E}">
        <p14:creationId xmlns:p14="http://schemas.microsoft.com/office/powerpoint/2010/main" val="1212997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对标签的力学描述，包括运动控制方程和透气性描述。接下来我们讲述如何得到标签的物理特性参数，这里主要是三个，杨氏模量，也就是抗弯刚度，惯性阻尼系数，粘性阻尼系数，这两个是透气性参数。首先看杨氏模量的测定。</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20</a:t>
            </a:fld>
            <a:endParaRPr lang="zh-CN" altLang="en-US"/>
          </a:p>
        </p:txBody>
      </p:sp>
    </p:spTree>
    <p:extLst>
      <p:ext uri="{BB962C8B-B14F-4D97-AF65-F5344CB8AC3E}">
        <p14:creationId xmlns:p14="http://schemas.microsoft.com/office/powerpoint/2010/main" val="2691444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22</a:t>
            </a:fld>
            <a:endParaRPr lang="zh-CN" altLang="en-US"/>
          </a:p>
        </p:txBody>
      </p:sp>
    </p:spTree>
    <p:extLst>
      <p:ext uri="{BB962C8B-B14F-4D97-AF65-F5344CB8AC3E}">
        <p14:creationId xmlns:p14="http://schemas.microsoft.com/office/powerpoint/2010/main" val="1967765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对于标签分离，我们最先想到的是真空吸盘。标签分离成功有两个必要的条件。。。。。</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24</a:t>
            </a:fld>
            <a:endParaRPr lang="zh-CN" altLang="en-US"/>
          </a:p>
        </p:txBody>
      </p:sp>
    </p:spTree>
    <p:extLst>
      <p:ext uri="{BB962C8B-B14F-4D97-AF65-F5344CB8AC3E}">
        <p14:creationId xmlns:p14="http://schemas.microsoft.com/office/powerpoint/2010/main" val="1752674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为了提高可靠性，也就是消除真空传递效应，我们考虑了让标签之间先产生这样的一个预分离间隙，这样的话气流就可以从这个间隙之中快速的填充到标签之间，对这样的一个工况，我们做了一系列的数字仿真，右图是数字仿真的，结果可以看得到，在存在初始分析的一个情况下，它的真空传递的一个效率是在下降的，从第</a:t>
            </a:r>
            <a:r>
              <a:rPr lang="en-US" altLang="zh-CN" dirty="0"/>
              <a:t>2</a:t>
            </a:r>
            <a:r>
              <a:rPr lang="zh-CN" altLang="en-US" dirty="0"/>
              <a:t>张标签这一列可以看得出来，缝隙越大真空衰减的程度也就越大。当具有</a:t>
            </a:r>
            <a:r>
              <a:rPr lang="en-US" altLang="zh-CN" dirty="0"/>
              <a:t>5</a:t>
            </a:r>
            <a:r>
              <a:rPr lang="zh-CN" altLang="en-US" dirty="0"/>
              <a:t>毫米间隙的时候，第</a:t>
            </a:r>
            <a:r>
              <a:rPr lang="en-US" altLang="zh-CN" dirty="0"/>
              <a:t>2</a:t>
            </a:r>
            <a:r>
              <a:rPr lang="zh-CN" altLang="en-US" dirty="0"/>
              <a:t>张标签上的一个真空负压已经低于负</a:t>
            </a:r>
            <a:r>
              <a:rPr lang="en-US" altLang="zh-CN" dirty="0"/>
              <a:t>40kpa</a:t>
            </a:r>
            <a:r>
              <a:rPr lang="zh-CN" altLang="en-US" dirty="0"/>
              <a:t>。这就说明了，预分离间隙是一个有效的手段。那么怎样要来产生一个这样的预防预见性呢，我们考虑用气流诱导的方法来使标签之间产生一个又分离间隙，这样的话侧面的气流可以让标签产生预分离间隙的同时加快其流程中，因此我们也对这样的一个工况做了一个数字仿真右图是数字仿真的一个结果，我们这里只考虑了两张标签，横坐标是缝隙的一个高度，纵坐标是作用在第</a:t>
            </a:r>
            <a:r>
              <a:rPr lang="en-US" altLang="zh-CN" dirty="0"/>
              <a:t>2</a:t>
            </a:r>
            <a:r>
              <a:rPr lang="zh-CN" altLang="en-US" dirty="0"/>
              <a:t>张标签上的一个真空压力，这里面我们可以看得到，当有诱导气流的时候，在同样的月份里见习下，作用在第</a:t>
            </a:r>
            <a:r>
              <a:rPr lang="en-US" altLang="zh-CN" dirty="0"/>
              <a:t>2</a:t>
            </a:r>
            <a:r>
              <a:rPr lang="zh-CN" altLang="en-US" dirty="0"/>
              <a:t>张标签上的一个真空负压会衰减的更快，并且随着诱导气流速度的增加，这种衰减更明显。从图中也可以看出，当气流诱导速度达到</a:t>
            </a:r>
            <a:r>
              <a:rPr lang="en-US" altLang="zh-CN" dirty="0"/>
              <a:t>30</a:t>
            </a:r>
            <a:r>
              <a:rPr lang="zh-CN" altLang="en-US" dirty="0"/>
              <a:t>米每秒的时候，在</a:t>
            </a:r>
            <a:r>
              <a:rPr lang="en-US" altLang="zh-CN" dirty="0"/>
              <a:t>0.5</a:t>
            </a:r>
            <a:r>
              <a:rPr lang="zh-CN" altLang="en-US" dirty="0"/>
              <a:t>毫米的一个间隙下，第</a:t>
            </a:r>
            <a:r>
              <a:rPr lang="en-US" altLang="zh-CN" dirty="0"/>
              <a:t>2</a:t>
            </a:r>
            <a:r>
              <a:rPr lang="zh-CN" altLang="en-US" dirty="0"/>
              <a:t>张标签的真空负压已经衰减到了</a:t>
            </a:r>
            <a:r>
              <a:rPr lang="en-US" altLang="zh-CN" dirty="0"/>
              <a:t>0</a:t>
            </a:r>
            <a:r>
              <a:rPr lang="zh-CN" altLang="en-US" dirty="0"/>
              <a:t>。这样我们气流诱导标线分离的方案就可以呼之欲出了，我们首先通过气流诱导式标签产生预分离，阻断真空传递效应，然后再用真空吸盘进行吸取分离。那么为什么气流诱导会使标签发生分离呢？为了研究这个问题，我们对其机理进行了分析。首先纸张的表面并非绝对光滑，所以对对标签之间会客观地存在初始缝隙。那么这个初始缝隙是不是对气流诱导标签起到一个决定性的作用呢？对此我们对他做了两种可能的推测。一种是基于存在初始分析的分离机理，这种机理假设出此分析是必须要存在的，否则表情就无法分开，第</a:t>
            </a:r>
            <a:r>
              <a:rPr lang="en-US" altLang="zh-CN" dirty="0"/>
              <a:t>2</a:t>
            </a:r>
            <a:r>
              <a:rPr lang="zh-CN" altLang="en-US" dirty="0"/>
              <a:t>种是基于无初始分析的分析。这种推测基于初始分析并非是气流诱导分离的决定性作用。</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25</a:t>
            </a:fld>
            <a:endParaRPr lang="zh-CN" altLang="en-US"/>
          </a:p>
        </p:txBody>
      </p:sp>
    </p:spTree>
    <p:extLst>
      <p:ext uri="{BB962C8B-B14F-4D97-AF65-F5344CB8AC3E}">
        <p14:creationId xmlns:p14="http://schemas.microsoft.com/office/powerpoint/2010/main" val="318152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为了提高可靠性，也就是消除争锋传递效应，我们考虑了让标签之间先产生这样的一个预分离间隙，这样的话气流就可以从这个间隙之中快速的填充到标签之间，对这样的一个工况，我们做了一系列的数字仿真，右图是数字仿真的，结果可以看得到，在存在初始分析的一个情况下，它的真空传递的一个效率是在下降的，从第</a:t>
            </a:r>
            <a:r>
              <a:rPr lang="en-US" altLang="zh-CN" dirty="0"/>
              <a:t>2</a:t>
            </a:r>
            <a:r>
              <a:rPr lang="zh-CN" altLang="en-US" dirty="0"/>
              <a:t>张标签这一列可以看得出来，缝隙越大真空衰减的程度也就越大。当具有</a:t>
            </a:r>
            <a:r>
              <a:rPr lang="en-US" altLang="zh-CN" dirty="0"/>
              <a:t>5</a:t>
            </a:r>
            <a:r>
              <a:rPr lang="zh-CN" altLang="en-US" dirty="0"/>
              <a:t>毫米间隙的时候，第</a:t>
            </a:r>
            <a:r>
              <a:rPr lang="en-US" altLang="zh-CN" dirty="0"/>
              <a:t>2</a:t>
            </a:r>
            <a:r>
              <a:rPr lang="zh-CN" altLang="en-US" dirty="0"/>
              <a:t>张标签上的一个真空负压已经低于负</a:t>
            </a:r>
            <a:r>
              <a:rPr lang="en-US" altLang="zh-CN" dirty="0"/>
              <a:t>40kpa</a:t>
            </a:r>
            <a:r>
              <a:rPr lang="zh-CN" altLang="en-US" dirty="0"/>
              <a:t>。这就说明了，预分离间隙是一个有效的手段。</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26</a:t>
            </a:fld>
            <a:endParaRPr lang="zh-CN" altLang="en-US"/>
          </a:p>
        </p:txBody>
      </p:sp>
    </p:spTree>
    <p:extLst>
      <p:ext uri="{BB962C8B-B14F-4D97-AF65-F5344CB8AC3E}">
        <p14:creationId xmlns:p14="http://schemas.microsoft.com/office/powerpoint/2010/main" val="3024871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怎样要来产生一个这样的预防预见性呢，我们考虑用气流诱导的方法来使标签之间产生一个又分离间隙，这样的话侧面的气流可以让标签产生预分离间隙的同时加快其流程中，因此我们也对这样的一个工况做了一个数字仿真右图是数字仿真的一个结果，我们这里只考虑了两张标签，横坐标是缝隙的一个高度，纵坐标是作用在第</a:t>
            </a:r>
            <a:r>
              <a:rPr lang="en-US" altLang="zh-CN" dirty="0"/>
              <a:t>2</a:t>
            </a:r>
            <a:r>
              <a:rPr lang="zh-CN" altLang="en-US" dirty="0"/>
              <a:t>张标签上的一个真空压力，这里面我们可以看得到，当有诱导气流的时候，在同样的月份里见习下，作用在第</a:t>
            </a:r>
            <a:r>
              <a:rPr lang="en-US" altLang="zh-CN" dirty="0"/>
              <a:t>2</a:t>
            </a:r>
            <a:r>
              <a:rPr lang="zh-CN" altLang="en-US" dirty="0"/>
              <a:t>张标签上的一个真空负压会衰减的更快，并且随着诱导气流速度的增加，这种衰减更明显。从图中也可以看出，当气流诱导速度达到</a:t>
            </a:r>
            <a:r>
              <a:rPr lang="en-US" altLang="zh-CN" dirty="0"/>
              <a:t>30</a:t>
            </a:r>
            <a:r>
              <a:rPr lang="zh-CN" altLang="en-US" dirty="0"/>
              <a:t>米每秒的时候，在</a:t>
            </a:r>
            <a:r>
              <a:rPr lang="en-US" altLang="zh-CN" dirty="0"/>
              <a:t>0.5</a:t>
            </a:r>
            <a:r>
              <a:rPr lang="zh-CN" altLang="en-US" dirty="0"/>
              <a:t>毫米的一个间隙下，第</a:t>
            </a:r>
            <a:r>
              <a:rPr lang="en-US" altLang="zh-CN" dirty="0"/>
              <a:t>2</a:t>
            </a:r>
            <a:r>
              <a:rPr lang="zh-CN" altLang="en-US" dirty="0"/>
              <a:t>张标签的真空负压已经衰减到了</a:t>
            </a:r>
            <a:r>
              <a:rPr lang="en-US" altLang="zh-CN" dirty="0"/>
              <a:t>0</a:t>
            </a:r>
            <a:r>
              <a:rPr lang="zh-CN" altLang="en-US" dirty="0"/>
              <a:t>。这样我们气流诱导标线分离的方案就可以呼之欲出了，我们首先通过气流诱导式标签产生预分离，阻断真空传递效应，然后再用真空吸盘进行吸取分离。那么为什么气流诱导会使标签发生分离呢？为了研究这个问题，我们对其机理进行了分析。</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27</a:t>
            </a:fld>
            <a:endParaRPr lang="zh-CN" altLang="en-US"/>
          </a:p>
        </p:txBody>
      </p:sp>
    </p:spTree>
    <p:extLst>
      <p:ext uri="{BB962C8B-B14F-4D97-AF65-F5344CB8AC3E}">
        <p14:creationId xmlns:p14="http://schemas.microsoft.com/office/powerpoint/2010/main" val="1110420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纸张的表面并非绝对光滑，所以对对标签之间会客观地存在初始缝隙。右图是纸张表面的微观结构图。那么这个初始缝隙是不是对气流诱导标签起到一个决定性的作用呢？对此我们对他做了两种可能的推测。一种是基于存在初始分析的分离机理，这种机理假设出此分析是必须要存在的，否则标签就无法分开，第</a:t>
            </a:r>
            <a:r>
              <a:rPr lang="en-US" altLang="zh-CN" dirty="0"/>
              <a:t>2</a:t>
            </a:r>
            <a:r>
              <a:rPr lang="zh-CN" altLang="en-US" dirty="0"/>
              <a:t>种是基于无初始分析的分析，即初始缝隙并不是标签分离的前提条件。接下来我们分别对他们进行介绍。</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28</a:t>
            </a:fld>
            <a:endParaRPr lang="zh-CN" altLang="en-US"/>
          </a:p>
        </p:txBody>
      </p:sp>
    </p:spTree>
    <p:extLst>
      <p:ext uri="{BB962C8B-B14F-4D97-AF65-F5344CB8AC3E}">
        <p14:creationId xmlns:p14="http://schemas.microsoft.com/office/powerpoint/2010/main" val="2561994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基于存在初始缝隙的分离机理，这里我们假设标签之间存在一个初始的微小缝隙，考虑两张标签的情况，上面的标签设置为可移动的可变形的标签，下面的标签，我们把它固定，上标签距离上边界的距离远远大于缝隙内部的高度，这样的话，我们可以认为外部流产的压力是变化不大的，所以引起它分离的主要的一个原因在于缝隙内部的压力。</a:t>
            </a:r>
            <a:endParaRPr lang="en-US" altLang="zh-CN" dirty="0"/>
          </a:p>
          <a:p>
            <a:r>
              <a:rPr lang="zh-CN" altLang="en-US" dirty="0"/>
              <a:t>同时缝隙内部流场的高度，即便分离以后，它的高度也是要远小于它标签的一个本身的长度的，这样我们可以认为内部流场沿</a:t>
            </a:r>
            <a:r>
              <a:rPr lang="en-US" altLang="zh-CN" dirty="0"/>
              <a:t>y</a:t>
            </a:r>
            <a:r>
              <a:rPr lang="zh-CN" altLang="en-US" dirty="0"/>
              <a:t>方向变化不大，这样我们可以用缝隙流来对它进行一个描述</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29</a:t>
            </a:fld>
            <a:endParaRPr lang="zh-CN" altLang="en-US"/>
          </a:p>
        </p:txBody>
      </p:sp>
    </p:spTree>
    <p:extLst>
      <p:ext uri="{BB962C8B-B14F-4D97-AF65-F5344CB8AC3E}">
        <p14:creationId xmlns:p14="http://schemas.microsoft.com/office/powerpoint/2010/main" val="823868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30</a:t>
            </a:fld>
            <a:endParaRPr lang="zh-CN" altLang="en-US"/>
          </a:p>
        </p:txBody>
      </p:sp>
    </p:spTree>
    <p:extLst>
      <p:ext uri="{BB962C8B-B14F-4D97-AF65-F5344CB8AC3E}">
        <p14:creationId xmlns:p14="http://schemas.microsoft.com/office/powerpoint/2010/main" val="496840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下面我将从以下七个方面来对我的博士论文研究进行介绍。</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2</a:t>
            </a:fld>
            <a:endParaRPr lang="zh-CN" altLang="en-US"/>
          </a:p>
        </p:txBody>
      </p:sp>
    </p:spTree>
    <p:extLst>
      <p:ext uri="{BB962C8B-B14F-4D97-AF65-F5344CB8AC3E}">
        <p14:creationId xmlns:p14="http://schemas.microsoft.com/office/powerpoint/2010/main" val="831241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根据以上的分析，我们通过数值仿真来研究气流诱导标签分离的具体机理</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34</a:t>
            </a:fld>
            <a:endParaRPr lang="zh-CN" altLang="en-US"/>
          </a:p>
        </p:txBody>
      </p:sp>
    </p:spTree>
    <p:extLst>
      <p:ext uri="{BB962C8B-B14F-4D97-AF65-F5344CB8AC3E}">
        <p14:creationId xmlns:p14="http://schemas.microsoft.com/office/powerpoint/2010/main" val="3365687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根据前面的讨论，我们需要确定初始缝隙是不是标签分离的一个前提条件，所以我们首先要对无初始缝隙的这样的一个情况做一个仿真，这个反正它有如下的一个特点，一个就是网格尺度跨度非常大，标签的厚度仅有</a:t>
            </a:r>
            <a:r>
              <a:rPr lang="en-US" altLang="zh-CN" dirty="0"/>
              <a:t>0.12</a:t>
            </a:r>
            <a:r>
              <a:rPr lang="zh-CN" altLang="en-US" dirty="0"/>
              <a:t>毫米，标签之间的初始缝隙大概是</a:t>
            </a:r>
            <a:r>
              <a:rPr lang="en-US" altLang="zh-CN" dirty="0"/>
              <a:t>20</a:t>
            </a:r>
            <a:r>
              <a:rPr lang="zh-CN" altLang="en-US" dirty="0"/>
              <a:t>微米，而标签的长度是</a:t>
            </a:r>
            <a:r>
              <a:rPr lang="en-US" altLang="zh-CN" dirty="0"/>
              <a:t>60</a:t>
            </a:r>
            <a:r>
              <a:rPr lang="zh-CN" altLang="en-US" dirty="0"/>
              <a:t>毫米，而由前面的考虑，标签的厚度不能忽略，因此我们需要在标签的前端建立非常细小的网格。这样带来的就是网格尺度跨度会非常大，局部的雷诺数会很高，给计算带来比较大的一个挑战。第</a:t>
            </a:r>
            <a:r>
              <a:rPr lang="en-US" altLang="zh-CN" dirty="0"/>
              <a:t>2</a:t>
            </a:r>
            <a:r>
              <a:rPr lang="zh-CN" altLang="en-US" dirty="0"/>
              <a:t>个特点就是流体域会出现不连续的变化，尤其是无缝的情况，会出现流体域从无到有的变化。因此我们要对模型做一个适当的简化，并且需要采用相容网格方法来对它进行仿真。这里我们采用耦合欧拉拉格朗日算法。</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35</a:t>
            </a:fld>
            <a:endParaRPr lang="zh-CN" altLang="en-US"/>
          </a:p>
        </p:txBody>
      </p:sp>
    </p:spTree>
    <p:extLst>
      <p:ext uri="{BB962C8B-B14F-4D97-AF65-F5344CB8AC3E}">
        <p14:creationId xmlns:p14="http://schemas.microsoft.com/office/powerpoint/2010/main" val="471581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这就是模型的设置和材料属性的添加，在堆叠标签的区域，设定了一个网格密集区。</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36</a:t>
            </a:fld>
            <a:endParaRPr lang="zh-CN" altLang="en-US"/>
          </a:p>
        </p:txBody>
      </p:sp>
    </p:spTree>
    <p:extLst>
      <p:ext uri="{BB962C8B-B14F-4D97-AF65-F5344CB8AC3E}">
        <p14:creationId xmlns:p14="http://schemas.microsoft.com/office/powerpoint/2010/main" val="1753954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仿真的体积分数云图的结果。从这里我们可以看到，在无初始缝隙的情况下，标签在气流诱导的作用下能够发生分离。这也就验证了此前关于无初始缝隙的机理推测。并且可以通过云图看到，标签分离可以分为三个阶段，初始缝隙产生阶段，缝隙拓展阶段，及分离通道形成阶段。</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37</a:t>
            </a:fld>
            <a:endParaRPr lang="zh-CN" altLang="en-US"/>
          </a:p>
        </p:txBody>
      </p:sp>
    </p:spTree>
    <p:extLst>
      <p:ext uri="{BB962C8B-B14F-4D97-AF65-F5344CB8AC3E}">
        <p14:creationId xmlns:p14="http://schemas.microsoft.com/office/powerpoint/2010/main" val="4140707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重点讲一下，按照右边的文字</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38</a:t>
            </a:fld>
            <a:endParaRPr lang="zh-CN" altLang="en-US"/>
          </a:p>
        </p:txBody>
      </p:sp>
    </p:spTree>
    <p:extLst>
      <p:ext uri="{BB962C8B-B14F-4D97-AF65-F5344CB8AC3E}">
        <p14:creationId xmlns:p14="http://schemas.microsoft.com/office/powerpoint/2010/main" val="3026798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39</a:t>
            </a:fld>
            <a:endParaRPr lang="zh-CN" altLang="en-US"/>
          </a:p>
        </p:txBody>
      </p:sp>
    </p:spTree>
    <p:extLst>
      <p:ext uri="{BB962C8B-B14F-4D97-AF65-F5344CB8AC3E}">
        <p14:creationId xmlns:p14="http://schemas.microsoft.com/office/powerpoint/2010/main" val="3876835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41</a:t>
            </a:fld>
            <a:endParaRPr lang="zh-CN" altLang="en-US"/>
          </a:p>
        </p:txBody>
      </p:sp>
    </p:spTree>
    <p:extLst>
      <p:ext uri="{BB962C8B-B14F-4D97-AF65-F5344CB8AC3E}">
        <p14:creationId xmlns:p14="http://schemas.microsoft.com/office/powerpoint/2010/main" val="1567184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然后我们来观察一下缝隙内部的压力云图和速度云图。可以看到，在</a:t>
            </a:r>
            <a:r>
              <a:rPr lang="en-US" altLang="zh-CN" dirty="0"/>
              <a:t>0.05s</a:t>
            </a:r>
            <a:r>
              <a:rPr lang="zh-CN" altLang="en-US" dirty="0"/>
              <a:t>的时候，标签缝隙前端受到了较大的正压力。并且通过速度云图可以看到缝隙内部流场速度的降低。当分离通道形成之后，缝隙内部的压力有所回落。只得注意的是，缝隙内部的正压力可达</a:t>
            </a:r>
            <a:r>
              <a:rPr lang="en-US" altLang="zh-CN" dirty="0"/>
              <a:t>20Pa</a:t>
            </a:r>
            <a:r>
              <a:rPr lang="zh-CN" altLang="en-US" dirty="0"/>
              <a:t>，该值远大于粘性力，因此可以得出，若标签初始分离间隙一旦形成，则标签一定能够分离。这也就意味着临界分离速度的存在。</a:t>
            </a:r>
            <a:endParaRPr lang="en-US" altLang="zh-CN" dirty="0"/>
          </a:p>
          <a:p>
            <a:endParaRPr lang="zh-CN" altLang="en-US" dirty="0"/>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45</a:t>
            </a:fld>
            <a:endParaRPr lang="zh-CN" altLang="en-US"/>
          </a:p>
        </p:txBody>
      </p:sp>
    </p:spTree>
    <p:extLst>
      <p:ext uri="{BB962C8B-B14F-4D97-AF65-F5344CB8AC3E}">
        <p14:creationId xmlns:p14="http://schemas.microsoft.com/office/powerpoint/2010/main" val="937905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第一点：无初始缝隙也可以分离，这意味着该方案可以用于表明光滑的标签。</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第二点：</a:t>
            </a:r>
            <a:r>
              <a:rPr lang="zh-CN" altLang="zh-CN" sz="1200" kern="1200" dirty="0">
                <a:solidFill>
                  <a:schemeClr val="tx1"/>
                </a:solidFill>
                <a:effectLst/>
                <a:latin typeface="+mn-lt"/>
                <a:ea typeface="+mn-ea"/>
                <a:cs typeface="+mn-cs"/>
              </a:rPr>
              <a:t>流速过低的诱导气流无法使标签产生初始分离间隙，从而无法分离。且随着诱导气流的流速的增加，分离的距离越大。而流速过高会导致分离的抖动现象。这会降低方案的可靠性。因此，在设计相关的结构时，若能提高分离的稳定性，则可以通过增加诱导气流实现更大的分离距离。</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第三点：</a:t>
            </a:r>
            <a:r>
              <a:rPr lang="zh-CN" altLang="zh-CN" sz="1200" kern="1200" dirty="0">
                <a:solidFill>
                  <a:schemeClr val="tx1"/>
                </a:solidFill>
                <a:effectLst/>
                <a:latin typeface="+mn-lt"/>
                <a:ea typeface="+mn-ea"/>
                <a:cs typeface="+mn-cs"/>
              </a:rPr>
              <a:t>通过稳定性分析可知，标签的密度以及标签受到的回复力对标签的稳定性起消极作用，标签的刚度对稳定性起积极作用。即临界分离抖动速度与标签的密度、刚度，标签受到的回复力有关。标签的密度越大、刚度越低、受到的回复力越大，分离抖动越容易产生。</a:t>
            </a:r>
            <a:endParaRPr lang="zh-CN" altLang="en-US" dirty="0"/>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55</a:t>
            </a:fld>
            <a:endParaRPr lang="zh-CN" altLang="en-US"/>
          </a:p>
        </p:txBody>
      </p:sp>
    </p:spTree>
    <p:extLst>
      <p:ext uri="{BB962C8B-B14F-4D97-AF65-F5344CB8AC3E}">
        <p14:creationId xmlns:p14="http://schemas.microsoft.com/office/powerpoint/2010/main" val="3531495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课题来源于中储粮公司委托的项目：全自动包装机。其中有一个环节是实现自动化贴标。而柔性透气性的标签贴标是目前行业中的一个难题，还没有相应的解决方案。本研究针对这个行业难题展开研究，旨在开发出一种能满足系统性能指标的标签分离新技术。</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4</a:t>
            </a:fld>
            <a:endParaRPr lang="zh-CN" altLang="en-US"/>
          </a:p>
        </p:txBody>
      </p:sp>
    </p:spTree>
    <p:extLst>
      <p:ext uri="{BB962C8B-B14F-4D97-AF65-F5344CB8AC3E}">
        <p14:creationId xmlns:p14="http://schemas.microsoft.com/office/powerpoint/2010/main" val="1362336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签是标注产品信息的载体，通常有以下三种。纸张标签是我们的研究对象。因为对于编织袋包装来书哦，不干胶标签由于袋子表明不光滑，贴上不可靠，卡片式标签放入袋内难以找到，不直观，因此袋装行业通常采用纸质标签。</a:t>
            </a:r>
            <a:endParaRPr lang="en-US" altLang="zh-CN" dirty="0"/>
          </a:p>
          <a:p>
            <a:r>
              <a:rPr lang="zh-CN" altLang="en-US" dirty="0"/>
              <a:t>目前客户现有的人工贴标模式是：</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5</a:t>
            </a:fld>
            <a:endParaRPr lang="zh-CN" altLang="en-US"/>
          </a:p>
        </p:txBody>
      </p:sp>
    </p:spTree>
    <p:extLst>
      <p:ext uri="{BB962C8B-B14F-4D97-AF65-F5344CB8AC3E}">
        <p14:creationId xmlns:p14="http://schemas.microsoft.com/office/powerpoint/2010/main" val="147964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自动化贴标分为两个部分，取标和贴标。其中贴标有成熟的解决方案，而取标则是本研究的核心。</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6</a:t>
            </a:fld>
            <a:endParaRPr lang="zh-CN" altLang="en-US"/>
          </a:p>
        </p:txBody>
      </p:sp>
    </p:spTree>
    <p:extLst>
      <p:ext uri="{BB962C8B-B14F-4D97-AF65-F5344CB8AC3E}">
        <p14:creationId xmlns:p14="http://schemas.microsoft.com/office/powerpoint/2010/main" val="1995327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结合项目整机的需求，可以得出标签分离模块的功能需求和性能指标需求。其中堆叠标签分离功能是核心功能。性能指标上，需要</a:t>
            </a:r>
            <a:r>
              <a:rPr lang="en-US" altLang="zh-CN" dirty="0"/>
              <a:t>1s</a:t>
            </a:r>
            <a:r>
              <a:rPr lang="zh-CN" altLang="en-US" dirty="0"/>
              <a:t>每张的处理速度，可靠性要求＞</a:t>
            </a:r>
            <a:r>
              <a:rPr lang="en-US" altLang="zh-CN" dirty="0"/>
              <a:t>99.9%</a:t>
            </a:r>
            <a:r>
              <a:rPr lang="zh-CN" altLang="en-US" dirty="0"/>
              <a:t>。</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7</a:t>
            </a:fld>
            <a:endParaRPr lang="zh-CN" altLang="en-US"/>
          </a:p>
        </p:txBody>
      </p:sp>
    </p:spTree>
    <p:extLst>
      <p:ext uri="{BB962C8B-B14F-4D97-AF65-F5344CB8AC3E}">
        <p14:creationId xmlns:p14="http://schemas.microsoft.com/office/powerpoint/2010/main" val="1115313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根据采用的基本原理，现有的标签分离方法可以分为以下五种。</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8</a:t>
            </a:fld>
            <a:endParaRPr lang="zh-CN" altLang="en-US"/>
          </a:p>
        </p:txBody>
      </p:sp>
    </p:spTree>
    <p:extLst>
      <p:ext uri="{BB962C8B-B14F-4D97-AF65-F5344CB8AC3E}">
        <p14:creationId xmlns:p14="http://schemas.microsoft.com/office/powerpoint/2010/main" val="2983565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总结来看，现有的分离方法特点如下，这些方法均无法处理柔性透气性标签的高速、高可靠性的分离。</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9</a:t>
            </a:fld>
            <a:endParaRPr lang="zh-CN" altLang="en-US"/>
          </a:p>
        </p:txBody>
      </p:sp>
    </p:spTree>
    <p:extLst>
      <p:ext uri="{BB962C8B-B14F-4D97-AF65-F5344CB8AC3E}">
        <p14:creationId xmlns:p14="http://schemas.microsoft.com/office/powerpoint/2010/main" val="2226900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针对这一的一个问题提出了一种基于气流诱导的标签分离新的方法，并对其展开研究，论文结构图如下。首先对本文的研究对象，即标签进行了研究，包括其力学模型及透气性方面的描述，然后是提出了基于气流诱导的标签分离方案以及针对该原理方案展开的机理研究和稳定性研究。第五章提出了具体的分离装置，并对其进行了参数分析。最后进行了实验验证。</a:t>
            </a:r>
          </a:p>
        </p:txBody>
      </p:sp>
      <p:sp>
        <p:nvSpPr>
          <p:cNvPr id="4" name="日期占位符 3"/>
          <p:cNvSpPr>
            <a:spLocks noGrp="1"/>
          </p:cNvSpPr>
          <p:nvPr>
            <p:ph type="dt" idx="1"/>
          </p:nvPr>
        </p:nvSpPr>
        <p:spPr/>
        <p:txBody>
          <a:bodyPr/>
          <a:lstStyle/>
          <a:p>
            <a:fld id="{72BA8DF3-47B1-4E6D-9A78-CC36D505D014}" type="datetime1">
              <a:rPr lang="zh-CN" altLang="en-US" smtClean="0"/>
              <a:t>2021/2/28</a:t>
            </a:fld>
            <a:endParaRPr lang="zh-CN" altLang="en-US"/>
          </a:p>
        </p:txBody>
      </p:sp>
      <p:sp>
        <p:nvSpPr>
          <p:cNvPr id="5" name="灯片编号占位符 4"/>
          <p:cNvSpPr>
            <a:spLocks noGrp="1"/>
          </p:cNvSpPr>
          <p:nvPr>
            <p:ph type="sldNum" sz="quarter" idx="5"/>
          </p:nvPr>
        </p:nvSpPr>
        <p:spPr/>
        <p:txBody>
          <a:bodyPr/>
          <a:lstStyle/>
          <a:p>
            <a:fld id="{778582CA-00DB-42CE-870E-03ED99C3E247}" type="slidenum">
              <a:rPr lang="zh-CN" altLang="en-US" smtClean="0"/>
              <a:t>10</a:t>
            </a:fld>
            <a:endParaRPr lang="zh-CN" altLang="en-US"/>
          </a:p>
        </p:txBody>
      </p:sp>
    </p:spTree>
    <p:extLst>
      <p:ext uri="{BB962C8B-B14F-4D97-AF65-F5344CB8AC3E}">
        <p14:creationId xmlns:p14="http://schemas.microsoft.com/office/powerpoint/2010/main" val="2267915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内容占位符 8"/>
          <p:cNvSpPr>
            <a:spLocks noGrp="1"/>
          </p:cNvSpPr>
          <p:nvPr>
            <p:ph sz="quarter" idx="10" hasCustomPrompt="1"/>
          </p:nvPr>
        </p:nvSpPr>
        <p:spPr>
          <a:xfrm>
            <a:off x="0" y="3314701"/>
            <a:ext cx="12192000" cy="808891"/>
          </a:xfrm>
          <a:prstGeom prst="rect">
            <a:avLst/>
          </a:prstGeom>
        </p:spPr>
        <p:txBody>
          <a:bodyPr anchor="ctr"/>
          <a:lstStyle>
            <a:lvl1pPr marL="0" indent="0" algn="ctr">
              <a:buNone/>
              <a:defRPr sz="4400" b="1">
                <a:solidFill>
                  <a:schemeClr val="bg2">
                    <a:lumMod val="25000"/>
                  </a:schemeClr>
                </a:solidFill>
                <a:latin typeface="微软雅黑" panose="020B0503020204020204" pitchFamily="34" charset="-122"/>
                <a:ea typeface="微软雅黑" panose="020B0503020204020204" pitchFamily="34" charset="-122"/>
              </a:defRPr>
            </a:lvl1pPr>
          </a:lstStyle>
          <a:p>
            <a:pPr lvl="0"/>
            <a:r>
              <a:rPr lang="en-US" altLang="zh-CN" dirty="0"/>
              <a:t>TITLE</a:t>
            </a:r>
          </a:p>
        </p:txBody>
      </p:sp>
      <p:sp>
        <p:nvSpPr>
          <p:cNvPr id="13" name="内容占位符 12"/>
          <p:cNvSpPr>
            <a:spLocks noGrp="1"/>
          </p:cNvSpPr>
          <p:nvPr>
            <p:ph sz="quarter" idx="11" hasCustomPrompt="1"/>
          </p:nvPr>
        </p:nvSpPr>
        <p:spPr>
          <a:xfrm>
            <a:off x="4023999" y="4973255"/>
            <a:ext cx="4214755" cy="431800"/>
          </a:xfrm>
          <a:prstGeom prst="rect">
            <a:avLst/>
          </a:prstGeom>
        </p:spPr>
        <p:txBody>
          <a:bodyPr/>
          <a:lstStyle>
            <a:lvl1pPr marL="0" indent="0" algn="ctr">
              <a:buNone/>
              <a:defRPr sz="2000" b="1">
                <a:solidFill>
                  <a:schemeClr val="bg2">
                    <a:lumMod val="25000"/>
                  </a:schemeClr>
                </a:solidFill>
                <a:latin typeface="微软雅黑" panose="020B0503020204020204" pitchFamily="34" charset="-122"/>
                <a:ea typeface="微软雅黑" panose="020B0503020204020204" pitchFamily="34" charset="-122"/>
              </a:defRPr>
            </a:lvl1pPr>
          </a:lstStyle>
          <a:p>
            <a:pPr lvl="0"/>
            <a:r>
              <a:rPr lang="zh-CN" altLang="en-US" dirty="0"/>
              <a:t>制作者</a:t>
            </a:r>
            <a:r>
              <a:rPr lang="en-US" altLang="zh-CN" dirty="0"/>
              <a:t>:</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0" name="内容占位符 19"/>
          <p:cNvSpPr>
            <a:spLocks noGrp="1"/>
          </p:cNvSpPr>
          <p:nvPr>
            <p:ph sz="quarter" idx="10" hasCustomPrompt="1"/>
          </p:nvPr>
        </p:nvSpPr>
        <p:spPr>
          <a:xfrm>
            <a:off x="1327977" y="1420812"/>
            <a:ext cx="6465887" cy="4016375"/>
          </a:xfrm>
          <a:prstGeom prst="rect">
            <a:avLst/>
          </a:prstGeom>
        </p:spPr>
        <p:txBody>
          <a:bodyPr/>
          <a:lstStyle>
            <a:lvl1pPr marL="514350" indent="-514350">
              <a:lnSpc>
                <a:spcPct val="150000"/>
              </a:lnSpc>
              <a:buFont typeface="+mj-lt"/>
              <a:buAutoNum type="arabicPeriod"/>
              <a:defRPr b="1" cap="none" spc="0">
                <a:ln w="0"/>
                <a:solidFill>
                  <a:schemeClr val="accent1">
                    <a:lumMod val="75000"/>
                  </a:schemeClr>
                </a:solidFill>
                <a:effectLst/>
                <a:latin typeface="微软雅黑" panose="020B0503020204020204" pitchFamily="34" charset="-122"/>
                <a:ea typeface="微软雅黑" panose="020B0503020204020204" pitchFamily="34" charset="-122"/>
              </a:defRPr>
            </a:lvl1pPr>
          </a:lstStyle>
          <a:p>
            <a:pPr lvl="0"/>
            <a:r>
              <a:rPr lang="zh-CN" altLang="en-US" dirty="0"/>
              <a:t>标题一</a:t>
            </a:r>
            <a:endParaRPr lang="en-US" altLang="zh-CN" dirty="0"/>
          </a:p>
          <a:p>
            <a:pPr lvl="0"/>
            <a:r>
              <a:rPr lang="zh-CN" altLang="en-US" dirty="0"/>
              <a:t>标题二</a:t>
            </a:r>
            <a:endParaRPr lang="en-US" altLang="zh-CN" dirty="0"/>
          </a:p>
          <a:p>
            <a:pPr lvl="0"/>
            <a:r>
              <a:rPr lang="zh-CN" altLang="en-US" dirty="0"/>
              <a:t>标题三</a:t>
            </a:r>
            <a:endParaRPr lang="en-US" altLang="zh-CN" dirty="0"/>
          </a:p>
          <a:p>
            <a:pPr lvl="0"/>
            <a:r>
              <a:rPr lang="zh-CN" altLang="en-US" dirty="0"/>
              <a:t>标题四</a:t>
            </a:r>
            <a:endParaRPr lang="en-US" altLang="zh-CN" dirty="0"/>
          </a:p>
          <a:p>
            <a:pPr lvl="0"/>
            <a:r>
              <a:rPr lang="zh-CN" altLang="en-US" dirty="0"/>
              <a:t>标题五</a:t>
            </a:r>
            <a:endParaRPr lang="en-US" altLang="zh-CN" dirty="0"/>
          </a:p>
          <a:p>
            <a:pPr lvl="0"/>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7" name="内容占位符 6"/>
          <p:cNvSpPr>
            <a:spLocks noGrp="1"/>
          </p:cNvSpPr>
          <p:nvPr>
            <p:ph sz="quarter" idx="10" hasCustomPrompt="1"/>
          </p:nvPr>
        </p:nvSpPr>
        <p:spPr>
          <a:xfrm>
            <a:off x="0" y="0"/>
            <a:ext cx="11328400" cy="1036320"/>
          </a:xfrm>
          <a:prstGeom prst="rect">
            <a:avLst/>
          </a:prstGeom>
        </p:spPr>
        <p:txBody>
          <a:bodyPr anchor="ctr"/>
          <a:lstStyle>
            <a:lvl1pPr marL="0" indent="0" algn="l">
              <a:buNone/>
              <a:defRPr lang="zh-CN" altLang="en-US" sz="4000" b="1" kern="1200" cap="none" spc="0" dirty="0" smtClean="0">
                <a:ln w="0"/>
                <a:solidFill>
                  <a:schemeClr val="accent5">
                    <a:lumMod val="50000"/>
                  </a:schemeClr>
                </a:solidFill>
                <a:effectLst/>
                <a:latin typeface="Arial" panose="020B0604020202020204" pitchFamily="34" charset="0"/>
                <a:ea typeface="+mj-ea"/>
                <a:cs typeface="Arial" panose="020B0604020202020204" pitchFamily="34" charset="0"/>
              </a:defRPr>
            </a:lvl1pPr>
          </a:lstStyle>
          <a:p>
            <a:pPr lvl="0"/>
            <a:r>
              <a:rPr lang="zh-CN" altLang="en-US" dirty="0"/>
              <a:t>标题</a:t>
            </a:r>
          </a:p>
        </p:txBody>
      </p:sp>
      <p:sp>
        <p:nvSpPr>
          <p:cNvPr id="9" name="文本占位符 8"/>
          <p:cNvSpPr>
            <a:spLocks noGrp="1"/>
          </p:cNvSpPr>
          <p:nvPr>
            <p:ph type="body" sz="quarter" idx="11" hasCustomPrompt="1"/>
          </p:nvPr>
        </p:nvSpPr>
        <p:spPr>
          <a:xfrm>
            <a:off x="1550988" y="1379538"/>
            <a:ext cx="8948737" cy="4579937"/>
          </a:xfrm>
          <a:prstGeom prst="rect">
            <a:avLst/>
          </a:prstGeom>
        </p:spPr>
        <p:txBody>
          <a:bodyPr/>
          <a:lstStyle>
            <a:lvl1pPr marL="0" indent="0">
              <a:buNone/>
              <a:defRPr sz="2000" b="1" cap="none" spc="0">
                <a:ln w="0"/>
                <a:solidFill>
                  <a:schemeClr val="bg2">
                    <a:lumMod val="25000"/>
                  </a:schemeClr>
                </a:solidFill>
                <a:effectLst/>
                <a:latin typeface="微软雅黑" panose="020B0503020204020204" pitchFamily="34" charset="-122"/>
                <a:ea typeface="微软雅黑" panose="020B0503020204020204" pitchFamily="34" charset="-122"/>
              </a:defRPr>
            </a:lvl1pPr>
          </a:lstStyle>
          <a:p>
            <a:pPr lvl="0"/>
            <a:r>
              <a:rPr lang="zh-CN" altLang="en-US" dirty="0"/>
              <a:t>内容</a:t>
            </a:r>
            <a:endParaRPr lang="en-US" altLang="zh-CN"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6"/>
          <p:cNvSpPr>
            <a:spLocks noGrp="1"/>
          </p:cNvSpPr>
          <p:nvPr>
            <p:ph sz="quarter" idx="10" hasCustomPrompt="1"/>
          </p:nvPr>
        </p:nvSpPr>
        <p:spPr>
          <a:xfrm>
            <a:off x="4127633" y="2716010"/>
            <a:ext cx="5038725" cy="1476375"/>
          </a:xfrm>
          <a:prstGeom prst="rect">
            <a:avLst/>
          </a:prstGeom>
        </p:spPr>
        <p:txBody>
          <a:bodyPr/>
          <a:lstStyle>
            <a:lvl1pPr marL="0" indent="0" algn="ctr">
              <a:buNone/>
              <a:defRPr lang="zh-CN" altLang="en-US" sz="4800" b="1" kern="1200" cap="none" spc="0" dirty="0">
                <a:ln w="0"/>
                <a:solidFill>
                  <a:schemeClr val="accent1">
                    <a:lumMod val="75000"/>
                  </a:schemeClr>
                </a:solidFill>
                <a:effectLst/>
                <a:latin typeface="黑体" panose="02010609060101010101" pitchFamily="49" charset="-122"/>
                <a:ea typeface="黑体" panose="02010609060101010101" pitchFamily="49" charset="-122"/>
                <a:cs typeface="+mn-cs"/>
              </a:defRPr>
            </a:lvl1pPr>
          </a:lstStyle>
          <a:p>
            <a:pPr lvl="0"/>
            <a:r>
              <a:rPr lang="zh-CN" altLang="en-US" dirty="0"/>
              <a:t>标题二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矩形 4"/>
          <p:cNvSpPr/>
          <p:nvPr userDrawn="1"/>
        </p:nvSpPr>
        <p:spPr>
          <a:xfrm>
            <a:off x="0" y="3039533"/>
            <a:ext cx="12203653" cy="381846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796373CC-8B67-4574-8689-D1FCC06C40B5}" type="datetimeFigureOut">
              <a:rPr lang="zh-CN" altLang="en-US" smtClean="0"/>
              <a:t>2021/2/28</a:t>
            </a:fld>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lgn="r">
              <a:defRPr>
                <a:solidFill>
                  <a:schemeClr val="bg1"/>
                </a:solidFill>
              </a:defRPr>
            </a:lvl1pPr>
          </a:lstStyle>
          <a:p>
            <a:fld id="{49DB046E-FEF8-437B-8527-7EA473DB6473}" type="slidenum">
              <a:rPr lang="zh-CN" altLang="en-US" smtClean="0"/>
              <a:t>‹#›</a:t>
            </a:fld>
            <a:endParaRPr lang="zh-CN" altLang="en-US" dirty="0"/>
          </a:p>
        </p:txBody>
      </p:sp>
      <p:sp>
        <p:nvSpPr>
          <p:cNvPr id="7" name="文本框 6"/>
          <p:cNvSpPr txBox="1"/>
          <p:nvPr userDrawn="1"/>
        </p:nvSpPr>
        <p:spPr>
          <a:xfrm>
            <a:off x="2129901" y="2066453"/>
            <a:ext cx="7943850" cy="1938992"/>
          </a:xfrm>
          <a:prstGeom prst="rect">
            <a:avLst/>
          </a:prstGeom>
          <a:noFill/>
        </p:spPr>
        <p:txBody>
          <a:bodyPr wrap="square" rtlCol="0">
            <a:spAutoFit/>
          </a:bodyPr>
          <a:lstStyle/>
          <a:p>
            <a:pPr algn="ctr"/>
            <a:r>
              <a:rPr lang="zh-CN" altLang="en-US" sz="5400" dirty="0">
                <a:solidFill>
                  <a:schemeClr val="accent1">
                    <a:lumMod val="75000"/>
                  </a:schemeClr>
                </a:solidFill>
                <a:latin typeface="微软雅黑" panose="020B0503020204020204" pitchFamily="34" charset="-122"/>
                <a:ea typeface="微软雅黑" panose="020B0503020204020204" pitchFamily="34" charset="-122"/>
              </a:rPr>
              <a:t>谢谢观赏</a:t>
            </a:r>
            <a:endParaRPr lang="en-US" altLang="zh-CN" sz="5400" dirty="0">
              <a:solidFill>
                <a:schemeClr val="accent1">
                  <a:lumMod val="75000"/>
                </a:schemeClr>
              </a:solidFill>
              <a:latin typeface="微软雅黑" panose="020B0503020204020204" pitchFamily="34" charset="-122"/>
              <a:ea typeface="微软雅黑" panose="020B0503020204020204" pitchFamily="34" charset="-122"/>
            </a:endParaRPr>
          </a:p>
          <a:p>
            <a:pPr algn="ctr"/>
            <a:endParaRPr lang="en-US" altLang="zh-CN" sz="1200" dirty="0">
              <a:latin typeface="华文细黑" panose="02010600040101010101" pitchFamily="2" charset="-122"/>
              <a:ea typeface="华文细黑" panose="02010600040101010101" pitchFamily="2" charset="-122"/>
            </a:endParaRPr>
          </a:p>
          <a:p>
            <a:pPr algn="ctr"/>
            <a:r>
              <a:rPr lang="zh-CN" altLang="en-US" sz="5400" dirty="0">
                <a:solidFill>
                  <a:srgbClr val="E0E0E0"/>
                </a:solidFill>
                <a:latin typeface="微软雅黑" panose="020B0503020204020204" pitchFamily="34" charset="-122"/>
                <a:ea typeface="微软雅黑" panose="020B0503020204020204" pitchFamily="34" charset="-122"/>
              </a:rPr>
              <a:t>欢迎批评指正</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11653" y="0"/>
            <a:ext cx="12203653" cy="331893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423556" y="1071489"/>
            <a:ext cx="1503362"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userDrawn="1"/>
        </p:nvSpPr>
        <p:spPr>
          <a:xfrm>
            <a:off x="4264730" y="6389226"/>
            <a:ext cx="3662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bg1">
                    <a:lumMod val="50000"/>
                  </a:schemeClr>
                </a:solidFill>
                <a:latin typeface="Times New Roman" panose="02020603050405020304" pitchFamily="18" charset="0"/>
                <a:cs typeface="Times New Roman" panose="02020603050405020304" pitchFamily="18" charset="0"/>
                <a:sym typeface="宋体" panose="02010600030101010101" pitchFamily="2" charset="-122"/>
              </a:rPr>
              <a:t>GET THE SHOW ON THE ROAD</a:t>
            </a:r>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矩形 1"/>
          <p:cNvSpPr/>
          <p:nvPr userDrawn="1"/>
        </p:nvSpPr>
        <p:spPr>
          <a:xfrm>
            <a:off x="783900" y="328577"/>
            <a:ext cx="2525486" cy="5846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0"/>
          <p:cNvSpPr>
            <a:spLocks noChangeArrowheads="1"/>
          </p:cNvSpPr>
          <p:nvPr userDrawn="1"/>
        </p:nvSpPr>
        <p:spPr bwMode="auto">
          <a:xfrm>
            <a:off x="838200" y="390072"/>
            <a:ext cx="24168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400"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目录│</a:t>
            </a:r>
            <a:r>
              <a:rPr lang="en-US" altLang="zh-CN" sz="2400"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Contents</a:t>
            </a:r>
            <a:endParaRPr lang="zh-CN" altLang="en-US" sz="2400"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直接连接符 5"/>
          <p:cNvSpPr>
            <a:spLocks noChangeShapeType="1"/>
          </p:cNvSpPr>
          <p:nvPr userDrawn="1"/>
        </p:nvSpPr>
        <p:spPr bwMode="auto">
          <a:xfrm>
            <a:off x="838200" y="1043895"/>
            <a:ext cx="10879302" cy="32516"/>
          </a:xfrm>
          <a:prstGeom prst="line">
            <a:avLst/>
          </a:prstGeom>
          <a:noFill/>
          <a:ln w="9525">
            <a:solidFill>
              <a:srgbClr val="A5A5A5"/>
            </a:solidFill>
            <a:bevel/>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1" name="组合 25"/>
          <p:cNvGrpSpPr/>
          <p:nvPr userDrawn="1"/>
        </p:nvGrpSpPr>
        <p:grpSpPr bwMode="auto">
          <a:xfrm>
            <a:off x="10309679" y="521118"/>
            <a:ext cx="1206500" cy="209550"/>
            <a:chOff x="4067957" y="2145394"/>
            <a:chExt cx="1207057" cy="210338"/>
          </a:xfrm>
        </p:grpSpPr>
        <p:sp>
          <p:nvSpPr>
            <p:cNvPr id="12" name="椭圆 26"/>
            <p:cNvSpPr>
              <a:spLocks noChangeArrowheads="1"/>
            </p:cNvSpPr>
            <p:nvPr/>
          </p:nvSpPr>
          <p:spPr bwMode="auto">
            <a:xfrm>
              <a:off x="4067957" y="2145394"/>
              <a:ext cx="206729" cy="210338"/>
            </a:xfrm>
            <a:prstGeom prst="ellipse">
              <a:avLst/>
            </a:prstGeom>
            <a:solidFill>
              <a:srgbClr val="DA2525"/>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Calibri" panose="020F0502020204030204" pitchFamily="34" charset="0"/>
              </a:endParaRPr>
            </a:p>
          </p:txBody>
        </p:sp>
        <p:sp>
          <p:nvSpPr>
            <p:cNvPr id="13" name="椭圆 27"/>
            <p:cNvSpPr>
              <a:spLocks noChangeArrowheads="1"/>
            </p:cNvSpPr>
            <p:nvPr/>
          </p:nvSpPr>
          <p:spPr bwMode="auto">
            <a:xfrm>
              <a:off x="5076042" y="2145394"/>
              <a:ext cx="198972" cy="210338"/>
            </a:xfrm>
            <a:prstGeom prst="ellipse">
              <a:avLst/>
            </a:prstGeom>
            <a:solidFill>
              <a:srgbClr val="0366B5"/>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Calibri" panose="020F0502020204030204" pitchFamily="34" charset="0"/>
              </a:endParaRPr>
            </a:p>
          </p:txBody>
        </p:sp>
        <p:sp>
          <p:nvSpPr>
            <p:cNvPr id="14" name="椭圆 28"/>
            <p:cNvSpPr>
              <a:spLocks noChangeArrowheads="1"/>
            </p:cNvSpPr>
            <p:nvPr/>
          </p:nvSpPr>
          <p:spPr bwMode="auto">
            <a:xfrm>
              <a:off x="4571999" y="2145394"/>
              <a:ext cx="209509" cy="210338"/>
            </a:xfrm>
            <a:prstGeom prst="ellipse">
              <a:avLst/>
            </a:prstGeom>
            <a:solidFill>
              <a:srgbClr val="008000"/>
            </a:solidFill>
            <a:ln w="9525" algn="ctr">
              <a:solidFill>
                <a:srgbClr val="008000"/>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0"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sym typeface="Calibri" panose="020F0502020204030204" pitchFamily="34" charset="0"/>
              </a:endParaRPr>
            </a:p>
          </p:txBody>
        </p:sp>
      </p:grpSp>
      <p:sp>
        <p:nvSpPr>
          <p:cNvPr id="16" name="文本框 15"/>
          <p:cNvSpPr txBox="1"/>
          <p:nvPr userDrawn="1"/>
        </p:nvSpPr>
        <p:spPr>
          <a:xfrm>
            <a:off x="4264730" y="6389226"/>
            <a:ext cx="3662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bg1">
                    <a:lumMod val="50000"/>
                  </a:schemeClr>
                </a:solidFill>
                <a:latin typeface="Times New Roman" panose="02020603050405020304" pitchFamily="18" charset="0"/>
                <a:cs typeface="Times New Roman" panose="02020603050405020304" pitchFamily="18" charset="0"/>
                <a:sym typeface="宋体" panose="02010600030101010101" pitchFamily="2" charset="-122"/>
              </a:rPr>
              <a:t>GET THE SHOW ON THE ROAD</a:t>
            </a:r>
          </a:p>
        </p:txBody>
      </p:sp>
    </p:spTree>
  </p:cSld>
  <p:clrMap bg1="lt1" tx1="dk1" bg2="lt2" tx2="dk2" accent1="accent1" accent2="accent2" accent3="accent3" accent4="accent4" accent5="accent5" accent6="accent6" hlink="hlink" folHlink="folHlink"/>
  <p:sldLayoutIdLst>
    <p:sldLayoutId id="2147483651"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2" name="直接连接符 5"/>
          <p:cNvSpPr>
            <a:spLocks noChangeShapeType="1"/>
          </p:cNvSpPr>
          <p:nvPr userDrawn="1"/>
        </p:nvSpPr>
        <p:spPr bwMode="auto">
          <a:xfrm>
            <a:off x="0" y="1076408"/>
            <a:ext cx="12192000" cy="2"/>
          </a:xfrm>
          <a:prstGeom prst="line">
            <a:avLst/>
          </a:prstGeom>
          <a:noFill/>
          <a:ln w="28575">
            <a:solidFill>
              <a:schemeClr val="accent1"/>
            </a:solidFill>
            <a:bevel/>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pic>
        <p:nvPicPr>
          <p:cNvPr id="13" name="图片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43800" y="125325"/>
            <a:ext cx="736928" cy="83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8"/>
          <p:cNvSpPr>
            <a:spLocks noChangeArrowheads="1"/>
          </p:cNvSpPr>
          <p:nvPr userDrawn="1"/>
        </p:nvSpPr>
        <p:spPr bwMode="auto">
          <a:xfrm>
            <a:off x="0" y="6580414"/>
            <a:ext cx="12192000" cy="322377"/>
          </a:xfrm>
          <a:prstGeom prst="rect">
            <a:avLst/>
          </a:prstGeom>
          <a:solidFill>
            <a:schemeClr val="accent1">
              <a:lumMod val="75000"/>
            </a:schemeClr>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defRPr/>
            </a:pPr>
            <a:endParaRPr lang="zh-CN" altLang="zh-CN" sz="1800">
              <a:solidFill>
                <a:srgbClr val="FFFFFF"/>
              </a:solidFill>
              <a:latin typeface="宋体" panose="02010600030101010101" pitchFamily="2" charset="-122"/>
              <a:sym typeface="宋体" panose="02010600030101010101" pitchFamily="2" charset="-122"/>
            </a:endParaRPr>
          </a:p>
        </p:txBody>
      </p:sp>
      <p:sp>
        <p:nvSpPr>
          <p:cNvPr id="9" name="文本框 8"/>
          <p:cNvSpPr txBox="1"/>
          <p:nvPr userDrawn="1"/>
        </p:nvSpPr>
        <p:spPr>
          <a:xfrm>
            <a:off x="4264730" y="6533459"/>
            <a:ext cx="36625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b="1" dirty="0">
                <a:solidFill>
                  <a:schemeClr val="bg1">
                    <a:lumMod val="95000"/>
                  </a:schemeClr>
                </a:solidFill>
                <a:latin typeface="Times New Roman" panose="02020603050405020304" pitchFamily="18" charset="0"/>
                <a:cs typeface="Times New Roman" panose="02020603050405020304" pitchFamily="18" charset="0"/>
                <a:sym typeface="宋体" panose="02010600030101010101" pitchFamily="2" charset="-122"/>
              </a:rPr>
              <a:t>GET THE SHOW ON THE ROAD</a:t>
            </a:r>
          </a:p>
        </p:txBody>
      </p:sp>
      <p:sp>
        <p:nvSpPr>
          <p:cNvPr id="8" name="直接连接符 5">
            <a:extLst>
              <a:ext uri="{FF2B5EF4-FFF2-40B4-BE49-F238E27FC236}">
                <a16:creationId xmlns:a16="http://schemas.microsoft.com/office/drawing/2014/main" xmlns="" id="{1559C7B4-B3F0-4846-B2D6-F226E4DDDE97}"/>
              </a:ext>
            </a:extLst>
          </p:cNvPr>
          <p:cNvSpPr>
            <a:spLocks noChangeShapeType="1"/>
          </p:cNvSpPr>
          <p:nvPr userDrawn="1"/>
        </p:nvSpPr>
        <p:spPr bwMode="auto">
          <a:xfrm>
            <a:off x="0" y="1123365"/>
            <a:ext cx="12192000" cy="0"/>
          </a:xfrm>
          <a:prstGeom prst="line">
            <a:avLst/>
          </a:prstGeom>
          <a:noFill/>
          <a:ln w="3175">
            <a:solidFill>
              <a:schemeClr val="accent1"/>
            </a:solidFill>
            <a:bevel/>
          </a:ln>
          <a:extLst>
            <a:ext uri="{909E8E84-426E-40DD-AFC4-6F175D3DCCD1}">
              <a14:hiddenFill xmlns:a14="http://schemas.microsoft.com/office/drawing/2010/main">
                <a:noFill/>
              </a14:hiddenFill>
            </a:ext>
          </a:extLst>
        </p:spPr>
        <p:txBody>
          <a:bodyPr/>
          <a:lstStyle/>
          <a:p>
            <a:endParaRPr lang="zh-CN" altLang="en-US">
              <a:solidFill>
                <a:prstClr val="black"/>
              </a:solidFill>
            </a:endParaRPr>
          </a:p>
        </p:txBody>
      </p:sp>
    </p:spTree>
  </p:cSld>
  <p:clrMap bg1="lt1" tx1="dk1" bg2="lt2" tx2="dk2" accent1="accent1" accent2="accent2" accent3="accent3" accent4="accent4" accent5="accent5" accent6="accent6" hlink="hlink" folHlink="folHlink"/>
  <p:sldLayoutIdLst>
    <p:sldLayoutId id="2147483653" r:id="rId1"/>
  </p:sldLayoutIdLst>
  <p:timing>
    <p:tnLst>
      <p:par>
        <p:cTn id="1" dur="indefinite" restart="never" nodeType="tmRoot"/>
      </p:par>
    </p:tnLst>
  </p:timing>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stretch>
            <a:fillRect/>
          </a:stretch>
        </p:blipFill>
        <p:spPr>
          <a:xfrm>
            <a:off x="-1057" y="0"/>
            <a:ext cx="12193057" cy="6889077"/>
          </a:xfrm>
          <a:prstGeom prst="rect">
            <a:avLst/>
          </a:prstGeom>
        </p:spPr>
      </p:pic>
      <p:sp>
        <p:nvSpPr>
          <p:cNvPr id="8" name="流程图: 合并 38"/>
          <p:cNvSpPr>
            <a:spLocks noChangeArrowheads="1"/>
          </p:cNvSpPr>
          <p:nvPr userDrawn="1"/>
        </p:nvSpPr>
        <p:spPr bwMode="auto">
          <a:xfrm rot="16200000">
            <a:off x="-1484149" y="1827048"/>
            <a:ext cx="6108375" cy="3133725"/>
          </a:xfrm>
          <a:prstGeom prst="flowChartMerge">
            <a:avLst/>
          </a:prstGeom>
          <a:solidFill>
            <a:schemeClr val="accent1">
              <a:lumMod val="75000"/>
            </a:schemeClr>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defRPr/>
            </a:pPr>
            <a:endParaRPr lang="zh-CN" altLang="zh-CN" sz="1800">
              <a:solidFill>
                <a:srgbClr val="FFFFFF"/>
              </a:solidFill>
              <a:latin typeface="宋体" panose="02010600030101010101" pitchFamily="2" charset="-122"/>
              <a:sym typeface="宋体" panose="02010600030101010101" pitchFamily="2" charset="-122"/>
            </a:endParaRPr>
          </a:p>
        </p:txBody>
      </p:sp>
      <p:sp>
        <p:nvSpPr>
          <p:cNvPr id="11" name="流程图: 合并 54"/>
          <p:cNvSpPr>
            <a:spLocks noChangeArrowheads="1"/>
          </p:cNvSpPr>
          <p:nvPr userDrawn="1"/>
        </p:nvSpPr>
        <p:spPr bwMode="auto">
          <a:xfrm>
            <a:off x="10614136" y="0"/>
            <a:ext cx="1577864" cy="557327"/>
          </a:xfrm>
          <a:prstGeom prst="flowChartMerge">
            <a:avLst/>
          </a:prstGeom>
          <a:solidFill>
            <a:schemeClr val="accent1">
              <a:lumMod val="75000"/>
            </a:schemeClr>
          </a:solidFill>
          <a:ln w="6350">
            <a:solidFill>
              <a:srgbClr val="7F7F7F"/>
            </a:solidFill>
            <a:prstDash val="sysDot"/>
            <a:beve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spcBef>
                <a:spcPct val="0"/>
              </a:spcBef>
              <a:buFont typeface="Arial" panose="020B0604020202020204" pitchFamily="34" charset="0"/>
              <a:buNone/>
              <a:defRPr/>
            </a:pPr>
            <a:endParaRPr lang="zh-CN" altLang="zh-CN" sz="1800">
              <a:solidFill>
                <a:srgbClr val="000000"/>
              </a:solidFill>
              <a:latin typeface="宋体" panose="02010600030101010101" pitchFamily="2" charset="-122"/>
              <a:sym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 name="图片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07470" y="237767"/>
            <a:ext cx="736928" cy="83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5.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3.emf"/><Relationship Id="rId2" Type="http://schemas.openxmlformats.org/officeDocument/2006/relationships/slideLayout" Target="../slideLayouts/slideLayout3.xml"/><Relationship Id="rId16" Type="http://schemas.openxmlformats.org/officeDocument/2006/relationships/image" Target="../media/image25.emf"/><Relationship Id="rId1" Type="http://schemas.openxmlformats.org/officeDocument/2006/relationships/vmlDrawing" Target="../drawings/vmlDrawing1.vml"/><Relationship Id="rId6" Type="http://schemas.openxmlformats.org/officeDocument/2006/relationships/image" Target="../media/image20.wmf"/><Relationship Id="rId11" Type="http://schemas.openxmlformats.org/officeDocument/2006/relationships/package" Target="../embeddings/Microsoft_Visio___1.vsdx"/><Relationship Id="rId5" Type="http://schemas.openxmlformats.org/officeDocument/2006/relationships/oleObject" Target="../embeddings/oleObject2.bin"/><Relationship Id="rId15" Type="http://schemas.openxmlformats.org/officeDocument/2006/relationships/package" Target="../embeddings/Microsoft_Visio___2.vsdx"/><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4.bin"/><Relationship Id="rId14" Type="http://schemas.openxmlformats.org/officeDocument/2006/relationships/image" Target="../media/image24.wmf"/></Relationships>
</file>

<file path=ppt/slides/_rels/slide15.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9.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27.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30.wmf"/><Relationship Id="rId5" Type="http://schemas.openxmlformats.org/officeDocument/2006/relationships/oleObject" Target="../embeddings/oleObject12.bin"/><Relationship Id="rId4" Type="http://schemas.openxmlformats.org/officeDocument/2006/relationships/image" Target="../media/image29.wmf"/></Relationships>
</file>

<file path=ppt/slides/_rels/slide17.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package" Target="../embeddings/Microsoft_Visio___3.vsdx"/><Relationship Id="rId7"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33.wmf"/><Relationship Id="rId5" Type="http://schemas.openxmlformats.org/officeDocument/2006/relationships/oleObject" Target="../embeddings/oleObject14.bin"/><Relationship Id="rId10" Type="http://schemas.openxmlformats.org/officeDocument/2006/relationships/image" Target="../media/image35.wmf"/><Relationship Id="rId4" Type="http://schemas.openxmlformats.org/officeDocument/2006/relationships/image" Target="../media/image32.emf"/><Relationship Id="rId9" Type="http://schemas.openxmlformats.org/officeDocument/2006/relationships/oleObject" Target="../embeddings/oleObject16.bin"/></Relationships>
</file>

<file path=ppt/slides/_rels/slide1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17.bin"/><Relationship Id="rId7" Type="http://schemas.openxmlformats.org/officeDocument/2006/relationships/package" Target="../embeddings/Microsoft_Visio___4.vsdx"/><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37.wmf"/><Relationship Id="rId5" Type="http://schemas.openxmlformats.org/officeDocument/2006/relationships/oleObject" Target="../embeddings/oleObject18.bin"/><Relationship Id="rId4" Type="http://schemas.openxmlformats.org/officeDocument/2006/relationships/image" Target="../media/image36.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image" Target="../media/image40.wmf"/><Relationship Id="rId5" Type="http://schemas.openxmlformats.org/officeDocument/2006/relationships/oleObject" Target="../embeddings/oleObject20.bin"/><Relationship Id="rId4" Type="http://schemas.openxmlformats.org/officeDocument/2006/relationships/image" Target="../media/image39.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notesSlide" Target="../notesSlides/notesSlide11.xml"/><Relationship Id="rId7" Type="http://schemas.openxmlformats.org/officeDocument/2006/relationships/oleObject" Target="../embeddings/oleObject22.bin"/><Relationship Id="rId12" Type="http://schemas.openxmlformats.org/officeDocument/2006/relationships/image" Target="../media/image44.w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41.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43.wmf"/><Relationship Id="rId4" Type="http://schemas.openxmlformats.org/officeDocument/2006/relationships/image" Target="../media/image45.png"/><Relationship Id="rId9" Type="http://schemas.openxmlformats.org/officeDocument/2006/relationships/oleObject" Target="../embeddings/oleObject23.bin"/></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notesSlide" Target="../notesSlides/notesSlide12.xml"/><Relationship Id="rId7" Type="http://schemas.openxmlformats.org/officeDocument/2006/relationships/oleObject" Target="../embeddings/oleObject25.bin"/><Relationship Id="rId12" Type="http://schemas.openxmlformats.org/officeDocument/2006/relationships/image" Target="../media/image52.w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53.png"/><Relationship Id="rId11" Type="http://schemas.openxmlformats.org/officeDocument/2006/relationships/oleObject" Target="../embeddings/oleObject27.bin"/><Relationship Id="rId5" Type="http://schemas.openxmlformats.org/officeDocument/2006/relationships/image" Target="../media/image49.emf"/><Relationship Id="rId10" Type="http://schemas.openxmlformats.org/officeDocument/2006/relationships/image" Target="../media/image51.wmf"/><Relationship Id="rId4" Type="http://schemas.openxmlformats.org/officeDocument/2006/relationships/package" Target="../embeddings/Microsoft_Visio___5.vsdx"/><Relationship Id="rId9" Type="http://schemas.openxmlformats.org/officeDocument/2006/relationships/oleObject" Target="../embeddings/oleObject26.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3.xml"/><Relationship Id="rId7" Type="http://schemas.openxmlformats.org/officeDocument/2006/relationships/image" Target="../media/image55.wmf"/><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oleObject" Target="../embeddings/oleObject28.bin"/><Relationship Id="rId5" Type="http://schemas.openxmlformats.org/officeDocument/2006/relationships/image" Target="../media/image54.emf"/><Relationship Id="rId4" Type="http://schemas.openxmlformats.org/officeDocument/2006/relationships/package" Target="../embeddings/Microsoft_Visio___6.vsdx"/><Relationship Id="rId9" Type="http://schemas.openxmlformats.org/officeDocument/2006/relationships/image" Target="../media/image56.wmf"/></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61.tiff"/><Relationship Id="rId5" Type="http://schemas.openxmlformats.org/officeDocument/2006/relationships/image" Target="../media/image60.emf"/><Relationship Id="rId4" Type="http://schemas.openxmlformats.org/officeDocument/2006/relationships/package" Target="../embeddings/Microsoft_Visio___7.vsdx"/></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63.png"/><Relationship Id="rId5" Type="http://schemas.openxmlformats.org/officeDocument/2006/relationships/image" Target="../media/image62.emf"/><Relationship Id="rId4" Type="http://schemas.openxmlformats.org/officeDocument/2006/relationships/package" Target="../embeddings/Microsoft_Visio___8.vsdx"/></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34.bin"/><Relationship Id="rId3" Type="http://schemas.openxmlformats.org/officeDocument/2006/relationships/notesSlide" Target="../notesSlides/notesSlide19.xml"/><Relationship Id="rId7" Type="http://schemas.openxmlformats.org/officeDocument/2006/relationships/oleObject" Target="../embeddings/oleObject31.bin"/><Relationship Id="rId12" Type="http://schemas.openxmlformats.org/officeDocument/2006/relationships/image" Target="../media/image69.wmf"/><Relationship Id="rId2" Type="http://schemas.openxmlformats.org/officeDocument/2006/relationships/slideLayout" Target="../slideLayouts/slideLayout3.xml"/><Relationship Id="rId16" Type="http://schemas.openxmlformats.org/officeDocument/2006/relationships/image" Target="../media/image71.wmf"/><Relationship Id="rId1" Type="http://schemas.openxmlformats.org/officeDocument/2006/relationships/vmlDrawing" Target="../drawings/vmlDrawing12.vml"/><Relationship Id="rId6" Type="http://schemas.openxmlformats.org/officeDocument/2006/relationships/image" Target="../media/image72.png"/><Relationship Id="rId11" Type="http://schemas.openxmlformats.org/officeDocument/2006/relationships/oleObject" Target="../embeddings/oleObject33.bin"/><Relationship Id="rId5" Type="http://schemas.openxmlformats.org/officeDocument/2006/relationships/image" Target="../media/image66.wmf"/><Relationship Id="rId15" Type="http://schemas.openxmlformats.org/officeDocument/2006/relationships/oleObject" Target="../embeddings/oleObject35.bin"/><Relationship Id="rId10" Type="http://schemas.openxmlformats.org/officeDocument/2006/relationships/image" Target="../media/image68.wmf"/><Relationship Id="rId4" Type="http://schemas.openxmlformats.org/officeDocument/2006/relationships/oleObject" Target="../embeddings/oleObject30.bin"/><Relationship Id="rId9" Type="http://schemas.openxmlformats.org/officeDocument/2006/relationships/oleObject" Target="../embeddings/oleObject32.bin"/><Relationship Id="rId14" Type="http://schemas.openxmlformats.org/officeDocument/2006/relationships/image" Target="../media/image70.wmf"/></Relationships>
</file>

<file path=ppt/slides/_rels/slide31.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2.png"/><Relationship Id="rId7" Type="http://schemas.openxmlformats.org/officeDocument/2006/relationships/image" Target="../media/image74.w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oleObject" Target="../embeddings/oleObject37.bin"/><Relationship Id="rId5" Type="http://schemas.openxmlformats.org/officeDocument/2006/relationships/image" Target="../media/image73.wmf"/><Relationship Id="rId4" Type="http://schemas.openxmlformats.org/officeDocument/2006/relationships/oleObject" Target="../embeddings/oleObject36.bin"/></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notesSlide" Target="../notesSlides/notesSlide21.xml"/><Relationship Id="rId7" Type="http://schemas.openxmlformats.org/officeDocument/2006/relationships/image" Target="../media/image81.emf"/><Relationship Id="rId12" Type="http://schemas.microsoft.com/office/2007/relationships/diagramDrawing" Target="../diagrams/drawing1.xml"/><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package" Target="../embeddings/Microsoft_Visio___10.vsdx"/><Relationship Id="rId11" Type="http://schemas.openxmlformats.org/officeDocument/2006/relationships/diagramColors" Target="../diagrams/colors1.xml"/><Relationship Id="rId5" Type="http://schemas.openxmlformats.org/officeDocument/2006/relationships/image" Target="../media/image80.emf"/><Relationship Id="rId10" Type="http://schemas.openxmlformats.org/officeDocument/2006/relationships/diagramQuickStyle" Target="../diagrams/quickStyle1.xml"/><Relationship Id="rId4" Type="http://schemas.openxmlformats.org/officeDocument/2006/relationships/package" Target="../embeddings/Microsoft_Visio___9.vsdx"/><Relationship Id="rId9"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22.xml"/><Relationship Id="rId7" Type="http://schemas.openxmlformats.org/officeDocument/2006/relationships/image" Target="../media/image83.emf"/><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package" Target="../embeddings/Microsoft_Visio___12.vsdx"/><Relationship Id="rId5" Type="http://schemas.openxmlformats.org/officeDocument/2006/relationships/image" Target="../media/image82.emf"/><Relationship Id="rId4" Type="http://schemas.openxmlformats.org/officeDocument/2006/relationships/package" Target="../embeddings/Microsoft_Visio___11.vsdx"/></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video" Target="../media/media3.mp4"/><Relationship Id="rId7" Type="http://schemas.openxmlformats.org/officeDocument/2006/relationships/image" Target="../media/image85.emf"/><Relationship Id="rId2" Type="http://schemas.microsoft.com/office/2007/relationships/media" Target="../media/media3.mp4"/><Relationship Id="rId1" Type="http://schemas.openxmlformats.org/officeDocument/2006/relationships/vmlDrawing" Target="../drawings/vmlDrawing16.vml"/><Relationship Id="rId6" Type="http://schemas.openxmlformats.org/officeDocument/2006/relationships/package" Target="../embeddings/Microsoft_Visio___13.vsdx"/><Relationship Id="rId5" Type="http://schemas.openxmlformats.org/officeDocument/2006/relationships/notesSlide" Target="../notesSlides/notesSlide23.xml"/><Relationship Id="rId4"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mlDrawing" Target="../drawings/vmlDrawing17.vml"/><Relationship Id="rId5" Type="http://schemas.openxmlformats.org/officeDocument/2006/relationships/image" Target="../media/image87.emf"/><Relationship Id="rId4" Type="http://schemas.openxmlformats.org/officeDocument/2006/relationships/package" Target="../embeddings/Microsoft_Visio___14.vsdx"/></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vmlDrawing" Target="../drawings/vmlDrawing18.vml"/><Relationship Id="rId5" Type="http://schemas.openxmlformats.org/officeDocument/2006/relationships/image" Target="../media/image88.emf"/><Relationship Id="rId4" Type="http://schemas.openxmlformats.org/officeDocument/2006/relationships/package" Target="../embeddings/Microsoft_Visio___15.vsdx"/></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package" Target="../embeddings/Microsoft_Visio___16.vsdx"/><Relationship Id="rId7" Type="http://schemas.openxmlformats.org/officeDocument/2006/relationships/oleObject" Target="../embeddings/oleObject38.bin"/><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image" Target="../media/image90.emf"/><Relationship Id="rId5" Type="http://schemas.openxmlformats.org/officeDocument/2006/relationships/package" Target="../embeddings/Microsoft_Visio___17.vsdx"/><Relationship Id="rId4" Type="http://schemas.openxmlformats.org/officeDocument/2006/relationships/image" Target="../media/image89.emf"/></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26.xml"/><Relationship Id="rId7" Type="http://schemas.openxmlformats.org/officeDocument/2006/relationships/image" Target="../media/image93.wmf"/><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oleObject" Target="../embeddings/oleObject40.bin"/><Relationship Id="rId5" Type="http://schemas.openxmlformats.org/officeDocument/2006/relationships/image" Target="../media/image92.wmf"/><Relationship Id="rId10" Type="http://schemas.openxmlformats.org/officeDocument/2006/relationships/image" Target="../media/image95.emf"/><Relationship Id="rId4" Type="http://schemas.openxmlformats.org/officeDocument/2006/relationships/oleObject" Target="../embeddings/oleObject39.bin"/><Relationship Id="rId9" Type="http://schemas.openxmlformats.org/officeDocument/2006/relationships/image" Target="../media/image94.wmf"/></Relationships>
</file>

<file path=ppt/slides/_rels/slide4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6.emf"/><Relationship Id="rId1" Type="http://schemas.openxmlformats.org/officeDocument/2006/relationships/slideLayout" Target="../slideLayouts/slideLayout3.xml"/><Relationship Id="rId4" Type="http://schemas.openxmlformats.org/officeDocument/2006/relationships/image" Target="../media/image97.emf"/></Relationships>
</file>

<file path=ppt/slides/_rels/slide43.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105.tif"/><Relationship Id="rId7" Type="http://schemas.openxmlformats.org/officeDocument/2006/relationships/image" Target="../media/image103.wmf"/><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oleObject" Target="../embeddings/oleObject43.bin"/><Relationship Id="rId5" Type="http://schemas.openxmlformats.org/officeDocument/2006/relationships/image" Target="../media/image102.wmf"/><Relationship Id="rId4" Type="http://schemas.openxmlformats.org/officeDocument/2006/relationships/oleObject" Target="../embeddings/oleObject42.bin"/><Relationship Id="rId9" Type="http://schemas.openxmlformats.org/officeDocument/2006/relationships/image" Target="../media/image104.wmf"/></Relationships>
</file>

<file path=ppt/slides/_rels/slide48.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oleObject" Target="../embeddings/oleObject50.bin"/><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110.wmf"/><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image" Target="../media/image107.wmf"/><Relationship Id="rId11" Type="http://schemas.openxmlformats.org/officeDocument/2006/relationships/oleObject" Target="../embeddings/oleObject49.bin"/><Relationship Id="rId5" Type="http://schemas.openxmlformats.org/officeDocument/2006/relationships/oleObject" Target="../embeddings/oleObject46.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48.bin"/><Relationship Id="rId14" Type="http://schemas.openxmlformats.org/officeDocument/2006/relationships/image" Target="../media/image111.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116.wmf"/><Relationship Id="rId3" Type="http://schemas.openxmlformats.org/officeDocument/2006/relationships/oleObject" Target="../embeddings/oleObject51.bin"/><Relationship Id="rId7" Type="http://schemas.openxmlformats.org/officeDocument/2006/relationships/image" Target="../media/image113.wmf"/><Relationship Id="rId12" Type="http://schemas.openxmlformats.org/officeDocument/2006/relationships/oleObject" Target="../embeddings/oleObject55.bin"/><Relationship Id="rId17" Type="http://schemas.openxmlformats.org/officeDocument/2006/relationships/image" Target="../media/image118.wmf"/><Relationship Id="rId2" Type="http://schemas.openxmlformats.org/officeDocument/2006/relationships/slideLayout" Target="../slideLayouts/slideLayout3.xml"/><Relationship Id="rId16" Type="http://schemas.openxmlformats.org/officeDocument/2006/relationships/oleObject" Target="../embeddings/oleObject57.bin"/><Relationship Id="rId1" Type="http://schemas.openxmlformats.org/officeDocument/2006/relationships/vmlDrawing" Target="../drawings/vmlDrawing23.vml"/><Relationship Id="rId6" Type="http://schemas.openxmlformats.org/officeDocument/2006/relationships/oleObject" Target="../embeddings/oleObject52.bin"/><Relationship Id="rId11" Type="http://schemas.openxmlformats.org/officeDocument/2006/relationships/image" Target="../media/image115.wmf"/><Relationship Id="rId5" Type="http://schemas.openxmlformats.org/officeDocument/2006/relationships/image" Target="../media/image119.png"/><Relationship Id="rId15" Type="http://schemas.openxmlformats.org/officeDocument/2006/relationships/image" Target="../media/image117.wmf"/><Relationship Id="rId10" Type="http://schemas.openxmlformats.org/officeDocument/2006/relationships/oleObject" Target="../embeddings/oleObject54.bin"/><Relationship Id="rId4" Type="http://schemas.openxmlformats.org/officeDocument/2006/relationships/image" Target="../media/image112.wmf"/><Relationship Id="rId9" Type="http://schemas.openxmlformats.org/officeDocument/2006/relationships/image" Target="../media/image114.wmf"/><Relationship Id="rId14" Type="http://schemas.openxmlformats.org/officeDocument/2006/relationships/oleObject" Target="../embeddings/oleObject56.bin"/></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image" Target="../media/image121.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23.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23.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25.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package" Target="../embeddings/Microsoft_Visio___18.vsdx"/><Relationship Id="rId2" Type="http://schemas.openxmlformats.org/officeDocument/2006/relationships/slideLayout" Target="../slideLayouts/slideLayout3.xml"/><Relationship Id="rId1" Type="http://schemas.openxmlformats.org/officeDocument/2006/relationships/vmlDrawing" Target="../drawings/vmlDrawing24.vml"/><Relationship Id="rId6" Type="http://schemas.openxmlformats.org/officeDocument/2006/relationships/image" Target="../media/image125.emf"/><Relationship Id="rId5" Type="http://schemas.openxmlformats.org/officeDocument/2006/relationships/customXml" Target="../ink/ink3.xml"/><Relationship Id="rId4" Type="http://schemas.openxmlformats.org/officeDocument/2006/relationships/image" Target="../media/image124.emf"/></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130.tiff"/></Relationships>
</file>

<file path=ppt/slides/_rels/slide62.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image" Target="../media/image131.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slideLayout" Target="../slideLayouts/slideLayout3.xml"/><Relationship Id="rId1" Type="http://schemas.openxmlformats.org/officeDocument/2006/relationships/vmlDrawing" Target="../drawings/vmlDrawing25.vml"/><Relationship Id="rId5" Type="http://schemas.openxmlformats.org/officeDocument/2006/relationships/image" Target="../media/image133.emf"/><Relationship Id="rId4" Type="http://schemas.openxmlformats.org/officeDocument/2006/relationships/package" Target="../embeddings/Microsoft_Visio___19.vsdx"/></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Visio___20.vsdx"/><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image" Target="../media/image136.emf"/><Relationship Id="rId5" Type="http://schemas.openxmlformats.org/officeDocument/2006/relationships/package" Target="../embeddings/Microsoft_Visio___21.vsdx"/><Relationship Id="rId4" Type="http://schemas.openxmlformats.org/officeDocument/2006/relationships/image" Target="../media/image135.emf"/></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image" Target="../media/image141.tif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package" Target="../embeddings/Microsoft_Visio___22.vsdx"/><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image" Target="../media/image145.emf"/><Relationship Id="rId5" Type="http://schemas.openxmlformats.org/officeDocument/2006/relationships/package" Target="../embeddings/Microsoft_Visio___23.vsdx"/><Relationship Id="rId4" Type="http://schemas.openxmlformats.org/officeDocument/2006/relationships/image" Target="../media/image144.emf"/></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Visio___24.vsdx"/><Relationship Id="rId7" Type="http://schemas.openxmlformats.org/officeDocument/2006/relationships/image" Target="../media/image148.emf"/><Relationship Id="rId2" Type="http://schemas.openxmlformats.org/officeDocument/2006/relationships/slideLayout" Target="../slideLayouts/slideLayout3.xml"/><Relationship Id="rId1" Type="http://schemas.openxmlformats.org/officeDocument/2006/relationships/vmlDrawing" Target="../drawings/vmlDrawing28.vml"/><Relationship Id="rId6" Type="http://schemas.openxmlformats.org/officeDocument/2006/relationships/image" Target="../media/image147.wmf"/><Relationship Id="rId5" Type="http://schemas.openxmlformats.org/officeDocument/2006/relationships/oleObject" Target="../embeddings/oleObject58.bin"/><Relationship Id="rId4" Type="http://schemas.openxmlformats.org/officeDocument/2006/relationships/image" Target="../media/image1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microsoft.com/office/2007/relationships/media" Target="../media/media2.mp4"/><Relationship Id="rId7" Type="http://schemas.openxmlformats.org/officeDocument/2006/relationships/image" Target="../media/image10.emf"/><Relationship Id="rId12"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11" Type="http://schemas.openxmlformats.org/officeDocument/2006/relationships/image" Target="../media/image14.png"/><Relationship Id="rId5" Type="http://schemas.openxmlformats.org/officeDocument/2006/relationships/slideLayout" Target="../slideLayouts/slideLayout3.xml"/><Relationship Id="rId10" Type="http://schemas.openxmlformats.org/officeDocument/2006/relationships/image" Target="../media/image13.png"/><Relationship Id="rId4" Type="http://schemas.openxmlformats.org/officeDocument/2006/relationships/video" Target="../media/media2.mp4"/><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30678" y="3368372"/>
            <a:ext cx="11201399" cy="850496"/>
          </a:xfrm>
        </p:spPr>
        <p:txBody>
          <a:bodyPr anchor="ctr"/>
          <a:lstStyle/>
          <a:p>
            <a:r>
              <a:rPr lang="zh-CN" altLang="en-US" b="1" dirty="0">
                <a:solidFill>
                  <a:schemeClr val="accent5">
                    <a:lumMod val="50000"/>
                  </a:schemeClr>
                </a:solidFill>
              </a:rPr>
              <a:t>堆叠标签气流诱导分离方法及其应用</a:t>
            </a:r>
          </a:p>
        </p:txBody>
      </p:sp>
      <p:sp>
        <p:nvSpPr>
          <p:cNvPr id="3" name="内容占位符 2"/>
          <p:cNvSpPr>
            <a:spLocks noGrp="1"/>
          </p:cNvSpPr>
          <p:nvPr>
            <p:ph sz="quarter" idx="11"/>
          </p:nvPr>
        </p:nvSpPr>
        <p:spPr>
          <a:xfrm>
            <a:off x="3764416" y="4318000"/>
            <a:ext cx="5343521" cy="1818640"/>
          </a:xfrm>
        </p:spPr>
        <p:txBody>
          <a:bodyPr anchor="ctr"/>
          <a:lstStyle/>
          <a:p>
            <a:pPr algn="l"/>
            <a:r>
              <a:rPr lang="zh-CN" altLang="en-US" dirty="0">
                <a:solidFill>
                  <a:schemeClr val="accent5">
                    <a:lumMod val="50000"/>
                  </a:schemeClr>
                </a:solidFill>
              </a:rPr>
              <a:t>答  辩  人	：	贺    鑫</a:t>
            </a:r>
            <a:endParaRPr lang="en-US" altLang="zh-CN" dirty="0">
              <a:solidFill>
                <a:schemeClr val="accent5">
                  <a:lumMod val="50000"/>
                </a:schemeClr>
              </a:solidFill>
            </a:endParaRPr>
          </a:p>
          <a:p>
            <a:pPr algn="l"/>
            <a:r>
              <a:rPr lang="zh-CN" altLang="en-US" dirty="0">
                <a:solidFill>
                  <a:schemeClr val="accent5">
                    <a:lumMod val="50000"/>
                  </a:schemeClr>
                </a:solidFill>
              </a:rPr>
              <a:t>指导教师	：	李小平 研究员</a:t>
            </a:r>
          </a:p>
          <a:p>
            <a:pPr algn="l"/>
            <a:r>
              <a:rPr lang="zh-CN" altLang="en-US" dirty="0">
                <a:solidFill>
                  <a:schemeClr val="accent5">
                    <a:lumMod val="50000"/>
                  </a:schemeClr>
                </a:solidFill>
              </a:rPr>
              <a:t>学科专业	：	机械电子工程</a:t>
            </a:r>
          </a:p>
          <a:p>
            <a:pPr algn="l"/>
            <a:r>
              <a:rPr lang="zh-CN" altLang="en-US" dirty="0">
                <a:solidFill>
                  <a:schemeClr val="accent5">
                    <a:lumMod val="50000"/>
                  </a:schemeClr>
                </a:solidFill>
              </a:rPr>
              <a:t>预答辩日期	：        </a:t>
            </a:r>
            <a:r>
              <a:rPr lang="en-US" altLang="zh-CN" dirty="0">
                <a:solidFill>
                  <a:schemeClr val="accent5">
                    <a:lumMod val="50000"/>
                  </a:schemeClr>
                </a:solidFill>
              </a:rPr>
              <a:t>2020 </a:t>
            </a:r>
            <a:r>
              <a:rPr lang="zh-CN" altLang="en-US" dirty="0">
                <a:solidFill>
                  <a:schemeClr val="accent5">
                    <a:lumMod val="50000"/>
                  </a:schemeClr>
                </a:solidFill>
              </a:rPr>
              <a:t>年 </a:t>
            </a:r>
            <a:r>
              <a:rPr lang="en-US" altLang="zh-CN" dirty="0">
                <a:solidFill>
                  <a:schemeClr val="accent5">
                    <a:lumMod val="50000"/>
                  </a:schemeClr>
                </a:solidFill>
              </a:rPr>
              <a:t>4 </a:t>
            </a:r>
            <a:r>
              <a:rPr lang="zh-CN" altLang="en-US" dirty="0">
                <a:solidFill>
                  <a:schemeClr val="accent5">
                    <a:lumMod val="50000"/>
                  </a:schemeClr>
                </a:solidFill>
              </a:rPr>
              <a:t>月 </a:t>
            </a:r>
            <a:r>
              <a:rPr lang="en-US" altLang="zh-CN" dirty="0">
                <a:solidFill>
                  <a:schemeClr val="accent5">
                    <a:lumMod val="50000"/>
                  </a:schemeClr>
                </a:solidFill>
              </a:rPr>
              <a:t>30 </a:t>
            </a:r>
            <a:r>
              <a:rPr lang="zh-CN" altLang="en-US" dirty="0">
                <a:solidFill>
                  <a:schemeClr val="accent5">
                    <a:lumMod val="50000"/>
                  </a:schemeClr>
                </a:solidFill>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1.5 </a:t>
            </a:r>
            <a:r>
              <a:rPr lang="zh-CN" altLang="en-US" dirty="0">
                <a:latin typeface="+mn-lt"/>
              </a:rPr>
              <a:t>论文的主要内容</a:t>
            </a:r>
          </a:p>
        </p:txBody>
      </p:sp>
      <p:pic>
        <p:nvPicPr>
          <p:cNvPr id="5" name="图片 4">
            <a:extLst>
              <a:ext uri="{FF2B5EF4-FFF2-40B4-BE49-F238E27FC236}">
                <a16:creationId xmlns:a16="http://schemas.microsoft.com/office/drawing/2014/main" xmlns="" id="{05AB3EB2-0FAE-4564-A38C-D7877F3CB1EF}"/>
              </a:ext>
            </a:extLst>
          </p:cNvPr>
          <p:cNvPicPr>
            <a:picLocks noChangeAspect="1"/>
          </p:cNvPicPr>
          <p:nvPr/>
        </p:nvPicPr>
        <p:blipFill>
          <a:blip r:embed="rId3"/>
          <a:stretch>
            <a:fillRect/>
          </a:stretch>
        </p:blipFill>
        <p:spPr>
          <a:xfrm>
            <a:off x="2213610" y="1111121"/>
            <a:ext cx="7539990" cy="5468158"/>
          </a:xfrm>
          <a:prstGeom prst="rect">
            <a:avLst/>
          </a:prstGeom>
        </p:spPr>
      </p:pic>
    </p:spTree>
    <p:extLst>
      <p:ext uri="{BB962C8B-B14F-4D97-AF65-F5344CB8AC3E}">
        <p14:creationId xmlns:p14="http://schemas.microsoft.com/office/powerpoint/2010/main" val="3908758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0" y="0"/>
            <a:ext cx="8945592" cy="1036320"/>
          </a:xfrm>
        </p:spPr>
        <p:txBody>
          <a:bodyPr/>
          <a:lstStyle/>
          <a:p>
            <a:endParaRPr lang="zh-CN" altLang="en-US"/>
          </a:p>
        </p:txBody>
      </p:sp>
      <p:sp>
        <p:nvSpPr>
          <p:cNvPr id="3" name="文本占位符 2"/>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3181455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a:extLst>
              <a:ext uri="{FF2B5EF4-FFF2-40B4-BE49-F238E27FC236}">
                <a16:creationId xmlns:a16="http://schemas.microsoft.com/office/drawing/2014/main" xmlns="" id="{9FB9DAD6-74FF-49E5-ACAF-B23BA8518A34}"/>
              </a:ext>
            </a:extLst>
          </p:cNvPr>
          <p:cNvSpPr txBox="1">
            <a:spLocks/>
          </p:cNvSpPr>
          <p:nvPr/>
        </p:nvSpPr>
        <p:spPr>
          <a:xfrm>
            <a:off x="815288" y="1261568"/>
            <a:ext cx="9974632" cy="5596432"/>
          </a:xfrm>
          <a:prstGeom prst="rect">
            <a:avLst/>
          </a:prstGeom>
        </p:spPr>
        <p:txBody>
          <a:bodyPr/>
          <a:lstStyle>
            <a:lvl1pPr marL="514350" indent="-514350" algn="l" defTabSz="914400" rtl="0" eaLnBrk="1" latinLnBrk="0" hangingPunct="1">
              <a:lnSpc>
                <a:spcPct val="150000"/>
              </a:lnSpc>
              <a:spcBef>
                <a:spcPts val="1000"/>
              </a:spcBef>
              <a:buFont typeface="+mj-lt"/>
              <a:buAutoNum type="arabicPeriod"/>
              <a:defRPr sz="2800" b="1" kern="1200" cap="none" spc="0">
                <a:ln w="0"/>
                <a:solidFill>
                  <a:schemeClr val="accent1">
                    <a:lumMod val="75000"/>
                  </a:schemeClr>
                </a:solidFill>
                <a:effectLst/>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mj-ea"/>
              <a:buAutoNum type="ea1JpnChsDbPeriod"/>
            </a:pPr>
            <a:r>
              <a:rPr lang="zh-CN" altLang="en-US" dirty="0">
                <a:solidFill>
                  <a:schemeClr val="bg1">
                    <a:lumMod val="65000"/>
                  </a:schemeClr>
                </a:solidFill>
              </a:rPr>
              <a:t>绪论</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accent5">
                    <a:lumMod val="50000"/>
                  </a:schemeClr>
                </a:solidFill>
              </a:rPr>
              <a:t>标签力学模型的建立</a:t>
            </a:r>
            <a:endParaRPr lang="en-US" altLang="zh-CN" dirty="0">
              <a:solidFill>
                <a:schemeClr val="accent5">
                  <a:lumMod val="50000"/>
                </a:schemeClr>
              </a:solidFill>
            </a:endParaRPr>
          </a:p>
          <a:p>
            <a:pPr marL="571500" indent="-571500">
              <a:buFont typeface="+mj-ea"/>
              <a:buAutoNum type="ea1JpnChsDbPeriod"/>
            </a:pPr>
            <a:r>
              <a:rPr lang="zh-CN" altLang="en-US" dirty="0">
                <a:solidFill>
                  <a:schemeClr val="bg1">
                    <a:lumMod val="65000"/>
                  </a:schemeClr>
                </a:solidFill>
              </a:rPr>
              <a:t>标签分离原理及初步设计</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气流诱导标签分离的机理</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气流诱导标签分离的方案及参数分析</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标签分离的实验验证</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总结与展望</a:t>
            </a:r>
            <a:endParaRPr lang="en-US" altLang="zh-CN" dirty="0">
              <a:solidFill>
                <a:schemeClr val="bg1">
                  <a:lumMod val="65000"/>
                </a:schemeClr>
              </a:solidFill>
            </a:endParaRPr>
          </a:p>
        </p:txBody>
      </p:sp>
    </p:spTree>
    <p:extLst>
      <p:ext uri="{BB962C8B-B14F-4D97-AF65-F5344CB8AC3E}">
        <p14:creationId xmlns:p14="http://schemas.microsoft.com/office/powerpoint/2010/main" val="3016612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2.1 </a:t>
            </a:r>
            <a:r>
              <a:rPr lang="zh-CN" altLang="en-US" dirty="0">
                <a:latin typeface="+mn-lt"/>
              </a:rPr>
              <a:t>标签的力学模型描述</a:t>
            </a:r>
          </a:p>
        </p:txBody>
      </p:sp>
      <p:sp>
        <p:nvSpPr>
          <p:cNvPr id="4" name="TextBox 30">
            <a:extLst>
              <a:ext uri="{FF2B5EF4-FFF2-40B4-BE49-F238E27FC236}">
                <a16:creationId xmlns:a16="http://schemas.microsoft.com/office/drawing/2014/main" xmlns="" id="{03577957-0036-475A-9FE3-DF0A70E42858}"/>
              </a:ext>
            </a:extLst>
          </p:cNvPr>
          <p:cNvSpPr txBox="1">
            <a:spLocks noChangeArrowheads="1"/>
          </p:cNvSpPr>
          <p:nvPr/>
        </p:nvSpPr>
        <p:spPr bwMode="auto">
          <a:xfrm>
            <a:off x="0" y="1256148"/>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标签对象特性</a:t>
            </a:r>
          </a:p>
        </p:txBody>
      </p:sp>
      <p:sp>
        <p:nvSpPr>
          <p:cNvPr id="6" name="矩形 5">
            <a:extLst>
              <a:ext uri="{FF2B5EF4-FFF2-40B4-BE49-F238E27FC236}">
                <a16:creationId xmlns:a16="http://schemas.microsoft.com/office/drawing/2014/main" xmlns="" id="{7046ADFD-DF33-4BCF-8E60-42D38511A2D3}"/>
              </a:ext>
            </a:extLst>
          </p:cNvPr>
          <p:cNvSpPr/>
          <p:nvPr/>
        </p:nvSpPr>
        <p:spPr>
          <a:xfrm>
            <a:off x="526167" y="1990113"/>
            <a:ext cx="2262158"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标签的直接特性描述</a:t>
            </a:r>
          </a:p>
        </p:txBody>
      </p:sp>
      <p:sp>
        <p:nvSpPr>
          <p:cNvPr id="7" name="矩形 6">
            <a:extLst>
              <a:ext uri="{FF2B5EF4-FFF2-40B4-BE49-F238E27FC236}">
                <a16:creationId xmlns:a16="http://schemas.microsoft.com/office/drawing/2014/main" xmlns="" id="{43A7C6F6-A436-4CD7-8BE8-355A00B59D5E}"/>
              </a:ext>
            </a:extLst>
          </p:cNvPr>
          <p:cNvSpPr/>
          <p:nvPr/>
        </p:nvSpPr>
        <p:spPr>
          <a:xfrm>
            <a:off x="7014190" y="1956135"/>
            <a:ext cx="1107996"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力学描述</a:t>
            </a:r>
          </a:p>
        </p:txBody>
      </p:sp>
      <p:sp>
        <p:nvSpPr>
          <p:cNvPr id="8" name="文本框 7">
            <a:extLst>
              <a:ext uri="{FF2B5EF4-FFF2-40B4-BE49-F238E27FC236}">
                <a16:creationId xmlns:a16="http://schemas.microsoft.com/office/drawing/2014/main" xmlns="" id="{8B5F7790-6A2D-40F4-8EDF-5128E09A6C1C}"/>
              </a:ext>
            </a:extLst>
          </p:cNvPr>
          <p:cNvSpPr txBox="1"/>
          <p:nvPr/>
        </p:nvSpPr>
        <p:spPr>
          <a:xfrm>
            <a:off x="405113" y="2459956"/>
            <a:ext cx="3935693" cy="2120068"/>
          </a:xfrm>
          <a:prstGeom prst="rect">
            <a:avLst/>
          </a:prstGeom>
          <a:noFill/>
        </p:spPr>
        <p:txBody>
          <a:bodyPr wrap="none" rtlCol="0">
            <a:spAutoFit/>
          </a:bodyPr>
          <a:lstStyle/>
          <a:p>
            <a:pPr marL="285750" indent="-285750">
              <a:lnSpc>
                <a:spcPct val="150000"/>
              </a:lnSpc>
              <a:buFont typeface="Wingdings" panose="05000000000000000000" pitchFamily="2" charset="2"/>
              <a:buChar char="p"/>
            </a:pPr>
            <a:r>
              <a:rPr lang="zh-CN" altLang="en-US" b="1" dirty="0">
                <a:latin typeface="+mj-ea"/>
                <a:ea typeface="+mj-ea"/>
              </a:rPr>
              <a:t>材料：纸质的</a:t>
            </a:r>
            <a:endParaRPr lang="en-US" altLang="zh-CN" b="1" dirty="0">
              <a:latin typeface="+mj-ea"/>
              <a:ea typeface="+mj-ea"/>
            </a:endParaRPr>
          </a:p>
          <a:p>
            <a:pPr marL="285750" indent="-285750">
              <a:lnSpc>
                <a:spcPct val="150000"/>
              </a:lnSpc>
              <a:buFont typeface="Wingdings" panose="05000000000000000000" pitchFamily="2" charset="2"/>
              <a:buChar char="p"/>
            </a:pPr>
            <a:r>
              <a:rPr lang="zh-CN" altLang="en-US" b="1" dirty="0">
                <a:latin typeface="+mj-ea"/>
                <a:ea typeface="+mj-ea"/>
              </a:rPr>
              <a:t>物理特性：</a:t>
            </a:r>
            <a:r>
              <a:rPr lang="zh-CN" altLang="en-US" b="1" dirty="0">
                <a:solidFill>
                  <a:srgbClr val="FF0000"/>
                </a:solidFill>
                <a:latin typeface="+mj-ea"/>
                <a:ea typeface="+mj-ea"/>
              </a:rPr>
              <a:t>刚度较低，具有透气性</a:t>
            </a:r>
            <a:endParaRPr lang="en-US" altLang="zh-CN" b="1" dirty="0">
              <a:solidFill>
                <a:srgbClr val="FF0000"/>
              </a:solidFill>
              <a:latin typeface="+mj-ea"/>
              <a:ea typeface="+mj-ea"/>
            </a:endParaRPr>
          </a:p>
          <a:p>
            <a:pPr marL="285750" indent="-285750">
              <a:lnSpc>
                <a:spcPct val="150000"/>
              </a:lnSpc>
              <a:buFont typeface="Wingdings" panose="05000000000000000000" pitchFamily="2" charset="2"/>
              <a:buChar char="p"/>
            </a:pPr>
            <a:r>
              <a:rPr lang="zh-CN" altLang="en-US" b="1" dirty="0">
                <a:latin typeface="+mj-ea"/>
                <a:ea typeface="+mj-ea"/>
              </a:rPr>
              <a:t>尺寸：</a:t>
            </a:r>
            <a:r>
              <a:rPr lang="en-US" altLang="zh-CN" b="1" dirty="0">
                <a:latin typeface="Times New Roman" panose="02020603050405020304" pitchFamily="18" charset="0"/>
                <a:ea typeface="+mj-ea"/>
                <a:cs typeface="Times New Roman" panose="02020603050405020304" pitchFamily="18" charset="0"/>
              </a:rPr>
              <a:t>60mm×120mm</a:t>
            </a:r>
            <a:r>
              <a:rPr lang="zh-CN" altLang="en-US" b="1" dirty="0">
                <a:latin typeface="Times New Roman" panose="02020603050405020304" pitchFamily="18" charset="0"/>
                <a:ea typeface="+mj-ea"/>
                <a:cs typeface="Times New Roman" panose="02020603050405020304" pitchFamily="18" charset="0"/>
              </a:rPr>
              <a:t>（宽</a:t>
            </a:r>
            <a:r>
              <a:rPr lang="en-US" altLang="zh-CN" b="1" dirty="0">
                <a:latin typeface="Times New Roman" panose="02020603050405020304" pitchFamily="18" charset="0"/>
                <a:ea typeface="+mj-ea"/>
                <a:cs typeface="Times New Roman" panose="02020603050405020304" pitchFamily="18" charset="0"/>
              </a:rPr>
              <a:t>×</a:t>
            </a:r>
            <a:r>
              <a:rPr lang="zh-CN" altLang="en-US" b="1" dirty="0">
                <a:latin typeface="Times New Roman" panose="02020603050405020304" pitchFamily="18" charset="0"/>
                <a:ea typeface="+mj-ea"/>
                <a:cs typeface="Times New Roman" panose="02020603050405020304" pitchFamily="18" charset="0"/>
              </a:rPr>
              <a:t>长）</a:t>
            </a:r>
            <a:endParaRPr lang="en-US" altLang="zh-CN" b="1" dirty="0">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克数：</a:t>
            </a:r>
            <a:r>
              <a:rPr lang="en-US" altLang="zh-CN" b="1" dirty="0">
                <a:latin typeface="Times New Roman" panose="02020603050405020304" pitchFamily="18" charset="0"/>
                <a:ea typeface="+mj-ea"/>
                <a:cs typeface="Times New Roman" panose="02020603050405020304" pitchFamily="18" charset="0"/>
              </a:rPr>
              <a:t>70g</a:t>
            </a:r>
          </a:p>
          <a:p>
            <a:pPr marL="285750" indent="-285750">
              <a:lnSpc>
                <a:spcPct val="150000"/>
              </a:lnSpc>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厚度：</a:t>
            </a:r>
            <a:r>
              <a:rPr lang="en-US" altLang="zh-CN" b="1" dirty="0">
                <a:latin typeface="Times New Roman" panose="02020603050405020304" pitchFamily="18" charset="0"/>
                <a:ea typeface="+mj-ea"/>
                <a:cs typeface="Times New Roman" panose="02020603050405020304" pitchFamily="18" charset="0"/>
              </a:rPr>
              <a:t>0.12mm</a:t>
            </a:r>
            <a:endParaRPr lang="zh-CN" altLang="en-US" b="1" dirty="0">
              <a:latin typeface="Times New Roman" panose="02020603050405020304" pitchFamily="18" charset="0"/>
              <a:ea typeface="+mj-ea"/>
              <a:cs typeface="Times New Roman" panose="02020603050405020304" pitchFamily="18" charset="0"/>
            </a:endParaRPr>
          </a:p>
        </p:txBody>
      </p:sp>
      <p:sp>
        <p:nvSpPr>
          <p:cNvPr id="9" name="文本框 8">
            <a:extLst>
              <a:ext uri="{FF2B5EF4-FFF2-40B4-BE49-F238E27FC236}">
                <a16:creationId xmlns:a16="http://schemas.microsoft.com/office/drawing/2014/main" xmlns="" id="{C5658253-6CBC-411F-B8BB-B47B7C49058B}"/>
              </a:ext>
            </a:extLst>
          </p:cNvPr>
          <p:cNvSpPr txBox="1"/>
          <p:nvPr/>
        </p:nvSpPr>
        <p:spPr>
          <a:xfrm>
            <a:off x="6376795" y="2563789"/>
            <a:ext cx="4059766" cy="2120709"/>
          </a:xfrm>
          <a:prstGeom prst="rect">
            <a:avLst/>
          </a:prstGeom>
          <a:noFill/>
        </p:spPr>
        <p:txBody>
          <a:bodyPr wrap="none" rtlCol="0">
            <a:spAutoFit/>
          </a:bodyPr>
          <a:lstStyle/>
          <a:p>
            <a:pPr marL="285750" indent="-285750">
              <a:lnSpc>
                <a:spcPct val="150000"/>
              </a:lnSpc>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运动控制方程：</a:t>
            </a:r>
            <a:r>
              <a:rPr lang="zh-CN" altLang="en-US" b="1" dirty="0">
                <a:solidFill>
                  <a:srgbClr val="FF0000"/>
                </a:solidFill>
                <a:latin typeface="Times New Roman" panose="02020603050405020304" pitchFamily="18" charset="0"/>
                <a:ea typeface="+mj-ea"/>
                <a:cs typeface="Times New Roman" panose="02020603050405020304" pitchFamily="18" charset="0"/>
              </a:rPr>
              <a:t>几何非线性</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b="1" dirty="0">
                <a:latin typeface="Times New Roman" panose="02020603050405020304" pitchFamily="18" charset="0"/>
                <a:ea typeface="+mj-ea"/>
                <a:cs typeface="Times New Roman" panose="02020603050405020304" pitchFamily="18" charset="0"/>
              </a:rPr>
              <a:t>大挠度非线性梁模型</a:t>
            </a:r>
            <a:endParaRPr lang="en-US" altLang="zh-CN" b="1" dirty="0">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b="1" dirty="0">
                <a:latin typeface="Times New Roman" panose="02020603050405020304" pitchFamily="18" charset="0"/>
                <a:ea typeface="+mj-ea"/>
                <a:cs typeface="Times New Roman" panose="02020603050405020304" pitchFamily="18" charset="0"/>
              </a:rPr>
              <a:t>扭转弹簧</a:t>
            </a:r>
            <a:r>
              <a:rPr lang="en-US" altLang="zh-CN" b="1" dirty="0">
                <a:latin typeface="Times New Roman" panose="02020603050405020304" pitchFamily="18" charset="0"/>
                <a:ea typeface="+mj-ea"/>
                <a:cs typeface="Times New Roman" panose="02020603050405020304" pitchFamily="18" charset="0"/>
              </a:rPr>
              <a:t>-</a:t>
            </a:r>
            <a:r>
              <a:rPr lang="zh-CN" altLang="en-US" b="1" dirty="0">
                <a:latin typeface="Times New Roman" panose="02020603050405020304" pitchFamily="18" charset="0"/>
                <a:ea typeface="+mj-ea"/>
                <a:cs typeface="Times New Roman" panose="02020603050405020304" pitchFamily="18" charset="0"/>
              </a:rPr>
              <a:t>质点模型</a:t>
            </a:r>
            <a:endParaRPr lang="en-US" altLang="zh-CN" b="1" dirty="0">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透气性描述：</a:t>
            </a:r>
            <a:r>
              <a:rPr lang="zh-CN" altLang="en-US" b="1" dirty="0">
                <a:solidFill>
                  <a:srgbClr val="FF0000"/>
                </a:solidFill>
                <a:latin typeface="Times New Roman" panose="02020603050405020304" pitchFamily="18" charset="0"/>
                <a:ea typeface="+mj-ea"/>
                <a:cs typeface="Times New Roman" panose="02020603050405020304" pitchFamily="18" charset="0"/>
              </a:rPr>
              <a:t>高速非达西渗流</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b="1" dirty="0">
                <a:latin typeface="Times New Roman" panose="02020603050405020304" pitchFamily="18" charset="0"/>
                <a:ea typeface="+mj-ea"/>
                <a:cs typeface="Times New Roman" panose="02020603050405020304" pitchFamily="18" charset="0"/>
              </a:rPr>
              <a:t>基于</a:t>
            </a:r>
            <a:r>
              <a:rPr lang="en-US" altLang="zh-CN" b="1" dirty="0" err="1">
                <a:latin typeface="Times New Roman" panose="02020603050405020304" pitchFamily="18" charset="0"/>
                <a:ea typeface="+mj-ea"/>
                <a:cs typeface="Times New Roman" panose="02020603050405020304" pitchFamily="18" charset="0"/>
              </a:rPr>
              <a:t>Forchheimer</a:t>
            </a:r>
            <a:r>
              <a:rPr lang="zh-CN" altLang="en-US" b="1" dirty="0">
                <a:latin typeface="Times New Roman" panose="02020603050405020304" pitchFamily="18" charset="0"/>
                <a:ea typeface="+mj-ea"/>
                <a:cs typeface="Times New Roman" panose="02020603050405020304" pitchFamily="18" charset="0"/>
              </a:rPr>
              <a:t>经验公式描述</a:t>
            </a:r>
          </a:p>
        </p:txBody>
      </p:sp>
      <p:pic>
        <p:nvPicPr>
          <p:cNvPr id="10" name="图片 9">
            <a:extLst>
              <a:ext uri="{FF2B5EF4-FFF2-40B4-BE49-F238E27FC236}">
                <a16:creationId xmlns:a16="http://schemas.microsoft.com/office/drawing/2014/main" xmlns="" id="{75705FEB-39FD-454D-BF8C-AEC50E9D257B}"/>
              </a:ext>
            </a:extLst>
          </p:cNvPr>
          <p:cNvPicPr>
            <a:picLocks noChangeAspect="1"/>
          </p:cNvPicPr>
          <p:nvPr/>
        </p:nvPicPr>
        <p:blipFill>
          <a:blip r:embed="rId3"/>
          <a:stretch>
            <a:fillRect/>
          </a:stretch>
        </p:blipFill>
        <p:spPr>
          <a:xfrm>
            <a:off x="526167" y="4688632"/>
            <a:ext cx="3819048" cy="1685714"/>
          </a:xfrm>
          <a:prstGeom prst="rect">
            <a:avLst/>
          </a:prstGeom>
        </p:spPr>
      </p:pic>
      <p:sp>
        <p:nvSpPr>
          <p:cNvPr id="11" name="文本框 10">
            <a:extLst>
              <a:ext uri="{FF2B5EF4-FFF2-40B4-BE49-F238E27FC236}">
                <a16:creationId xmlns:a16="http://schemas.microsoft.com/office/drawing/2014/main" xmlns="" id="{67C22215-9DFD-4BB9-804D-3EC456BBCB20}"/>
              </a:ext>
            </a:extLst>
          </p:cNvPr>
          <p:cNvSpPr txBox="1"/>
          <p:nvPr/>
        </p:nvSpPr>
        <p:spPr>
          <a:xfrm>
            <a:off x="1573257" y="4688632"/>
            <a:ext cx="1800493" cy="369332"/>
          </a:xfrm>
          <a:prstGeom prst="rect">
            <a:avLst/>
          </a:prstGeom>
          <a:solidFill>
            <a:srgbClr val="000066">
              <a:alpha val="55000"/>
            </a:srgbClr>
          </a:solidFill>
        </p:spPr>
        <p:txBody>
          <a:bodyPr wrap="none" rtlCol="0">
            <a:spAutoFit/>
          </a:bodyPr>
          <a:lstStyle/>
          <a:p>
            <a:r>
              <a:rPr lang="zh-CN" altLang="en-US" sz="1800" b="1" dirty="0">
                <a:solidFill>
                  <a:schemeClr val="bg1"/>
                </a:solidFill>
                <a:latin typeface="Times New Roman" panose="02020603050405020304" pitchFamily="18" charset="0"/>
                <a:ea typeface="微软雅黑" panose="020B0503020204020204" pitchFamily="34" charset="-122"/>
              </a:rPr>
              <a:t>纸张的微观结构</a:t>
            </a:r>
          </a:p>
        </p:txBody>
      </p:sp>
      <p:sp>
        <p:nvSpPr>
          <p:cNvPr id="12" name="文本框 11">
            <a:extLst>
              <a:ext uri="{FF2B5EF4-FFF2-40B4-BE49-F238E27FC236}">
                <a16:creationId xmlns:a16="http://schemas.microsoft.com/office/drawing/2014/main" xmlns="" id="{55E2DEAB-2CEC-4D03-82D6-72D25F3B3B47}"/>
              </a:ext>
            </a:extLst>
          </p:cNvPr>
          <p:cNvSpPr txBox="1"/>
          <p:nvPr/>
        </p:nvSpPr>
        <p:spPr>
          <a:xfrm>
            <a:off x="1250091" y="5982809"/>
            <a:ext cx="646331" cy="369332"/>
          </a:xfrm>
          <a:prstGeom prst="rect">
            <a:avLst/>
          </a:prstGeom>
          <a:solidFill>
            <a:srgbClr val="000066">
              <a:alpha val="55000"/>
            </a:srgbClr>
          </a:solidFill>
        </p:spPr>
        <p:txBody>
          <a:bodyPr wrap="squar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表面</a:t>
            </a:r>
            <a:endParaRPr lang="zh-CN" altLang="en-US" sz="1800" b="1" dirty="0">
              <a:solidFill>
                <a:schemeClr val="bg1"/>
              </a:solidFill>
              <a:latin typeface="Times New Roman" panose="02020603050405020304" pitchFamily="18" charset="0"/>
              <a:ea typeface="微软雅黑" panose="020B0503020204020204" pitchFamily="34" charset="-122"/>
            </a:endParaRPr>
          </a:p>
        </p:txBody>
      </p:sp>
      <p:sp>
        <p:nvSpPr>
          <p:cNvPr id="13" name="文本框 12">
            <a:extLst>
              <a:ext uri="{FF2B5EF4-FFF2-40B4-BE49-F238E27FC236}">
                <a16:creationId xmlns:a16="http://schemas.microsoft.com/office/drawing/2014/main" xmlns="" id="{12D0474B-A2EE-492C-BC70-1982BC53C7B8}"/>
              </a:ext>
            </a:extLst>
          </p:cNvPr>
          <p:cNvSpPr txBox="1"/>
          <p:nvPr/>
        </p:nvSpPr>
        <p:spPr>
          <a:xfrm>
            <a:off x="3050584" y="5968224"/>
            <a:ext cx="646331" cy="369332"/>
          </a:xfrm>
          <a:prstGeom prst="rect">
            <a:avLst/>
          </a:prstGeom>
          <a:solidFill>
            <a:srgbClr val="000066">
              <a:alpha val="55000"/>
            </a:srgbClr>
          </a:solidFill>
        </p:spPr>
        <p:txBody>
          <a:bodyPr wrap="squar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截面</a:t>
            </a:r>
            <a:endParaRPr lang="zh-CN" altLang="en-US" sz="1800" b="1" dirty="0">
              <a:solidFill>
                <a:schemeClr val="bg1"/>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02442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2.1 </a:t>
            </a:r>
            <a:r>
              <a:rPr lang="zh-CN" altLang="en-US" dirty="0">
                <a:latin typeface="+mn-lt"/>
              </a:rPr>
              <a:t>标签的力学模型描述</a:t>
            </a:r>
          </a:p>
        </p:txBody>
      </p:sp>
      <p:sp>
        <p:nvSpPr>
          <p:cNvPr id="14" name="TextBox 30">
            <a:extLst>
              <a:ext uri="{FF2B5EF4-FFF2-40B4-BE49-F238E27FC236}">
                <a16:creationId xmlns:a16="http://schemas.microsoft.com/office/drawing/2014/main" xmlns="" id="{2E6CE3AF-ED60-49F8-BF88-FE2AA17468BD}"/>
              </a:ext>
            </a:extLst>
          </p:cNvPr>
          <p:cNvSpPr txBox="1">
            <a:spLocks noChangeArrowheads="1"/>
          </p:cNvSpPr>
          <p:nvPr/>
        </p:nvSpPr>
        <p:spPr bwMode="auto">
          <a:xfrm>
            <a:off x="0" y="1198274"/>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大挠度非线性梁模型</a:t>
            </a:r>
          </a:p>
        </p:txBody>
      </p:sp>
      <p:sp>
        <p:nvSpPr>
          <p:cNvPr id="15" name="矩形 14">
            <a:extLst>
              <a:ext uri="{FF2B5EF4-FFF2-40B4-BE49-F238E27FC236}">
                <a16:creationId xmlns:a16="http://schemas.microsoft.com/office/drawing/2014/main" xmlns="" id="{AAAD488F-EEFA-4BC4-B1BC-93DC1717C258}"/>
              </a:ext>
            </a:extLst>
          </p:cNvPr>
          <p:cNvSpPr/>
          <p:nvPr/>
        </p:nvSpPr>
        <p:spPr>
          <a:xfrm>
            <a:off x="190501" y="1874874"/>
            <a:ext cx="5262979"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大挠度的二维非线性梁的拉格朗日形式的运动方程</a:t>
            </a:r>
          </a:p>
        </p:txBody>
      </p:sp>
      <p:graphicFrame>
        <p:nvGraphicFramePr>
          <p:cNvPr id="16" name="对象 15">
            <a:extLst>
              <a:ext uri="{FF2B5EF4-FFF2-40B4-BE49-F238E27FC236}">
                <a16:creationId xmlns:a16="http://schemas.microsoft.com/office/drawing/2014/main" xmlns="" id="{6974B436-A59B-4A43-930C-D216311232AE}"/>
              </a:ext>
            </a:extLst>
          </p:cNvPr>
          <p:cNvGraphicFramePr>
            <a:graphicFrameLocks noChangeAspect="1"/>
          </p:cNvGraphicFramePr>
          <p:nvPr>
            <p:extLst>
              <p:ext uri="{D42A27DB-BD31-4B8C-83A1-F6EECF244321}">
                <p14:modId xmlns:p14="http://schemas.microsoft.com/office/powerpoint/2010/main" val="3448987465"/>
              </p:ext>
            </p:extLst>
          </p:nvPr>
        </p:nvGraphicFramePr>
        <p:xfrm>
          <a:off x="277351" y="2591430"/>
          <a:ext cx="3741738" cy="749300"/>
        </p:xfrm>
        <a:graphic>
          <a:graphicData uri="http://schemas.openxmlformats.org/presentationml/2006/ole">
            <mc:AlternateContent xmlns:mc="http://schemas.openxmlformats.org/markup-compatibility/2006">
              <mc:Choice xmlns:v="urn:schemas-microsoft-com:vml" Requires="v">
                <p:oleObj spid="_x0000_s12183" name="Equation" r:id="rId3" imgW="2222280" imgH="444240" progId="Equation.DSMT4">
                  <p:embed/>
                </p:oleObj>
              </mc:Choice>
              <mc:Fallback>
                <p:oleObj name="Equation" r:id="rId3" imgW="2222280" imgH="444240" progId="Equation.DSMT4">
                  <p:embed/>
                  <p:pic>
                    <p:nvPicPr>
                      <p:cNvPr id="9" name="对象 8">
                        <a:extLst>
                          <a:ext uri="{FF2B5EF4-FFF2-40B4-BE49-F238E27FC236}">
                            <a16:creationId xmlns:a16="http://schemas.microsoft.com/office/drawing/2014/main" xmlns="" id="{D2E75D6E-C080-49E6-A99E-700BC64E77A7}"/>
                          </a:ext>
                        </a:extLst>
                      </p:cNvPr>
                      <p:cNvPicPr/>
                      <p:nvPr/>
                    </p:nvPicPr>
                    <p:blipFill>
                      <a:blip r:embed="rId4"/>
                      <a:stretch>
                        <a:fillRect/>
                      </a:stretch>
                    </p:blipFill>
                    <p:spPr>
                      <a:xfrm>
                        <a:off x="277351" y="2591430"/>
                        <a:ext cx="3741738" cy="7493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xmlns="" id="{79E4E7C4-A351-4A27-ACBE-4DBD9E5C249B}"/>
              </a:ext>
            </a:extLst>
          </p:cNvPr>
          <p:cNvGraphicFramePr>
            <a:graphicFrameLocks noChangeAspect="1"/>
          </p:cNvGraphicFramePr>
          <p:nvPr>
            <p:extLst>
              <p:ext uri="{D42A27DB-BD31-4B8C-83A1-F6EECF244321}">
                <p14:modId xmlns:p14="http://schemas.microsoft.com/office/powerpoint/2010/main" val="3766823984"/>
              </p:ext>
            </p:extLst>
          </p:nvPr>
        </p:nvGraphicFramePr>
        <p:xfrm>
          <a:off x="556751" y="4137020"/>
          <a:ext cx="2138363" cy="769937"/>
        </p:xfrm>
        <a:graphic>
          <a:graphicData uri="http://schemas.openxmlformats.org/presentationml/2006/ole">
            <mc:AlternateContent xmlns:mc="http://schemas.openxmlformats.org/markup-compatibility/2006">
              <mc:Choice xmlns:v="urn:schemas-microsoft-com:vml" Requires="v">
                <p:oleObj spid="_x0000_s12184" name="Equation" r:id="rId5" imgW="1269720" imgH="457200" progId="Equation.DSMT4">
                  <p:embed/>
                </p:oleObj>
              </mc:Choice>
              <mc:Fallback>
                <p:oleObj name="Equation" r:id="rId5" imgW="1269720" imgH="457200" progId="Equation.DSMT4">
                  <p:embed/>
                  <p:pic>
                    <p:nvPicPr>
                      <p:cNvPr id="10" name="对象 9">
                        <a:extLst>
                          <a:ext uri="{FF2B5EF4-FFF2-40B4-BE49-F238E27FC236}">
                            <a16:creationId xmlns:a16="http://schemas.microsoft.com/office/drawing/2014/main" xmlns="" id="{94629C1E-AB4E-4C3E-9D32-1A36F3575CA9}"/>
                          </a:ext>
                        </a:extLst>
                      </p:cNvPr>
                      <p:cNvPicPr/>
                      <p:nvPr/>
                    </p:nvPicPr>
                    <p:blipFill>
                      <a:blip r:embed="rId6"/>
                      <a:stretch>
                        <a:fillRect/>
                      </a:stretch>
                    </p:blipFill>
                    <p:spPr>
                      <a:xfrm>
                        <a:off x="556751" y="4137020"/>
                        <a:ext cx="2138363" cy="769937"/>
                      </a:xfrm>
                      <a:prstGeom prst="rect">
                        <a:avLst/>
                      </a:prstGeom>
                    </p:spPr>
                  </p:pic>
                </p:oleObj>
              </mc:Fallback>
            </mc:AlternateContent>
          </a:graphicData>
        </a:graphic>
      </p:graphicFrame>
      <p:sp>
        <p:nvSpPr>
          <p:cNvPr id="18" name="文本框 17">
            <a:extLst>
              <a:ext uri="{FF2B5EF4-FFF2-40B4-BE49-F238E27FC236}">
                <a16:creationId xmlns:a16="http://schemas.microsoft.com/office/drawing/2014/main" xmlns="" id="{372DCB2A-D971-4D1E-BB44-FDC98A72FC09}"/>
              </a:ext>
            </a:extLst>
          </p:cNvPr>
          <p:cNvSpPr txBox="1"/>
          <p:nvPr/>
        </p:nvSpPr>
        <p:spPr>
          <a:xfrm flipH="1">
            <a:off x="323070" y="3758242"/>
            <a:ext cx="2916556" cy="369332"/>
          </a:xfrm>
          <a:prstGeom prst="rect">
            <a:avLst/>
          </a:prstGeom>
          <a:noFill/>
        </p:spPr>
        <p:txBody>
          <a:bodyPr wrap="square" rtlCol="0">
            <a:spAutoFit/>
          </a:bodyPr>
          <a:lstStyle/>
          <a:p>
            <a:r>
              <a:rPr lang="zh-CN" altLang="en-US" dirty="0">
                <a:latin typeface="+mj-ea"/>
                <a:ea typeface="+mj-ea"/>
              </a:rPr>
              <a:t>可拉伸材料：胡克定律</a:t>
            </a:r>
          </a:p>
        </p:txBody>
      </p:sp>
      <p:sp>
        <p:nvSpPr>
          <p:cNvPr id="19" name="文本框 18">
            <a:extLst>
              <a:ext uri="{FF2B5EF4-FFF2-40B4-BE49-F238E27FC236}">
                <a16:creationId xmlns:a16="http://schemas.microsoft.com/office/drawing/2014/main" xmlns="" id="{4435C32E-604D-4E13-820D-C1EAF855117D}"/>
              </a:ext>
            </a:extLst>
          </p:cNvPr>
          <p:cNvSpPr txBox="1"/>
          <p:nvPr/>
        </p:nvSpPr>
        <p:spPr>
          <a:xfrm flipH="1">
            <a:off x="323070" y="5060589"/>
            <a:ext cx="3820796" cy="369332"/>
          </a:xfrm>
          <a:prstGeom prst="rect">
            <a:avLst/>
          </a:prstGeom>
          <a:noFill/>
        </p:spPr>
        <p:txBody>
          <a:bodyPr wrap="square" rtlCol="0">
            <a:spAutoFit/>
          </a:bodyPr>
          <a:lstStyle/>
          <a:p>
            <a:r>
              <a:rPr lang="zh-CN" altLang="en-US" dirty="0">
                <a:latin typeface="+mj-ea"/>
                <a:ea typeface="+mj-ea"/>
              </a:rPr>
              <a:t>不可拉伸材料：</a:t>
            </a:r>
            <a:r>
              <a:rPr lang="zh-CN" altLang="zh-CN" dirty="0"/>
              <a:t>引入不可拉伸条件</a:t>
            </a:r>
            <a:endParaRPr lang="zh-CN" altLang="en-US" dirty="0">
              <a:latin typeface="+mj-ea"/>
              <a:ea typeface="+mj-ea"/>
            </a:endParaRPr>
          </a:p>
        </p:txBody>
      </p:sp>
      <p:graphicFrame>
        <p:nvGraphicFramePr>
          <p:cNvPr id="20" name="对象 19">
            <a:extLst>
              <a:ext uri="{FF2B5EF4-FFF2-40B4-BE49-F238E27FC236}">
                <a16:creationId xmlns:a16="http://schemas.microsoft.com/office/drawing/2014/main" xmlns="" id="{568A2AC9-E281-458B-8F65-6AE2F6247EB7}"/>
              </a:ext>
            </a:extLst>
          </p:cNvPr>
          <p:cNvGraphicFramePr>
            <a:graphicFrameLocks noChangeAspect="1"/>
          </p:cNvGraphicFramePr>
          <p:nvPr>
            <p:extLst>
              <p:ext uri="{D42A27DB-BD31-4B8C-83A1-F6EECF244321}">
                <p14:modId xmlns:p14="http://schemas.microsoft.com/office/powerpoint/2010/main" val="3426024769"/>
              </p:ext>
            </p:extLst>
          </p:nvPr>
        </p:nvGraphicFramePr>
        <p:xfrm>
          <a:off x="1006014" y="5561325"/>
          <a:ext cx="1238250" cy="663575"/>
        </p:xfrm>
        <a:graphic>
          <a:graphicData uri="http://schemas.openxmlformats.org/presentationml/2006/ole">
            <mc:AlternateContent xmlns:mc="http://schemas.openxmlformats.org/markup-compatibility/2006">
              <mc:Choice xmlns:v="urn:schemas-microsoft-com:vml" Requires="v">
                <p:oleObj spid="_x0000_s12185" name="Equation" r:id="rId7" imgW="736560" imgH="393480" progId="Equation.DSMT4">
                  <p:embed/>
                </p:oleObj>
              </mc:Choice>
              <mc:Fallback>
                <p:oleObj name="Equation" r:id="rId7" imgW="736560" imgH="393480" progId="Equation.DSMT4">
                  <p:embed/>
                  <p:pic>
                    <p:nvPicPr>
                      <p:cNvPr id="17" name="对象 16">
                        <a:extLst>
                          <a:ext uri="{FF2B5EF4-FFF2-40B4-BE49-F238E27FC236}">
                            <a16:creationId xmlns:a16="http://schemas.microsoft.com/office/drawing/2014/main" xmlns="" id="{8C91C8C3-872D-45F0-8606-01A81045A062}"/>
                          </a:ext>
                        </a:extLst>
                      </p:cNvPr>
                      <p:cNvPicPr/>
                      <p:nvPr/>
                    </p:nvPicPr>
                    <p:blipFill>
                      <a:blip r:embed="rId8"/>
                      <a:stretch>
                        <a:fillRect/>
                      </a:stretch>
                    </p:blipFill>
                    <p:spPr>
                      <a:xfrm>
                        <a:off x="1006014" y="5561325"/>
                        <a:ext cx="1238250" cy="66357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xmlns="" id="{A1D7BFF2-2F42-477E-BB15-61A7A759BE8A}"/>
              </a:ext>
            </a:extLst>
          </p:cNvPr>
          <p:cNvGraphicFramePr>
            <a:graphicFrameLocks noChangeAspect="1"/>
          </p:cNvGraphicFramePr>
          <p:nvPr>
            <p:extLst>
              <p:ext uri="{D42A27DB-BD31-4B8C-83A1-F6EECF244321}">
                <p14:modId xmlns:p14="http://schemas.microsoft.com/office/powerpoint/2010/main" val="3066946310"/>
              </p:ext>
            </p:extLst>
          </p:nvPr>
        </p:nvGraphicFramePr>
        <p:xfrm>
          <a:off x="4956666" y="5468178"/>
          <a:ext cx="5380038" cy="749300"/>
        </p:xfrm>
        <a:graphic>
          <a:graphicData uri="http://schemas.openxmlformats.org/presentationml/2006/ole">
            <mc:AlternateContent xmlns:mc="http://schemas.openxmlformats.org/markup-compatibility/2006">
              <mc:Choice xmlns:v="urn:schemas-microsoft-com:vml" Requires="v">
                <p:oleObj spid="_x0000_s12186" name="Equation" r:id="rId9" imgW="3200400" imgH="444240" progId="Equation.DSMT4">
                  <p:embed/>
                </p:oleObj>
              </mc:Choice>
              <mc:Fallback>
                <p:oleObj name="Equation" r:id="rId9" imgW="3200400" imgH="444240" progId="Equation.DSMT4">
                  <p:embed/>
                  <p:pic>
                    <p:nvPicPr>
                      <p:cNvPr id="18" name="对象 17">
                        <a:extLst>
                          <a:ext uri="{FF2B5EF4-FFF2-40B4-BE49-F238E27FC236}">
                            <a16:creationId xmlns:a16="http://schemas.microsoft.com/office/drawing/2014/main" xmlns="" id="{067AF3CC-2B33-4FE9-A203-CB2B21E49EE7}"/>
                          </a:ext>
                        </a:extLst>
                      </p:cNvPr>
                      <p:cNvPicPr/>
                      <p:nvPr/>
                    </p:nvPicPr>
                    <p:blipFill>
                      <a:blip r:embed="rId10"/>
                      <a:stretch>
                        <a:fillRect/>
                      </a:stretch>
                    </p:blipFill>
                    <p:spPr>
                      <a:xfrm>
                        <a:off x="4956666" y="5468178"/>
                        <a:ext cx="5380038" cy="749300"/>
                      </a:xfrm>
                      <a:prstGeom prst="rect">
                        <a:avLst/>
                      </a:prstGeom>
                    </p:spPr>
                  </p:pic>
                </p:oleObj>
              </mc:Fallback>
            </mc:AlternateContent>
          </a:graphicData>
        </a:graphic>
      </p:graphicFrame>
      <p:sp>
        <p:nvSpPr>
          <p:cNvPr id="22" name="箭头: 右 21">
            <a:extLst>
              <a:ext uri="{FF2B5EF4-FFF2-40B4-BE49-F238E27FC236}">
                <a16:creationId xmlns:a16="http://schemas.microsoft.com/office/drawing/2014/main" xmlns="" id="{488F2C2D-0375-4218-821F-202A0B291922}"/>
              </a:ext>
            </a:extLst>
          </p:cNvPr>
          <p:cNvSpPr/>
          <p:nvPr/>
        </p:nvSpPr>
        <p:spPr>
          <a:xfrm>
            <a:off x="3082147" y="5658162"/>
            <a:ext cx="1061720" cy="369332"/>
          </a:xfrm>
          <a:prstGeom prst="rightArrow">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422DFD2E-D006-49D9-BF3A-4DCE4805418C}"/>
              </a:ext>
            </a:extLst>
          </p:cNvPr>
          <p:cNvSpPr/>
          <p:nvPr/>
        </p:nvSpPr>
        <p:spPr>
          <a:xfrm>
            <a:off x="8962836" y="2343109"/>
            <a:ext cx="1800493"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几何空间离散化</a:t>
            </a:r>
          </a:p>
        </p:txBody>
      </p:sp>
      <p:graphicFrame>
        <p:nvGraphicFramePr>
          <p:cNvPr id="24" name="对象 23">
            <a:extLst>
              <a:ext uri="{FF2B5EF4-FFF2-40B4-BE49-F238E27FC236}">
                <a16:creationId xmlns:a16="http://schemas.microsoft.com/office/drawing/2014/main" xmlns="" id="{378DB6F0-0684-4D42-853A-D86C0E4DE6D9}"/>
              </a:ext>
            </a:extLst>
          </p:cNvPr>
          <p:cNvGraphicFramePr>
            <a:graphicFrameLocks noChangeAspect="1"/>
          </p:cNvGraphicFramePr>
          <p:nvPr>
            <p:extLst>
              <p:ext uri="{D42A27DB-BD31-4B8C-83A1-F6EECF244321}">
                <p14:modId xmlns:p14="http://schemas.microsoft.com/office/powerpoint/2010/main" val="1828012491"/>
              </p:ext>
            </p:extLst>
          </p:nvPr>
        </p:nvGraphicFramePr>
        <p:xfrm>
          <a:off x="7967703" y="2850519"/>
          <a:ext cx="3790760" cy="1148715"/>
        </p:xfrm>
        <a:graphic>
          <a:graphicData uri="http://schemas.openxmlformats.org/presentationml/2006/ole">
            <mc:AlternateContent xmlns:mc="http://schemas.openxmlformats.org/markup-compatibility/2006">
              <mc:Choice xmlns:v="urn:schemas-microsoft-com:vml" Requires="v">
                <p:oleObj spid="_x0000_s12187" name="Visio" r:id="rId11" imgW="2537354" imgH="724034" progId="Visio.Drawing.15">
                  <p:embed/>
                </p:oleObj>
              </mc:Choice>
              <mc:Fallback>
                <p:oleObj name="Visio" r:id="rId11" imgW="2537354" imgH="724034" progId="Visio.Drawing.15">
                  <p:embed/>
                  <p:pic>
                    <p:nvPicPr>
                      <p:cNvPr id="20" name="对象 19">
                        <a:extLst>
                          <a:ext uri="{FF2B5EF4-FFF2-40B4-BE49-F238E27FC236}">
                            <a16:creationId xmlns:a16="http://schemas.microsoft.com/office/drawing/2014/main" xmlns="" id="{126DB822-94D8-4CDB-8E14-6160C83A911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7703" y="2850519"/>
                        <a:ext cx="3790760" cy="1148715"/>
                      </a:xfrm>
                      <a:prstGeom prst="rect">
                        <a:avLst/>
                      </a:prstGeom>
                      <a:noFill/>
                    </p:spPr>
                  </p:pic>
                </p:oleObj>
              </mc:Fallback>
            </mc:AlternateContent>
          </a:graphicData>
        </a:graphic>
      </p:graphicFrame>
      <p:sp>
        <p:nvSpPr>
          <p:cNvPr id="25" name="文本框 24">
            <a:extLst>
              <a:ext uri="{FF2B5EF4-FFF2-40B4-BE49-F238E27FC236}">
                <a16:creationId xmlns:a16="http://schemas.microsoft.com/office/drawing/2014/main" xmlns="" id="{F4B4244F-DBAB-4D79-999F-73C37B092660}"/>
              </a:ext>
            </a:extLst>
          </p:cNvPr>
          <p:cNvSpPr txBox="1"/>
          <p:nvPr/>
        </p:nvSpPr>
        <p:spPr>
          <a:xfrm flipH="1">
            <a:off x="8355734" y="3929543"/>
            <a:ext cx="3673156"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solidFill>
                  <a:srgbClr val="FF0000"/>
                </a:solidFill>
                <a:latin typeface="+mj-ea"/>
                <a:ea typeface="+mj-ea"/>
              </a:rPr>
              <a:t>张力数据在节点中间存储</a:t>
            </a:r>
            <a:endParaRPr lang="en-US" altLang="zh-CN" b="1" dirty="0">
              <a:solidFill>
                <a:srgbClr val="FF0000"/>
              </a:solidFill>
              <a:latin typeface="+mj-ea"/>
              <a:ea typeface="+mj-ea"/>
            </a:endParaRPr>
          </a:p>
          <a:p>
            <a:pPr marL="285750" indent="-285750">
              <a:lnSpc>
                <a:spcPct val="150000"/>
              </a:lnSpc>
              <a:buFont typeface="Wingdings" panose="05000000000000000000" pitchFamily="2" charset="2"/>
              <a:buChar char="p"/>
            </a:pPr>
            <a:r>
              <a:rPr lang="zh-CN" altLang="en-US" b="1" dirty="0">
                <a:solidFill>
                  <a:srgbClr val="FF0000"/>
                </a:solidFill>
                <a:latin typeface="+mj-ea"/>
                <a:ea typeface="+mj-ea"/>
              </a:rPr>
              <a:t>坐标数据在节点上存储</a:t>
            </a:r>
          </a:p>
        </p:txBody>
      </p:sp>
      <p:sp>
        <p:nvSpPr>
          <p:cNvPr id="26" name="文本框 25">
            <a:extLst>
              <a:ext uri="{FF2B5EF4-FFF2-40B4-BE49-F238E27FC236}">
                <a16:creationId xmlns:a16="http://schemas.microsoft.com/office/drawing/2014/main" xmlns="" id="{F7A66D2C-4F79-4BBC-A387-61BFB1F6B0AB}"/>
              </a:ext>
            </a:extLst>
          </p:cNvPr>
          <p:cNvSpPr txBox="1"/>
          <p:nvPr/>
        </p:nvSpPr>
        <p:spPr>
          <a:xfrm flipH="1">
            <a:off x="2164571" y="6071015"/>
            <a:ext cx="2355215" cy="276999"/>
          </a:xfrm>
          <a:prstGeom prst="rect">
            <a:avLst/>
          </a:prstGeom>
          <a:noFill/>
        </p:spPr>
        <p:txBody>
          <a:bodyPr wrap="square" rtlCol="0">
            <a:spAutoFit/>
          </a:bodyPr>
          <a:lstStyle/>
          <a:p>
            <a:r>
              <a:rPr lang="zh-CN" altLang="en-US" sz="1200" dirty="0">
                <a:latin typeface="+mj-ea"/>
                <a:ea typeface="+mj-ea"/>
              </a:rPr>
              <a:t>同时对</a:t>
            </a:r>
            <a:r>
              <a:rPr lang="en-US" altLang="zh-CN" sz="1200" dirty="0">
                <a:latin typeface="+mj-ea"/>
                <a:ea typeface="+mj-ea"/>
              </a:rPr>
              <a:t>s</a:t>
            </a:r>
            <a:r>
              <a:rPr lang="zh-CN" altLang="en-US" sz="1200" dirty="0">
                <a:latin typeface="+mj-ea"/>
                <a:ea typeface="+mj-ea"/>
              </a:rPr>
              <a:t>做偏导，然后同时乘以</a:t>
            </a:r>
          </a:p>
        </p:txBody>
      </p:sp>
      <p:graphicFrame>
        <p:nvGraphicFramePr>
          <p:cNvPr id="27" name="对象 26">
            <a:extLst>
              <a:ext uri="{FF2B5EF4-FFF2-40B4-BE49-F238E27FC236}">
                <a16:creationId xmlns:a16="http://schemas.microsoft.com/office/drawing/2014/main" xmlns="" id="{A782845D-3961-47DA-BAA5-56720A6187FD}"/>
              </a:ext>
            </a:extLst>
          </p:cNvPr>
          <p:cNvGraphicFramePr>
            <a:graphicFrameLocks noChangeAspect="1"/>
          </p:cNvGraphicFramePr>
          <p:nvPr>
            <p:extLst>
              <p:ext uri="{D42A27DB-BD31-4B8C-83A1-F6EECF244321}">
                <p14:modId xmlns:p14="http://schemas.microsoft.com/office/powerpoint/2010/main" val="2694081314"/>
              </p:ext>
            </p:extLst>
          </p:nvPr>
        </p:nvGraphicFramePr>
        <p:xfrm>
          <a:off x="4336959" y="6006626"/>
          <a:ext cx="228600" cy="381000"/>
        </p:xfrm>
        <a:graphic>
          <a:graphicData uri="http://schemas.openxmlformats.org/presentationml/2006/ole">
            <mc:AlternateContent xmlns:mc="http://schemas.openxmlformats.org/markup-compatibility/2006">
              <mc:Choice xmlns:v="urn:schemas-microsoft-com:vml" Requires="v">
                <p:oleObj spid="_x0000_s12188" name="Equation" r:id="rId13" imgW="253890" imgH="393529" progId="Equation.DSMT4">
                  <p:embed/>
                </p:oleObj>
              </mc:Choice>
              <mc:Fallback>
                <p:oleObj name="Equation" r:id="rId13" imgW="253890" imgH="393529" progId="Equation.DSMT4">
                  <p:embed/>
                  <p:pic>
                    <p:nvPicPr>
                      <p:cNvPr id="24" name="对象 23">
                        <a:extLst>
                          <a:ext uri="{FF2B5EF4-FFF2-40B4-BE49-F238E27FC236}">
                            <a16:creationId xmlns:a16="http://schemas.microsoft.com/office/drawing/2014/main" xmlns="" id="{F4CF284B-5DA1-463A-B23B-439AE9242EF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6959" y="6006626"/>
                        <a:ext cx="228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对象 27">
            <a:extLst>
              <a:ext uri="{FF2B5EF4-FFF2-40B4-BE49-F238E27FC236}">
                <a16:creationId xmlns:a16="http://schemas.microsoft.com/office/drawing/2014/main" xmlns="" id="{019954A8-3688-4768-BC17-86DB598BCB3C}"/>
              </a:ext>
            </a:extLst>
          </p:cNvPr>
          <p:cNvGraphicFramePr>
            <a:graphicFrameLocks noChangeAspect="1"/>
          </p:cNvGraphicFramePr>
          <p:nvPr>
            <p:extLst>
              <p:ext uri="{D42A27DB-BD31-4B8C-83A1-F6EECF244321}">
                <p14:modId xmlns:p14="http://schemas.microsoft.com/office/powerpoint/2010/main" val="329868967"/>
              </p:ext>
            </p:extLst>
          </p:nvPr>
        </p:nvGraphicFramePr>
        <p:xfrm>
          <a:off x="4456698" y="2895379"/>
          <a:ext cx="2994025" cy="1545303"/>
        </p:xfrm>
        <a:graphic>
          <a:graphicData uri="http://schemas.openxmlformats.org/presentationml/2006/ole">
            <mc:AlternateContent xmlns:mc="http://schemas.openxmlformats.org/markup-compatibility/2006">
              <mc:Choice xmlns:v="urn:schemas-microsoft-com:vml" Requires="v">
                <p:oleObj spid="_x0000_s12189" name="Visio" r:id="rId15" imgW="2377440" imgH="1234440" progId="Visio.Drawing.15">
                  <p:embed/>
                </p:oleObj>
              </mc:Choice>
              <mc:Fallback>
                <p:oleObj name="Visio" r:id="rId15" imgW="2377440" imgH="1234440" progId="Visio.Drawing.15">
                  <p:embed/>
                  <p:pic>
                    <p:nvPicPr>
                      <p:cNvPr id="26" name="对象 25">
                        <a:extLst>
                          <a:ext uri="{FF2B5EF4-FFF2-40B4-BE49-F238E27FC236}">
                            <a16:creationId xmlns:a16="http://schemas.microsoft.com/office/drawing/2014/main" xmlns="" id="{F8C3AED8-4C0E-4127-9DE8-5F997B8D88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56698" y="2895379"/>
                        <a:ext cx="2994025" cy="1545303"/>
                      </a:xfrm>
                      <a:prstGeom prst="rect">
                        <a:avLst/>
                      </a:prstGeom>
                      <a:noFill/>
                    </p:spPr>
                  </p:pic>
                </p:oleObj>
              </mc:Fallback>
            </mc:AlternateContent>
          </a:graphicData>
        </a:graphic>
      </p:graphicFrame>
      <p:sp>
        <p:nvSpPr>
          <p:cNvPr id="29" name="文本框 28">
            <a:extLst>
              <a:ext uri="{FF2B5EF4-FFF2-40B4-BE49-F238E27FC236}">
                <a16:creationId xmlns:a16="http://schemas.microsoft.com/office/drawing/2014/main" xmlns="" id="{B36AF6D0-1336-40EB-A2C2-F99AB8DEA313}"/>
              </a:ext>
            </a:extLst>
          </p:cNvPr>
          <p:cNvSpPr txBox="1"/>
          <p:nvPr/>
        </p:nvSpPr>
        <p:spPr>
          <a:xfrm>
            <a:off x="4707215" y="4512247"/>
            <a:ext cx="2492990"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梁的大变形结构示意图</a:t>
            </a:r>
            <a:endParaRPr lang="zh-CN" altLang="en-US" sz="1800" b="1" dirty="0">
              <a:solidFill>
                <a:schemeClr val="bg1"/>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21039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2.1 </a:t>
            </a:r>
            <a:r>
              <a:rPr lang="zh-CN" altLang="en-US" dirty="0">
                <a:latin typeface="+mn-lt"/>
              </a:rPr>
              <a:t>标签的力学模型描述</a:t>
            </a:r>
          </a:p>
        </p:txBody>
      </p:sp>
      <p:sp>
        <p:nvSpPr>
          <p:cNvPr id="30" name="矩形 29">
            <a:extLst>
              <a:ext uri="{FF2B5EF4-FFF2-40B4-BE49-F238E27FC236}">
                <a16:creationId xmlns:a16="http://schemas.microsoft.com/office/drawing/2014/main" xmlns="" id="{B6885A34-DFB7-4A8E-A2FA-F343A38F7A3A}"/>
              </a:ext>
            </a:extLst>
          </p:cNvPr>
          <p:cNvSpPr/>
          <p:nvPr/>
        </p:nvSpPr>
        <p:spPr>
          <a:xfrm>
            <a:off x="526167" y="1920665"/>
            <a:ext cx="1338828"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时间离散化</a:t>
            </a:r>
          </a:p>
        </p:txBody>
      </p:sp>
      <p:graphicFrame>
        <p:nvGraphicFramePr>
          <p:cNvPr id="31" name="对象 30">
            <a:extLst>
              <a:ext uri="{FF2B5EF4-FFF2-40B4-BE49-F238E27FC236}">
                <a16:creationId xmlns:a16="http://schemas.microsoft.com/office/drawing/2014/main" xmlns="" id="{3AEAE51F-201E-4543-9457-53F5D99E5402}"/>
              </a:ext>
            </a:extLst>
          </p:cNvPr>
          <p:cNvGraphicFramePr>
            <a:graphicFrameLocks noChangeAspect="1"/>
          </p:cNvGraphicFramePr>
          <p:nvPr>
            <p:extLst>
              <p:ext uri="{D42A27DB-BD31-4B8C-83A1-F6EECF244321}">
                <p14:modId xmlns:p14="http://schemas.microsoft.com/office/powerpoint/2010/main" val="1576141899"/>
              </p:ext>
            </p:extLst>
          </p:nvPr>
        </p:nvGraphicFramePr>
        <p:xfrm>
          <a:off x="526167" y="5409807"/>
          <a:ext cx="7505700" cy="814387"/>
        </p:xfrm>
        <a:graphic>
          <a:graphicData uri="http://schemas.openxmlformats.org/presentationml/2006/ole">
            <mc:AlternateContent xmlns:mc="http://schemas.openxmlformats.org/markup-compatibility/2006">
              <mc:Choice xmlns:v="urn:schemas-microsoft-com:vml" Requires="v">
                <p:oleObj spid="_x0000_s12945" name="Equation" r:id="rId3" imgW="4457520" imgH="482400" progId="Equation.DSMT4">
                  <p:embed/>
                </p:oleObj>
              </mc:Choice>
              <mc:Fallback>
                <p:oleObj name="Equation" r:id="rId3" imgW="4457520" imgH="482400" progId="Equation.DSMT4">
                  <p:embed/>
                  <p:pic>
                    <p:nvPicPr>
                      <p:cNvPr id="9" name="对象 8">
                        <a:extLst>
                          <a:ext uri="{FF2B5EF4-FFF2-40B4-BE49-F238E27FC236}">
                            <a16:creationId xmlns:a16="http://schemas.microsoft.com/office/drawing/2014/main" xmlns="" id="{D2E75D6E-C080-49E6-A99E-700BC64E77A7}"/>
                          </a:ext>
                        </a:extLst>
                      </p:cNvPr>
                      <p:cNvPicPr/>
                      <p:nvPr/>
                    </p:nvPicPr>
                    <p:blipFill>
                      <a:blip r:embed="rId4"/>
                      <a:stretch>
                        <a:fillRect/>
                      </a:stretch>
                    </p:blipFill>
                    <p:spPr>
                      <a:xfrm>
                        <a:off x="526167" y="5409807"/>
                        <a:ext cx="7505700" cy="814387"/>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xmlns="" id="{FFBBEEB3-5783-41BD-A66E-4D90B9F45E9B}"/>
              </a:ext>
            </a:extLst>
          </p:cNvPr>
          <p:cNvGraphicFramePr>
            <a:graphicFrameLocks noChangeAspect="1"/>
          </p:cNvGraphicFramePr>
          <p:nvPr>
            <p:extLst>
              <p:ext uri="{D42A27DB-BD31-4B8C-83A1-F6EECF244321}">
                <p14:modId xmlns:p14="http://schemas.microsoft.com/office/powerpoint/2010/main" val="1499681379"/>
              </p:ext>
            </p:extLst>
          </p:nvPr>
        </p:nvGraphicFramePr>
        <p:xfrm>
          <a:off x="458152" y="4192852"/>
          <a:ext cx="7354888" cy="877888"/>
        </p:xfrm>
        <a:graphic>
          <a:graphicData uri="http://schemas.openxmlformats.org/presentationml/2006/ole">
            <mc:AlternateContent xmlns:mc="http://schemas.openxmlformats.org/markup-compatibility/2006">
              <mc:Choice xmlns:v="urn:schemas-microsoft-com:vml" Requires="v">
                <p:oleObj spid="_x0000_s12946" name="Equation" r:id="rId5" imgW="4368600" imgH="520560" progId="Equation.DSMT4">
                  <p:embed/>
                </p:oleObj>
              </mc:Choice>
              <mc:Fallback>
                <p:oleObj name="Equation" r:id="rId5" imgW="4368600" imgH="520560" progId="Equation.DSMT4">
                  <p:embed/>
                  <p:pic>
                    <p:nvPicPr>
                      <p:cNvPr id="10" name="对象 9">
                        <a:extLst>
                          <a:ext uri="{FF2B5EF4-FFF2-40B4-BE49-F238E27FC236}">
                            <a16:creationId xmlns:a16="http://schemas.microsoft.com/office/drawing/2014/main" xmlns="" id="{94629C1E-AB4E-4C3E-9D32-1A36F3575CA9}"/>
                          </a:ext>
                        </a:extLst>
                      </p:cNvPr>
                      <p:cNvPicPr/>
                      <p:nvPr/>
                    </p:nvPicPr>
                    <p:blipFill>
                      <a:blip r:embed="rId6"/>
                      <a:stretch>
                        <a:fillRect/>
                      </a:stretch>
                    </p:blipFill>
                    <p:spPr>
                      <a:xfrm>
                        <a:off x="458152" y="4192852"/>
                        <a:ext cx="7354888" cy="877888"/>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xmlns="" id="{BB666E98-FB98-4529-B6BB-51FB787C1F81}"/>
              </a:ext>
            </a:extLst>
          </p:cNvPr>
          <p:cNvGraphicFramePr>
            <a:graphicFrameLocks noChangeAspect="1"/>
          </p:cNvGraphicFramePr>
          <p:nvPr>
            <p:extLst>
              <p:ext uri="{D42A27DB-BD31-4B8C-83A1-F6EECF244321}">
                <p14:modId xmlns:p14="http://schemas.microsoft.com/office/powerpoint/2010/main" val="3151187102"/>
              </p:ext>
            </p:extLst>
          </p:nvPr>
        </p:nvGraphicFramePr>
        <p:xfrm>
          <a:off x="825658" y="2770536"/>
          <a:ext cx="3309938" cy="706438"/>
        </p:xfrm>
        <a:graphic>
          <a:graphicData uri="http://schemas.openxmlformats.org/presentationml/2006/ole">
            <mc:AlternateContent xmlns:mc="http://schemas.openxmlformats.org/markup-compatibility/2006">
              <mc:Choice xmlns:v="urn:schemas-microsoft-com:vml" Requires="v">
                <p:oleObj spid="_x0000_s12947" name="Equation" r:id="rId7" imgW="1968480" imgH="419040" progId="Equation.DSMT4">
                  <p:embed/>
                </p:oleObj>
              </mc:Choice>
              <mc:Fallback>
                <p:oleObj name="Equation" r:id="rId7" imgW="1968480" imgH="419040" progId="Equation.DSMT4">
                  <p:embed/>
                  <p:pic>
                    <p:nvPicPr>
                      <p:cNvPr id="17" name="对象 16">
                        <a:extLst>
                          <a:ext uri="{FF2B5EF4-FFF2-40B4-BE49-F238E27FC236}">
                            <a16:creationId xmlns:a16="http://schemas.microsoft.com/office/drawing/2014/main" xmlns="" id="{8C91C8C3-872D-45F0-8606-01A81045A062}"/>
                          </a:ext>
                        </a:extLst>
                      </p:cNvPr>
                      <p:cNvPicPr/>
                      <p:nvPr/>
                    </p:nvPicPr>
                    <p:blipFill>
                      <a:blip r:embed="rId8"/>
                      <a:stretch>
                        <a:fillRect/>
                      </a:stretch>
                    </p:blipFill>
                    <p:spPr>
                      <a:xfrm>
                        <a:off x="825658" y="2770536"/>
                        <a:ext cx="3309938" cy="706438"/>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xmlns="" id="{925CE82C-6ECD-4970-98D3-5E75C65348F6}"/>
              </a:ext>
            </a:extLst>
          </p:cNvPr>
          <p:cNvGraphicFramePr>
            <a:graphicFrameLocks noChangeAspect="1"/>
          </p:cNvGraphicFramePr>
          <p:nvPr>
            <p:extLst>
              <p:ext uri="{D42A27DB-BD31-4B8C-83A1-F6EECF244321}">
                <p14:modId xmlns:p14="http://schemas.microsoft.com/office/powerpoint/2010/main" val="4133387605"/>
              </p:ext>
            </p:extLst>
          </p:nvPr>
        </p:nvGraphicFramePr>
        <p:xfrm>
          <a:off x="4966335" y="3242131"/>
          <a:ext cx="7045325" cy="706438"/>
        </p:xfrm>
        <a:graphic>
          <a:graphicData uri="http://schemas.openxmlformats.org/presentationml/2006/ole">
            <mc:AlternateContent xmlns:mc="http://schemas.openxmlformats.org/markup-compatibility/2006">
              <mc:Choice xmlns:v="urn:schemas-microsoft-com:vml" Requires="v">
                <p:oleObj spid="_x0000_s12948" name="Equation" r:id="rId9" imgW="4190760" imgH="419040" progId="Equation.DSMT4">
                  <p:embed/>
                </p:oleObj>
              </mc:Choice>
              <mc:Fallback>
                <p:oleObj name="Equation" r:id="rId9" imgW="4190760" imgH="419040" progId="Equation.DSMT4">
                  <p:embed/>
                  <p:pic>
                    <p:nvPicPr>
                      <p:cNvPr id="18" name="对象 17">
                        <a:extLst>
                          <a:ext uri="{FF2B5EF4-FFF2-40B4-BE49-F238E27FC236}">
                            <a16:creationId xmlns:a16="http://schemas.microsoft.com/office/drawing/2014/main" xmlns="" id="{067AF3CC-2B33-4FE9-A203-CB2B21E49EE7}"/>
                          </a:ext>
                        </a:extLst>
                      </p:cNvPr>
                      <p:cNvPicPr/>
                      <p:nvPr/>
                    </p:nvPicPr>
                    <p:blipFill>
                      <a:blip r:embed="rId10"/>
                      <a:stretch>
                        <a:fillRect/>
                      </a:stretch>
                    </p:blipFill>
                    <p:spPr>
                      <a:xfrm>
                        <a:off x="4966335" y="3242131"/>
                        <a:ext cx="7045325" cy="706438"/>
                      </a:xfrm>
                      <a:prstGeom prst="rect">
                        <a:avLst/>
                      </a:prstGeom>
                    </p:spPr>
                  </p:pic>
                </p:oleObj>
              </mc:Fallback>
            </mc:AlternateContent>
          </a:graphicData>
        </a:graphic>
      </p:graphicFrame>
      <p:sp>
        <p:nvSpPr>
          <p:cNvPr id="35" name="矩形 34">
            <a:extLst>
              <a:ext uri="{FF2B5EF4-FFF2-40B4-BE49-F238E27FC236}">
                <a16:creationId xmlns:a16="http://schemas.microsoft.com/office/drawing/2014/main" xmlns="" id="{7754609D-2244-437E-A67E-E68DE10175EB}"/>
              </a:ext>
            </a:extLst>
          </p:cNvPr>
          <p:cNvSpPr/>
          <p:nvPr/>
        </p:nvSpPr>
        <p:spPr>
          <a:xfrm>
            <a:off x="526167" y="3709569"/>
            <a:ext cx="1338828"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空间离散化</a:t>
            </a:r>
          </a:p>
        </p:txBody>
      </p:sp>
      <p:graphicFrame>
        <p:nvGraphicFramePr>
          <p:cNvPr id="36" name="对象 35">
            <a:extLst>
              <a:ext uri="{FF2B5EF4-FFF2-40B4-BE49-F238E27FC236}">
                <a16:creationId xmlns:a16="http://schemas.microsoft.com/office/drawing/2014/main" xmlns="" id="{16D9D8AA-95D6-4A37-AD53-94D45212AA18}"/>
              </a:ext>
            </a:extLst>
          </p:cNvPr>
          <p:cNvGraphicFramePr>
            <a:graphicFrameLocks noChangeAspect="1"/>
          </p:cNvGraphicFramePr>
          <p:nvPr>
            <p:extLst>
              <p:ext uri="{D42A27DB-BD31-4B8C-83A1-F6EECF244321}">
                <p14:modId xmlns:p14="http://schemas.microsoft.com/office/powerpoint/2010/main" val="1084875845"/>
              </p:ext>
            </p:extLst>
          </p:nvPr>
        </p:nvGraphicFramePr>
        <p:xfrm>
          <a:off x="3732404" y="1864802"/>
          <a:ext cx="3741738" cy="749300"/>
        </p:xfrm>
        <a:graphic>
          <a:graphicData uri="http://schemas.openxmlformats.org/presentationml/2006/ole">
            <mc:AlternateContent xmlns:mc="http://schemas.openxmlformats.org/markup-compatibility/2006">
              <mc:Choice xmlns:v="urn:schemas-microsoft-com:vml" Requires="v">
                <p:oleObj spid="_x0000_s12949" name="Equation" r:id="rId11" imgW="2222280" imgH="444240" progId="Equation.DSMT4">
                  <p:embed/>
                </p:oleObj>
              </mc:Choice>
              <mc:Fallback>
                <p:oleObj name="Equation" r:id="rId11" imgW="2222280" imgH="444240" progId="Equation.DSMT4">
                  <p:embed/>
                  <p:pic>
                    <p:nvPicPr>
                      <p:cNvPr id="29" name="对象 28">
                        <a:extLst>
                          <a:ext uri="{FF2B5EF4-FFF2-40B4-BE49-F238E27FC236}">
                            <a16:creationId xmlns:a16="http://schemas.microsoft.com/office/drawing/2014/main" xmlns="" id="{09204103-DB62-460C-8C17-4E20003F7365}"/>
                          </a:ext>
                        </a:extLst>
                      </p:cNvPr>
                      <p:cNvPicPr/>
                      <p:nvPr/>
                    </p:nvPicPr>
                    <p:blipFill>
                      <a:blip r:embed="rId12"/>
                      <a:stretch>
                        <a:fillRect/>
                      </a:stretch>
                    </p:blipFill>
                    <p:spPr>
                      <a:xfrm>
                        <a:off x="3732404" y="1864802"/>
                        <a:ext cx="3741738" cy="749300"/>
                      </a:xfrm>
                      <a:prstGeom prst="rect">
                        <a:avLst/>
                      </a:prstGeom>
                    </p:spPr>
                  </p:pic>
                </p:oleObj>
              </mc:Fallback>
            </mc:AlternateContent>
          </a:graphicData>
        </a:graphic>
      </p:graphicFrame>
      <p:sp>
        <p:nvSpPr>
          <p:cNvPr id="37" name="矩形 36">
            <a:extLst>
              <a:ext uri="{FF2B5EF4-FFF2-40B4-BE49-F238E27FC236}">
                <a16:creationId xmlns:a16="http://schemas.microsoft.com/office/drawing/2014/main" xmlns="" id="{4F4C0A5A-8F82-49E7-96AA-E698C1040F1B}"/>
              </a:ext>
            </a:extLst>
          </p:cNvPr>
          <p:cNvSpPr/>
          <p:nvPr/>
        </p:nvSpPr>
        <p:spPr>
          <a:xfrm>
            <a:off x="3720559" y="1866131"/>
            <a:ext cx="810801" cy="712607"/>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xmlns="" id="{EE273FD5-E39E-47C8-9C3A-8D127DA893A9}"/>
              </a:ext>
            </a:extLst>
          </p:cNvPr>
          <p:cNvSpPr/>
          <p:nvPr/>
        </p:nvSpPr>
        <p:spPr>
          <a:xfrm>
            <a:off x="4697604" y="1866131"/>
            <a:ext cx="810801" cy="712607"/>
          </a:xfrm>
          <a:prstGeom prst="rect">
            <a:avLst/>
          </a:prstGeom>
          <a:noFill/>
          <a:ln w="28575">
            <a:solidFill>
              <a:srgbClr val="3903E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xmlns="" id="{2E529528-8BFE-42AD-AD9A-28E85C5B01F1}"/>
              </a:ext>
            </a:extLst>
          </p:cNvPr>
          <p:cNvSpPr/>
          <p:nvPr/>
        </p:nvSpPr>
        <p:spPr>
          <a:xfrm>
            <a:off x="5603273" y="1866131"/>
            <a:ext cx="1468087" cy="712607"/>
          </a:xfrm>
          <a:prstGeom prst="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xmlns="" id="{C60A26F0-30B3-4A6F-AE29-17A91406F135}"/>
              </a:ext>
            </a:extLst>
          </p:cNvPr>
          <p:cNvCxnSpPr>
            <a:cxnSpLocks/>
          </p:cNvCxnSpPr>
          <p:nvPr/>
        </p:nvCxnSpPr>
        <p:spPr>
          <a:xfrm flipH="1">
            <a:off x="1864995" y="2578738"/>
            <a:ext cx="1855565" cy="1917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xmlns="" id="{BBF607A4-AC4A-4B67-8B62-E9AB1A3FBE22}"/>
              </a:ext>
            </a:extLst>
          </p:cNvPr>
          <p:cNvSpPr/>
          <p:nvPr/>
        </p:nvSpPr>
        <p:spPr>
          <a:xfrm>
            <a:off x="701040" y="2664977"/>
            <a:ext cx="1095940" cy="87788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xmlns="" id="{DDDDF991-B588-4CA5-B772-5A730AE1912D}"/>
              </a:ext>
            </a:extLst>
          </p:cNvPr>
          <p:cNvSpPr/>
          <p:nvPr/>
        </p:nvSpPr>
        <p:spPr>
          <a:xfrm>
            <a:off x="458152" y="4177836"/>
            <a:ext cx="1827848" cy="892904"/>
          </a:xfrm>
          <a:prstGeom prst="rect">
            <a:avLst/>
          </a:prstGeom>
          <a:noFill/>
          <a:ln w="28575">
            <a:solidFill>
              <a:srgbClr val="3903E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xmlns="" id="{B1540E9F-775D-4216-A555-1325E3F4D39C}"/>
              </a:ext>
            </a:extLst>
          </p:cNvPr>
          <p:cNvCxnSpPr>
            <a:cxnSpLocks/>
          </p:cNvCxnSpPr>
          <p:nvPr/>
        </p:nvCxnSpPr>
        <p:spPr>
          <a:xfrm flipH="1">
            <a:off x="2347899" y="2614102"/>
            <a:ext cx="2389234" cy="1563734"/>
          </a:xfrm>
          <a:prstGeom prst="straightConnector1">
            <a:avLst/>
          </a:prstGeom>
          <a:ln>
            <a:solidFill>
              <a:srgbClr val="3903E7"/>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xmlns="" id="{19D7DF15-C0E8-47BD-8679-64BBD1BEFDC9}"/>
              </a:ext>
            </a:extLst>
          </p:cNvPr>
          <p:cNvSpPr/>
          <p:nvPr/>
        </p:nvSpPr>
        <p:spPr>
          <a:xfrm>
            <a:off x="458152" y="5315023"/>
            <a:ext cx="1827848" cy="892904"/>
          </a:xfrm>
          <a:prstGeom prst="rect">
            <a:avLst/>
          </a:prstGeom>
          <a:noFill/>
          <a:ln w="28575">
            <a:solidFill>
              <a:schemeClr val="tx1">
                <a:lumMod val="95000"/>
                <a:lumOff val="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xmlns="" id="{5B06983C-E77B-48F4-ADAD-A018A990E8D4}"/>
              </a:ext>
            </a:extLst>
          </p:cNvPr>
          <p:cNvCxnSpPr>
            <a:cxnSpLocks/>
          </p:cNvCxnSpPr>
          <p:nvPr/>
        </p:nvCxnSpPr>
        <p:spPr>
          <a:xfrm flipH="1">
            <a:off x="2415914" y="2600111"/>
            <a:ext cx="3422586" cy="271491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右大括号 45">
            <a:extLst>
              <a:ext uri="{FF2B5EF4-FFF2-40B4-BE49-F238E27FC236}">
                <a16:creationId xmlns:a16="http://schemas.microsoft.com/office/drawing/2014/main" xmlns="" id="{6A6E774A-B896-45E8-A549-EEFC8185DA66}"/>
              </a:ext>
            </a:extLst>
          </p:cNvPr>
          <p:cNvSpPr/>
          <p:nvPr/>
        </p:nvSpPr>
        <p:spPr>
          <a:xfrm>
            <a:off x="8209280" y="4624288"/>
            <a:ext cx="373506" cy="1270184"/>
          </a:xfrm>
          <a:prstGeom prst="rightBrac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xmlns="" id="{D671B74C-5490-49BB-BAAC-91E83225A6DF}"/>
              </a:ext>
            </a:extLst>
          </p:cNvPr>
          <p:cNvCxnSpPr/>
          <p:nvPr/>
        </p:nvCxnSpPr>
        <p:spPr>
          <a:xfrm>
            <a:off x="8760199" y="5315023"/>
            <a:ext cx="1010603"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xmlns="" id="{7B289FBE-57AF-4477-8BBF-B9C439072DF5}"/>
              </a:ext>
            </a:extLst>
          </p:cNvPr>
          <p:cNvCxnSpPr/>
          <p:nvPr/>
        </p:nvCxnSpPr>
        <p:spPr>
          <a:xfrm flipV="1">
            <a:off x="9758610" y="4205044"/>
            <a:ext cx="0" cy="112217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8F1BB6F9-377C-4367-A7C5-3DF62CDA4A4B}"/>
              </a:ext>
            </a:extLst>
          </p:cNvPr>
          <p:cNvCxnSpPr>
            <a:cxnSpLocks/>
          </p:cNvCxnSpPr>
          <p:nvPr/>
        </p:nvCxnSpPr>
        <p:spPr>
          <a:xfrm>
            <a:off x="4966335" y="4078901"/>
            <a:ext cx="6872227"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xmlns="" id="{FB67DF04-9DFF-4609-B8E4-7A42C588DB53}"/>
              </a:ext>
            </a:extLst>
          </p:cNvPr>
          <p:cNvCxnSpPr>
            <a:cxnSpLocks/>
          </p:cNvCxnSpPr>
          <p:nvPr/>
        </p:nvCxnSpPr>
        <p:spPr>
          <a:xfrm>
            <a:off x="4223571" y="3265905"/>
            <a:ext cx="669442" cy="443664"/>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xmlns="" id="{47C79DE8-0F1D-43C8-A9D8-A4255F556EF5}"/>
              </a:ext>
            </a:extLst>
          </p:cNvPr>
          <p:cNvSpPr/>
          <p:nvPr/>
        </p:nvSpPr>
        <p:spPr>
          <a:xfrm>
            <a:off x="7813040" y="1927852"/>
            <a:ext cx="4240188" cy="1138773"/>
          </a:xfrm>
          <a:prstGeom prst="rect">
            <a:avLst/>
          </a:prstGeom>
        </p:spPr>
        <p:txBody>
          <a:bodyPr wrap="square">
            <a:spAutoFit/>
          </a:bodyPr>
          <a:lstStyle/>
          <a:p>
            <a:r>
              <a:rPr lang="zh-CN" altLang="zh-CN" sz="1600" dirty="0">
                <a:latin typeface="Times New Roman" panose="02020603050405020304" pitchFamily="18" charset="0"/>
                <a:ea typeface="+mj-ea"/>
                <a:cs typeface="Times New Roman" panose="02020603050405020304" pitchFamily="18" charset="0"/>
              </a:rPr>
              <a:t>定义</a:t>
            </a:r>
            <a:r>
              <a:rPr lang="en-US" altLang="zh-CN" sz="1600" b="1" i="1" dirty="0">
                <a:solidFill>
                  <a:srgbClr val="FF0000"/>
                </a:solidFill>
                <a:latin typeface="Times New Roman" panose="02020603050405020304" pitchFamily="18" charset="0"/>
                <a:ea typeface="+mj-ea"/>
                <a:cs typeface="Times New Roman" panose="02020603050405020304" pitchFamily="18" charset="0"/>
              </a:rPr>
              <a:t>D</a:t>
            </a:r>
            <a:r>
              <a:rPr lang="en-US" altLang="zh-CN" sz="1600" b="1" i="1" baseline="-25000" dirty="0">
                <a:solidFill>
                  <a:srgbClr val="FF0000"/>
                </a:solidFill>
                <a:latin typeface="Times New Roman" panose="02020603050405020304" pitchFamily="18" charset="0"/>
                <a:ea typeface="+mj-ea"/>
                <a:cs typeface="Times New Roman" panose="02020603050405020304" pitchFamily="18" charset="0"/>
              </a:rPr>
              <a:t>s</a:t>
            </a:r>
            <a:r>
              <a:rPr lang="zh-CN" altLang="zh-CN" sz="1600" dirty="0">
                <a:latin typeface="Times New Roman" panose="02020603050405020304" pitchFamily="18" charset="0"/>
                <a:ea typeface="+mj-ea"/>
                <a:cs typeface="Times New Roman" panose="02020603050405020304" pitchFamily="18" charset="0"/>
              </a:rPr>
              <a:t>和</a:t>
            </a:r>
            <a:r>
              <a:rPr lang="en-US" altLang="zh-CN" sz="1600" b="1" i="1" dirty="0" err="1">
                <a:solidFill>
                  <a:srgbClr val="FF0000"/>
                </a:solidFill>
                <a:latin typeface="Times New Roman" panose="02020603050405020304" pitchFamily="18" charset="0"/>
                <a:ea typeface="+mj-ea"/>
                <a:cs typeface="Times New Roman" panose="02020603050405020304" pitchFamily="18" charset="0"/>
              </a:rPr>
              <a:t>D</a:t>
            </a:r>
            <a:r>
              <a:rPr lang="en-US" altLang="zh-CN" sz="1600" b="1" i="1" baseline="-25000" dirty="0" err="1">
                <a:solidFill>
                  <a:srgbClr val="FF0000"/>
                </a:solidFill>
                <a:latin typeface="Times New Roman" panose="02020603050405020304" pitchFamily="18" charset="0"/>
                <a:ea typeface="+mj-ea"/>
                <a:cs typeface="Times New Roman" panose="02020603050405020304" pitchFamily="18" charset="0"/>
              </a:rPr>
              <a:t>ss</a:t>
            </a:r>
            <a:r>
              <a:rPr lang="zh-CN" altLang="zh-CN" sz="1600" dirty="0">
                <a:latin typeface="Times New Roman" panose="02020603050405020304" pitchFamily="18" charset="0"/>
                <a:ea typeface="+mj-ea"/>
                <a:cs typeface="Times New Roman" panose="02020603050405020304" pitchFamily="18" charset="0"/>
              </a:rPr>
              <a:t>为对拉格朗日坐标</a:t>
            </a:r>
            <a:r>
              <a:rPr lang="en-US" altLang="zh-CN" sz="1600" i="1" dirty="0">
                <a:latin typeface="Times New Roman" panose="02020603050405020304" pitchFamily="18" charset="0"/>
                <a:ea typeface="+mj-ea"/>
                <a:cs typeface="Times New Roman" panose="02020603050405020304" pitchFamily="18" charset="0"/>
              </a:rPr>
              <a:t>s</a:t>
            </a:r>
            <a:r>
              <a:rPr lang="zh-CN" altLang="zh-CN" sz="1600" dirty="0">
                <a:latin typeface="Times New Roman" panose="02020603050405020304" pitchFamily="18" charset="0"/>
                <a:ea typeface="+mj-ea"/>
                <a:cs typeface="Times New Roman" panose="02020603050405020304" pitchFamily="18" charset="0"/>
              </a:rPr>
              <a:t>的一阶微分和二阶微分。</a:t>
            </a:r>
            <a:r>
              <a:rPr lang="en-US" altLang="zh-CN" sz="1600" b="1" i="1" dirty="0">
                <a:solidFill>
                  <a:srgbClr val="FF0000"/>
                </a:solidFill>
                <a:latin typeface="Times New Roman" panose="02020603050405020304" pitchFamily="18" charset="0"/>
                <a:ea typeface="+mj-ea"/>
                <a:cs typeface="Times New Roman" panose="02020603050405020304" pitchFamily="18" charset="0"/>
              </a:rPr>
              <a:t>D</a:t>
            </a:r>
            <a:r>
              <a:rPr lang="en-US" altLang="zh-CN" sz="1600" b="1" i="1" baseline="-25000" dirty="0">
                <a:solidFill>
                  <a:srgbClr val="FF0000"/>
                </a:solidFill>
                <a:latin typeface="Times New Roman" panose="02020603050405020304" pitchFamily="18" charset="0"/>
                <a:ea typeface="+mj-ea"/>
                <a:cs typeface="Times New Roman" panose="02020603050405020304" pitchFamily="18" charset="0"/>
              </a:rPr>
              <a:t>s</a:t>
            </a:r>
            <a:r>
              <a:rPr lang="en-US" altLang="zh-CN" sz="1600" b="1" i="1" baseline="30000" dirty="0">
                <a:solidFill>
                  <a:srgbClr val="FF0000"/>
                </a:solidFill>
                <a:latin typeface="Times New Roman" panose="02020603050405020304" pitchFamily="18" charset="0"/>
                <a:ea typeface="+mj-ea"/>
                <a:cs typeface="Times New Roman" panose="02020603050405020304" pitchFamily="18" charset="0"/>
              </a:rPr>
              <a:t>0</a:t>
            </a:r>
            <a:r>
              <a:rPr lang="zh-CN" altLang="zh-CN" sz="1600" dirty="0">
                <a:latin typeface="Times New Roman" panose="02020603050405020304" pitchFamily="18" charset="0"/>
                <a:ea typeface="+mj-ea"/>
                <a:cs typeface="Times New Roman" panose="02020603050405020304" pitchFamily="18" charset="0"/>
              </a:rPr>
              <a:t>表示一阶中心差分，</a:t>
            </a:r>
            <a:r>
              <a:rPr lang="en-US" altLang="zh-CN" sz="1600" b="1" i="1" dirty="0">
                <a:solidFill>
                  <a:srgbClr val="FF0000"/>
                </a:solidFill>
                <a:latin typeface="Times New Roman" panose="02020603050405020304" pitchFamily="18" charset="0"/>
                <a:ea typeface="+mj-ea"/>
                <a:cs typeface="Times New Roman" panose="02020603050405020304" pitchFamily="18" charset="0"/>
              </a:rPr>
              <a:t>D</a:t>
            </a:r>
            <a:r>
              <a:rPr lang="en-US" altLang="zh-CN" sz="1600" b="1" i="1" baseline="-25000" dirty="0">
                <a:solidFill>
                  <a:srgbClr val="FF0000"/>
                </a:solidFill>
                <a:latin typeface="Times New Roman" panose="02020603050405020304" pitchFamily="18" charset="0"/>
                <a:ea typeface="+mj-ea"/>
                <a:cs typeface="Times New Roman" panose="02020603050405020304" pitchFamily="18" charset="0"/>
              </a:rPr>
              <a:t>s</a:t>
            </a:r>
            <a:r>
              <a:rPr lang="en-US" altLang="zh-CN" sz="1600" b="1" i="1" baseline="30000" dirty="0">
                <a:solidFill>
                  <a:srgbClr val="FF0000"/>
                </a:solidFill>
                <a:latin typeface="Times New Roman" panose="02020603050405020304" pitchFamily="18" charset="0"/>
                <a:ea typeface="+mj-ea"/>
                <a:cs typeface="Times New Roman" panose="02020603050405020304" pitchFamily="18" charset="0"/>
              </a:rPr>
              <a:t>+</a:t>
            </a:r>
            <a:r>
              <a:rPr lang="zh-CN" altLang="zh-CN" sz="1600" dirty="0">
                <a:latin typeface="Times New Roman" panose="02020603050405020304" pitchFamily="18" charset="0"/>
                <a:ea typeface="+mj-ea"/>
                <a:cs typeface="Times New Roman" panose="02020603050405020304" pitchFamily="18" charset="0"/>
              </a:rPr>
              <a:t>表示一阶背风差分，</a:t>
            </a:r>
            <a:r>
              <a:rPr lang="en-US" altLang="zh-CN" sz="1600" b="1" i="1" dirty="0">
                <a:solidFill>
                  <a:srgbClr val="FF0000"/>
                </a:solidFill>
                <a:latin typeface="Times New Roman" panose="02020603050405020304" pitchFamily="18" charset="0"/>
                <a:ea typeface="+mj-ea"/>
                <a:cs typeface="Times New Roman" panose="02020603050405020304" pitchFamily="18" charset="0"/>
              </a:rPr>
              <a:t>D</a:t>
            </a:r>
            <a:r>
              <a:rPr lang="en-US" altLang="zh-CN" sz="1600" b="1" i="1" baseline="-25000" dirty="0">
                <a:solidFill>
                  <a:srgbClr val="FF0000"/>
                </a:solidFill>
                <a:latin typeface="Times New Roman" panose="02020603050405020304" pitchFamily="18" charset="0"/>
                <a:ea typeface="+mj-ea"/>
                <a:cs typeface="Times New Roman" panose="02020603050405020304" pitchFamily="18" charset="0"/>
              </a:rPr>
              <a:t>s</a:t>
            </a:r>
            <a:r>
              <a:rPr lang="en-US" altLang="zh-CN" sz="1600" b="1" i="1" baseline="30000" dirty="0">
                <a:solidFill>
                  <a:srgbClr val="FF0000"/>
                </a:solidFill>
                <a:latin typeface="Times New Roman" panose="02020603050405020304" pitchFamily="18" charset="0"/>
                <a:ea typeface="+mj-ea"/>
                <a:cs typeface="Times New Roman" panose="02020603050405020304" pitchFamily="18" charset="0"/>
              </a:rPr>
              <a:t>-</a:t>
            </a:r>
            <a:r>
              <a:rPr lang="zh-CN" altLang="zh-CN" sz="1600" dirty="0">
                <a:latin typeface="Times New Roman" panose="02020603050405020304" pitchFamily="18" charset="0"/>
                <a:ea typeface="+mj-ea"/>
                <a:cs typeface="Times New Roman" panose="02020603050405020304" pitchFamily="18" charset="0"/>
              </a:rPr>
              <a:t>表示一阶迎风差分</a:t>
            </a:r>
            <a:r>
              <a:rPr lang="zh-CN" altLang="en-US" sz="1600" dirty="0">
                <a:latin typeface="Times New Roman" panose="02020603050405020304" pitchFamily="18" charset="0"/>
                <a:ea typeface="+mj-ea"/>
                <a:cs typeface="Times New Roman" panose="02020603050405020304" pitchFamily="18" charset="0"/>
              </a:rPr>
              <a:t>。</a:t>
            </a:r>
            <a:endParaRPr lang="en-US" altLang="zh-CN" sz="1600" dirty="0">
              <a:latin typeface="Times New Roman" panose="02020603050405020304" pitchFamily="18" charset="0"/>
              <a:ea typeface="+mj-ea"/>
              <a:cs typeface="Times New Roman" panose="02020603050405020304" pitchFamily="18" charset="0"/>
            </a:endParaRPr>
          </a:p>
          <a:p>
            <a:r>
              <a:rPr lang="en-US" altLang="zh-CN" b="1" i="1" dirty="0" err="1">
                <a:solidFill>
                  <a:srgbClr val="FF0000"/>
                </a:solidFill>
                <a:latin typeface="Times New Roman" panose="02020603050405020304" pitchFamily="18" charset="0"/>
                <a:cs typeface="Times New Roman" panose="02020603050405020304" pitchFamily="18" charset="0"/>
              </a:rPr>
              <a:t>D</a:t>
            </a:r>
            <a:r>
              <a:rPr lang="en-US" altLang="zh-CN" b="1" i="1" baseline="-25000" dirty="0" err="1">
                <a:solidFill>
                  <a:srgbClr val="FF0000"/>
                </a:solidFill>
                <a:latin typeface="Times New Roman" panose="02020603050405020304" pitchFamily="18" charset="0"/>
                <a:cs typeface="Times New Roman" panose="02020603050405020304" pitchFamily="18" charset="0"/>
              </a:rPr>
              <a:t>ss</a:t>
            </a:r>
            <a:r>
              <a:rPr lang="en-US" altLang="zh-CN" b="1" dirty="0">
                <a:solidFill>
                  <a:srgbClr val="FF0000"/>
                </a:solidFill>
                <a:latin typeface="Times New Roman" panose="02020603050405020304" pitchFamily="18" charset="0"/>
                <a:cs typeface="Times New Roman" panose="02020603050405020304" pitchFamily="18" charset="0"/>
              </a:rPr>
              <a:t>=</a:t>
            </a:r>
            <a:r>
              <a:rPr lang="en-US" altLang="zh-CN" b="1" i="1" dirty="0">
                <a:solidFill>
                  <a:srgbClr val="FF0000"/>
                </a:solidFill>
                <a:latin typeface="Times New Roman" panose="02020603050405020304" pitchFamily="18" charset="0"/>
                <a:cs typeface="Times New Roman" panose="02020603050405020304" pitchFamily="18" charset="0"/>
              </a:rPr>
              <a:t> D</a:t>
            </a:r>
            <a:r>
              <a:rPr lang="en-US" altLang="zh-CN" b="1" i="1" baseline="-25000" dirty="0">
                <a:solidFill>
                  <a:srgbClr val="FF0000"/>
                </a:solidFill>
                <a:latin typeface="Times New Roman" panose="02020603050405020304" pitchFamily="18" charset="0"/>
                <a:cs typeface="Times New Roman" panose="02020603050405020304" pitchFamily="18" charset="0"/>
              </a:rPr>
              <a:t>s</a:t>
            </a:r>
            <a:r>
              <a:rPr lang="en-US" altLang="zh-CN" b="1" i="1" baseline="30000" dirty="0">
                <a:solidFill>
                  <a:srgbClr val="FF0000"/>
                </a:solidFill>
                <a:latin typeface="Times New Roman" panose="02020603050405020304" pitchFamily="18" charset="0"/>
                <a:cs typeface="Times New Roman" panose="02020603050405020304" pitchFamily="18" charset="0"/>
              </a:rPr>
              <a:t>+</a:t>
            </a:r>
            <a:r>
              <a:rPr lang="en-US" altLang="zh-CN" b="1" i="1" dirty="0">
                <a:solidFill>
                  <a:srgbClr val="FF0000"/>
                </a:solidFill>
                <a:latin typeface="Times New Roman" panose="02020603050405020304" pitchFamily="18" charset="0"/>
                <a:cs typeface="Times New Roman" panose="02020603050405020304" pitchFamily="18" charset="0"/>
              </a:rPr>
              <a:t> D</a:t>
            </a:r>
            <a:r>
              <a:rPr lang="en-US" altLang="zh-CN" b="1" i="1" baseline="-25000" dirty="0">
                <a:solidFill>
                  <a:srgbClr val="FF0000"/>
                </a:solidFill>
                <a:latin typeface="Times New Roman" panose="02020603050405020304" pitchFamily="18" charset="0"/>
                <a:cs typeface="Times New Roman" panose="02020603050405020304" pitchFamily="18" charset="0"/>
              </a:rPr>
              <a:t>s</a:t>
            </a:r>
            <a:r>
              <a:rPr lang="en-US" altLang="zh-CN" b="1" i="1" baseline="30000" dirty="0">
                <a:solidFill>
                  <a:srgbClr val="FF0000"/>
                </a:solidFill>
                <a:latin typeface="Times New Roman" panose="02020603050405020304" pitchFamily="18" charset="0"/>
                <a:cs typeface="Times New Roman" panose="02020603050405020304" pitchFamily="18" charset="0"/>
              </a:rPr>
              <a:t>-</a:t>
            </a:r>
            <a:endParaRPr lang="zh-CN" altLang="en-US" sz="1600" b="1" dirty="0">
              <a:solidFill>
                <a:srgbClr val="FF0000"/>
              </a:solidFill>
              <a:latin typeface="Times New Roman" panose="02020603050405020304" pitchFamily="18" charset="0"/>
              <a:ea typeface="+mj-ea"/>
              <a:cs typeface="Times New Roman" panose="02020603050405020304" pitchFamily="18" charset="0"/>
            </a:endParaRPr>
          </a:p>
        </p:txBody>
      </p:sp>
      <p:sp>
        <p:nvSpPr>
          <p:cNvPr id="52" name="TextBox 30">
            <a:extLst>
              <a:ext uri="{FF2B5EF4-FFF2-40B4-BE49-F238E27FC236}">
                <a16:creationId xmlns:a16="http://schemas.microsoft.com/office/drawing/2014/main" xmlns="" id="{6EA22C27-8A19-43E9-B52A-F8CEBB7FAA87}"/>
              </a:ext>
            </a:extLst>
          </p:cNvPr>
          <p:cNvSpPr txBox="1">
            <a:spLocks noChangeArrowheads="1"/>
          </p:cNvSpPr>
          <p:nvPr/>
        </p:nvSpPr>
        <p:spPr bwMode="auto">
          <a:xfrm>
            <a:off x="0" y="118670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大挠度非线性梁模型</a:t>
            </a:r>
          </a:p>
        </p:txBody>
      </p:sp>
    </p:spTree>
    <p:extLst>
      <p:ext uri="{BB962C8B-B14F-4D97-AF65-F5344CB8AC3E}">
        <p14:creationId xmlns:p14="http://schemas.microsoft.com/office/powerpoint/2010/main" val="329069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2.1 </a:t>
            </a:r>
            <a:r>
              <a:rPr lang="zh-CN" altLang="en-US" dirty="0">
                <a:latin typeface="+mn-lt"/>
              </a:rPr>
              <a:t>标签的力学模型描述</a:t>
            </a:r>
          </a:p>
        </p:txBody>
      </p:sp>
      <p:sp>
        <p:nvSpPr>
          <p:cNvPr id="52" name="TextBox 30">
            <a:extLst>
              <a:ext uri="{FF2B5EF4-FFF2-40B4-BE49-F238E27FC236}">
                <a16:creationId xmlns:a16="http://schemas.microsoft.com/office/drawing/2014/main" xmlns="" id="{6EA22C27-8A19-43E9-B52A-F8CEBB7FAA87}"/>
              </a:ext>
            </a:extLst>
          </p:cNvPr>
          <p:cNvSpPr txBox="1">
            <a:spLocks noChangeArrowheads="1"/>
          </p:cNvSpPr>
          <p:nvPr/>
        </p:nvSpPr>
        <p:spPr bwMode="auto">
          <a:xfrm>
            <a:off x="0" y="118670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大挠度非线性梁模型</a:t>
            </a:r>
          </a:p>
        </p:txBody>
      </p:sp>
      <p:graphicFrame>
        <p:nvGraphicFramePr>
          <p:cNvPr id="26" name="对象 25">
            <a:extLst>
              <a:ext uri="{FF2B5EF4-FFF2-40B4-BE49-F238E27FC236}">
                <a16:creationId xmlns:a16="http://schemas.microsoft.com/office/drawing/2014/main" xmlns="" id="{D24660B3-0462-4A7D-9DD8-95A499E5E7D4}"/>
              </a:ext>
            </a:extLst>
          </p:cNvPr>
          <p:cNvGraphicFramePr>
            <a:graphicFrameLocks noChangeAspect="1"/>
          </p:cNvGraphicFramePr>
          <p:nvPr>
            <p:extLst>
              <p:ext uri="{D42A27DB-BD31-4B8C-83A1-F6EECF244321}">
                <p14:modId xmlns:p14="http://schemas.microsoft.com/office/powerpoint/2010/main" val="1468148832"/>
              </p:ext>
            </p:extLst>
          </p:nvPr>
        </p:nvGraphicFramePr>
        <p:xfrm>
          <a:off x="1557540" y="1798745"/>
          <a:ext cx="7045325" cy="706438"/>
        </p:xfrm>
        <a:graphic>
          <a:graphicData uri="http://schemas.openxmlformats.org/presentationml/2006/ole">
            <mc:AlternateContent xmlns:mc="http://schemas.openxmlformats.org/markup-compatibility/2006">
              <mc:Choice xmlns:v="urn:schemas-microsoft-com:vml" Requires="v">
                <p:oleObj spid="_x0000_s13701" name="Equation" r:id="rId3" imgW="4190760" imgH="419040" progId="Equation.DSMT4">
                  <p:embed/>
                </p:oleObj>
              </mc:Choice>
              <mc:Fallback>
                <p:oleObj name="Equation" r:id="rId3" imgW="4190760" imgH="419040" progId="Equation.DSMT4">
                  <p:embed/>
                  <p:pic>
                    <p:nvPicPr>
                      <p:cNvPr id="18" name="对象 17">
                        <a:extLst>
                          <a:ext uri="{FF2B5EF4-FFF2-40B4-BE49-F238E27FC236}">
                            <a16:creationId xmlns:a16="http://schemas.microsoft.com/office/drawing/2014/main" xmlns="" id="{067AF3CC-2B33-4FE9-A203-CB2B21E49EE7}"/>
                          </a:ext>
                        </a:extLst>
                      </p:cNvPr>
                      <p:cNvPicPr/>
                      <p:nvPr/>
                    </p:nvPicPr>
                    <p:blipFill>
                      <a:blip r:embed="rId4"/>
                      <a:stretch>
                        <a:fillRect/>
                      </a:stretch>
                    </p:blipFill>
                    <p:spPr>
                      <a:xfrm>
                        <a:off x="1557540" y="1798745"/>
                        <a:ext cx="7045325" cy="706438"/>
                      </a:xfrm>
                      <a:prstGeom prst="rect">
                        <a:avLst/>
                      </a:prstGeom>
                    </p:spPr>
                  </p:pic>
                </p:oleObj>
              </mc:Fallback>
            </mc:AlternateContent>
          </a:graphicData>
        </a:graphic>
      </p:graphicFrame>
      <p:grpSp>
        <p:nvGrpSpPr>
          <p:cNvPr id="27" name="组合 26">
            <a:extLst>
              <a:ext uri="{FF2B5EF4-FFF2-40B4-BE49-F238E27FC236}">
                <a16:creationId xmlns:a16="http://schemas.microsoft.com/office/drawing/2014/main" xmlns="" id="{BF080245-E165-4867-AE7D-A65FC8B9A979}"/>
              </a:ext>
            </a:extLst>
          </p:cNvPr>
          <p:cNvGrpSpPr/>
          <p:nvPr/>
        </p:nvGrpSpPr>
        <p:grpSpPr>
          <a:xfrm>
            <a:off x="633412" y="2885929"/>
            <a:ext cx="5817872" cy="391031"/>
            <a:chOff x="1001217" y="3182128"/>
            <a:chExt cx="5817872" cy="391031"/>
          </a:xfrm>
        </p:grpSpPr>
        <p:graphicFrame>
          <p:nvGraphicFramePr>
            <p:cNvPr id="28" name="对象 27">
              <a:extLst>
                <a:ext uri="{FF2B5EF4-FFF2-40B4-BE49-F238E27FC236}">
                  <a16:creationId xmlns:a16="http://schemas.microsoft.com/office/drawing/2014/main" xmlns="" id="{1246F06F-FF9B-408C-A339-666FE9477BF9}"/>
                </a:ext>
              </a:extLst>
            </p:cNvPr>
            <p:cNvGraphicFramePr>
              <a:graphicFrameLocks noChangeAspect="1"/>
            </p:cNvGraphicFramePr>
            <p:nvPr/>
          </p:nvGraphicFramePr>
          <p:xfrm>
            <a:off x="1746854" y="3189392"/>
            <a:ext cx="1713458" cy="383767"/>
          </p:xfrm>
          <a:graphic>
            <a:graphicData uri="http://schemas.openxmlformats.org/presentationml/2006/ole">
              <mc:AlternateContent xmlns:mc="http://schemas.openxmlformats.org/markup-compatibility/2006">
                <mc:Choice xmlns:v="urn:schemas-microsoft-com:vml" Requires="v">
                  <p:oleObj spid="_x0000_s13702" name="Equation" r:id="rId5" imgW="1079280" imgH="241200" progId="Equation.DSMT4">
                    <p:embed/>
                  </p:oleObj>
                </mc:Choice>
                <mc:Fallback>
                  <p:oleObj name="Equation" r:id="rId5" imgW="1079280" imgH="241200" progId="Equation.DSMT4">
                    <p:embed/>
                    <p:pic>
                      <p:nvPicPr>
                        <p:cNvPr id="60" name="对象 59">
                          <a:extLst>
                            <a:ext uri="{FF2B5EF4-FFF2-40B4-BE49-F238E27FC236}">
                              <a16:creationId xmlns:a16="http://schemas.microsoft.com/office/drawing/2014/main" xmlns="" id="{B4AFC2E0-2C20-482E-8026-787C471F4F3F}"/>
                            </a:ext>
                          </a:extLst>
                        </p:cNvPr>
                        <p:cNvPicPr/>
                        <p:nvPr/>
                      </p:nvPicPr>
                      <p:blipFill>
                        <a:blip r:embed="rId6"/>
                        <a:stretch>
                          <a:fillRect/>
                        </a:stretch>
                      </p:blipFill>
                      <p:spPr>
                        <a:xfrm>
                          <a:off x="1746854" y="3189392"/>
                          <a:ext cx="1713458" cy="383767"/>
                        </a:xfrm>
                        <a:prstGeom prst="rect">
                          <a:avLst/>
                        </a:prstGeom>
                      </p:spPr>
                    </p:pic>
                  </p:oleObj>
                </mc:Fallback>
              </mc:AlternateContent>
            </a:graphicData>
          </a:graphic>
        </p:graphicFrame>
        <p:sp>
          <p:nvSpPr>
            <p:cNvPr id="29" name="矩形 28">
              <a:extLst>
                <a:ext uri="{FF2B5EF4-FFF2-40B4-BE49-F238E27FC236}">
                  <a16:creationId xmlns:a16="http://schemas.microsoft.com/office/drawing/2014/main" xmlns="" id="{99525200-7267-4E4A-80D6-2864DDAF0108}"/>
                </a:ext>
              </a:extLst>
            </p:cNvPr>
            <p:cNvSpPr/>
            <p:nvPr/>
          </p:nvSpPr>
          <p:spPr>
            <a:xfrm>
              <a:off x="1001217" y="3182128"/>
              <a:ext cx="5817872" cy="369332"/>
            </a:xfrm>
            <a:prstGeom prst="rect">
              <a:avLst/>
            </a:prstGeom>
          </p:spPr>
          <p:txBody>
            <a:bodyPr wrap="square">
              <a:spAutoFit/>
            </a:bodyPr>
            <a:lstStyle/>
            <a:p>
              <a:r>
                <a:rPr lang="zh-CN" altLang="en-US" dirty="0">
                  <a:latin typeface="+mj-ea"/>
                  <a:ea typeface="+mj-ea"/>
                </a:rPr>
                <a:t>其中：</a:t>
              </a:r>
              <a:r>
                <a:rPr lang="en-US" altLang="zh-CN" dirty="0">
                  <a:latin typeface="+mj-ea"/>
                  <a:ea typeface="+mj-ea"/>
                </a:rPr>
                <a:t>		          </a:t>
              </a:r>
              <a:r>
                <a:rPr lang="zh-CN" altLang="en-US" dirty="0">
                  <a:latin typeface="+mj-ea"/>
                  <a:ea typeface="+mj-ea"/>
                </a:rPr>
                <a:t>，即</a:t>
              </a:r>
              <a:r>
                <a:rPr lang="zh-CN" altLang="en-US" b="1" dirty="0">
                  <a:solidFill>
                    <a:srgbClr val="FF0000"/>
                  </a:solidFill>
                  <a:latin typeface="+mj-ea"/>
                  <a:ea typeface="+mj-ea"/>
                </a:rPr>
                <a:t>弯曲力采用显式求解</a:t>
              </a:r>
            </a:p>
          </p:txBody>
        </p:sp>
      </p:grpSp>
      <p:sp>
        <p:nvSpPr>
          <p:cNvPr id="53" name="矩形: 圆角 52">
            <a:extLst>
              <a:ext uri="{FF2B5EF4-FFF2-40B4-BE49-F238E27FC236}">
                <a16:creationId xmlns:a16="http://schemas.microsoft.com/office/drawing/2014/main" xmlns="" id="{89DCF897-9EB3-43FA-9BF7-748374AC0593}"/>
              </a:ext>
            </a:extLst>
          </p:cNvPr>
          <p:cNvSpPr/>
          <p:nvPr/>
        </p:nvSpPr>
        <p:spPr>
          <a:xfrm>
            <a:off x="3649719" y="1798745"/>
            <a:ext cx="1955260" cy="706438"/>
          </a:xfrm>
          <a:prstGeom prst="round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xmlns="" id="{EA4FC6F6-F9C4-4921-834F-2F88F995C95E}"/>
              </a:ext>
            </a:extLst>
          </p:cNvPr>
          <p:cNvSpPr/>
          <p:nvPr/>
        </p:nvSpPr>
        <p:spPr>
          <a:xfrm>
            <a:off x="5741898" y="1798745"/>
            <a:ext cx="2324178" cy="706438"/>
          </a:xfrm>
          <a:prstGeom prst="round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xmlns="" id="{C31DA147-D53A-4D13-AED5-A2F9DB3600CE}"/>
              </a:ext>
            </a:extLst>
          </p:cNvPr>
          <p:cNvSpPr/>
          <p:nvPr/>
        </p:nvSpPr>
        <p:spPr>
          <a:xfrm>
            <a:off x="633412" y="3540208"/>
            <a:ext cx="7899592" cy="369332"/>
          </a:xfrm>
          <a:prstGeom prst="rect">
            <a:avLst/>
          </a:prstGeom>
        </p:spPr>
        <p:txBody>
          <a:bodyPr wrap="square">
            <a:spAutoFit/>
          </a:bodyPr>
          <a:lstStyle/>
          <a:p>
            <a:r>
              <a:rPr lang="zh-CN" altLang="en-US" dirty="0">
                <a:latin typeface="+mj-ea"/>
                <a:ea typeface="+mj-ea"/>
              </a:rPr>
              <a:t>对于不可拉伸材料，</a:t>
            </a:r>
            <a:r>
              <a:rPr lang="zh-CN" altLang="en-US" b="1" dirty="0">
                <a:solidFill>
                  <a:srgbClr val="FF0000"/>
                </a:solidFill>
                <a:latin typeface="+mj-ea"/>
                <a:ea typeface="+mj-ea"/>
              </a:rPr>
              <a:t>张力 </a:t>
            </a:r>
            <a:r>
              <a:rPr lang="en-US" altLang="zh-CN" b="1" i="1" dirty="0">
                <a:solidFill>
                  <a:srgbClr val="FF0000"/>
                </a:solidFill>
                <a:latin typeface="Times New Roman" panose="02020603050405020304" pitchFamily="18" charset="0"/>
                <a:ea typeface="+mj-ea"/>
                <a:cs typeface="Times New Roman" panose="02020603050405020304" pitchFamily="18" charset="0"/>
              </a:rPr>
              <a:t>T </a:t>
            </a:r>
            <a:r>
              <a:rPr lang="zh-CN" altLang="en-US" b="1" dirty="0">
                <a:solidFill>
                  <a:srgbClr val="FF0000"/>
                </a:solidFill>
                <a:latin typeface="+mj-ea"/>
                <a:ea typeface="+mj-ea"/>
              </a:rPr>
              <a:t>采用隐式求解</a:t>
            </a:r>
            <a:r>
              <a:rPr lang="zh-CN" altLang="en-US" dirty="0">
                <a:latin typeface="+mj-ea"/>
                <a:ea typeface="+mj-ea"/>
              </a:rPr>
              <a:t>，从不可拉伸边界条件计算得出：</a:t>
            </a:r>
          </a:p>
        </p:txBody>
      </p:sp>
      <p:graphicFrame>
        <p:nvGraphicFramePr>
          <p:cNvPr id="56" name="对象 55">
            <a:extLst>
              <a:ext uri="{FF2B5EF4-FFF2-40B4-BE49-F238E27FC236}">
                <a16:creationId xmlns:a16="http://schemas.microsoft.com/office/drawing/2014/main" xmlns="" id="{F795D70B-541B-45BE-8B7E-27E9DAA881C5}"/>
              </a:ext>
            </a:extLst>
          </p:cNvPr>
          <p:cNvGraphicFramePr>
            <a:graphicFrameLocks noChangeAspect="1"/>
          </p:cNvGraphicFramePr>
          <p:nvPr>
            <p:extLst>
              <p:ext uri="{D42A27DB-BD31-4B8C-83A1-F6EECF244321}">
                <p14:modId xmlns:p14="http://schemas.microsoft.com/office/powerpoint/2010/main" val="1173998249"/>
              </p:ext>
            </p:extLst>
          </p:nvPr>
        </p:nvGraphicFramePr>
        <p:xfrm>
          <a:off x="633412" y="4194488"/>
          <a:ext cx="10055226" cy="577850"/>
        </p:xfrm>
        <a:graphic>
          <a:graphicData uri="http://schemas.openxmlformats.org/presentationml/2006/ole">
            <mc:AlternateContent xmlns:mc="http://schemas.openxmlformats.org/markup-compatibility/2006">
              <mc:Choice xmlns:v="urn:schemas-microsoft-com:vml" Requires="v">
                <p:oleObj spid="_x0000_s13703" name="Equation" r:id="rId7" imgW="5981400" imgH="342720" progId="Equation.DSMT4">
                  <p:embed/>
                </p:oleObj>
              </mc:Choice>
              <mc:Fallback>
                <p:oleObj name="Equation" r:id="rId7" imgW="5981400" imgH="342720" progId="Equation.DSMT4">
                  <p:embed/>
                  <p:pic>
                    <p:nvPicPr>
                      <p:cNvPr id="69" name="对象 68">
                        <a:extLst>
                          <a:ext uri="{FF2B5EF4-FFF2-40B4-BE49-F238E27FC236}">
                            <a16:creationId xmlns:a16="http://schemas.microsoft.com/office/drawing/2014/main" xmlns="" id="{91733076-1341-4D92-A1F0-E03DA4F93045}"/>
                          </a:ext>
                        </a:extLst>
                      </p:cNvPr>
                      <p:cNvPicPr/>
                      <p:nvPr/>
                    </p:nvPicPr>
                    <p:blipFill>
                      <a:blip r:embed="rId8"/>
                      <a:stretch>
                        <a:fillRect/>
                      </a:stretch>
                    </p:blipFill>
                    <p:spPr>
                      <a:xfrm>
                        <a:off x="633412" y="4194488"/>
                        <a:ext cx="10055226" cy="577850"/>
                      </a:xfrm>
                      <a:prstGeom prst="rect">
                        <a:avLst/>
                      </a:prstGeom>
                    </p:spPr>
                  </p:pic>
                </p:oleObj>
              </mc:Fallback>
            </mc:AlternateContent>
          </a:graphicData>
        </a:graphic>
      </p:graphicFrame>
      <p:sp>
        <p:nvSpPr>
          <p:cNvPr id="57" name="矩形 56">
            <a:extLst>
              <a:ext uri="{FF2B5EF4-FFF2-40B4-BE49-F238E27FC236}">
                <a16:creationId xmlns:a16="http://schemas.microsoft.com/office/drawing/2014/main" xmlns="" id="{E298FADE-041D-4775-8C54-D143B4F3E713}"/>
              </a:ext>
            </a:extLst>
          </p:cNvPr>
          <p:cNvSpPr/>
          <p:nvPr/>
        </p:nvSpPr>
        <p:spPr>
          <a:xfrm>
            <a:off x="633412" y="5068135"/>
            <a:ext cx="7481302" cy="369332"/>
          </a:xfrm>
          <a:prstGeom prst="rect">
            <a:avLst/>
          </a:prstGeom>
        </p:spPr>
        <p:txBody>
          <a:bodyPr wrap="square">
            <a:spAutoFit/>
          </a:bodyPr>
          <a:lstStyle/>
          <a:p>
            <a:r>
              <a:rPr lang="zh-CN" altLang="en-US" dirty="0">
                <a:latin typeface="+mj-ea"/>
                <a:ea typeface="+mj-ea"/>
              </a:rPr>
              <a:t>结合具体的边界条件，即可进行数值求解</a:t>
            </a:r>
          </a:p>
        </p:txBody>
      </p:sp>
      <p:sp>
        <p:nvSpPr>
          <p:cNvPr id="58" name="矩形: 圆角 57">
            <a:extLst>
              <a:ext uri="{FF2B5EF4-FFF2-40B4-BE49-F238E27FC236}">
                <a16:creationId xmlns:a16="http://schemas.microsoft.com/office/drawing/2014/main" xmlns="" id="{FBF62800-2EC7-4C61-A166-15BB79FBED28}"/>
              </a:ext>
            </a:extLst>
          </p:cNvPr>
          <p:cNvSpPr/>
          <p:nvPr/>
        </p:nvSpPr>
        <p:spPr>
          <a:xfrm>
            <a:off x="4068008" y="5718991"/>
            <a:ext cx="2457855" cy="603316"/>
          </a:xfrm>
          <a:prstGeom prst="round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从不可拉伸边界条件求出张力</a:t>
            </a:r>
            <a:r>
              <a:rPr lang="en-US" altLang="zh-CN" sz="1600" dirty="0">
                <a:solidFill>
                  <a:schemeClr val="tx1"/>
                </a:solidFill>
                <a:latin typeface="+mj-ea"/>
                <a:ea typeface="+mj-ea"/>
              </a:rPr>
              <a:t>T</a:t>
            </a:r>
            <a:r>
              <a:rPr lang="zh-CN" altLang="en-US" sz="1600" dirty="0">
                <a:solidFill>
                  <a:schemeClr val="tx1"/>
                </a:solidFill>
                <a:latin typeface="+mj-ea"/>
                <a:ea typeface="+mj-ea"/>
              </a:rPr>
              <a:t>（中间量）</a:t>
            </a:r>
          </a:p>
        </p:txBody>
      </p:sp>
      <p:sp>
        <p:nvSpPr>
          <p:cNvPr id="59" name="矩形: 圆角 58">
            <a:extLst>
              <a:ext uri="{FF2B5EF4-FFF2-40B4-BE49-F238E27FC236}">
                <a16:creationId xmlns:a16="http://schemas.microsoft.com/office/drawing/2014/main" xmlns="" id="{5AD7C8CC-5840-45E2-8C4C-99EE90305446}"/>
              </a:ext>
            </a:extLst>
          </p:cNvPr>
          <p:cNvSpPr/>
          <p:nvPr/>
        </p:nvSpPr>
        <p:spPr>
          <a:xfrm>
            <a:off x="7450305" y="5525793"/>
            <a:ext cx="2457856" cy="989713"/>
          </a:xfrm>
          <a:prstGeom prst="round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从有限差分方程中求解下一个时间步的位移</a:t>
            </a:r>
          </a:p>
        </p:txBody>
      </p:sp>
      <p:sp>
        <p:nvSpPr>
          <p:cNvPr id="60" name="矩形: 圆角 59">
            <a:extLst>
              <a:ext uri="{FF2B5EF4-FFF2-40B4-BE49-F238E27FC236}">
                <a16:creationId xmlns:a16="http://schemas.microsoft.com/office/drawing/2014/main" xmlns="" id="{F726BD91-7CF1-4D11-8295-ECC98F892DB9}"/>
              </a:ext>
            </a:extLst>
          </p:cNvPr>
          <p:cNvSpPr/>
          <p:nvPr/>
        </p:nvSpPr>
        <p:spPr>
          <a:xfrm>
            <a:off x="1588094" y="5718991"/>
            <a:ext cx="1503198" cy="603316"/>
          </a:xfrm>
          <a:prstGeom prst="round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j-ea"/>
                <a:ea typeface="+mj-ea"/>
              </a:rPr>
              <a:t>引入合适的边界条件</a:t>
            </a:r>
          </a:p>
        </p:txBody>
      </p:sp>
      <p:cxnSp>
        <p:nvCxnSpPr>
          <p:cNvPr id="61" name="直接箭头连接符 60">
            <a:extLst>
              <a:ext uri="{FF2B5EF4-FFF2-40B4-BE49-F238E27FC236}">
                <a16:creationId xmlns:a16="http://schemas.microsoft.com/office/drawing/2014/main" xmlns="" id="{A287DC91-2E8E-4354-8F51-D13E29FA3165}"/>
              </a:ext>
            </a:extLst>
          </p:cNvPr>
          <p:cNvCxnSpPr>
            <a:cxnSpLocks/>
          </p:cNvCxnSpPr>
          <p:nvPr/>
        </p:nvCxnSpPr>
        <p:spPr>
          <a:xfrm>
            <a:off x="3091292" y="6020649"/>
            <a:ext cx="976716"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xmlns="" id="{2FFB87B2-5CA2-4CB8-910F-C24A1E19C4D6}"/>
              </a:ext>
            </a:extLst>
          </p:cNvPr>
          <p:cNvCxnSpPr>
            <a:cxnSpLocks/>
          </p:cNvCxnSpPr>
          <p:nvPr/>
        </p:nvCxnSpPr>
        <p:spPr>
          <a:xfrm>
            <a:off x="6525863" y="6002888"/>
            <a:ext cx="924442" cy="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a:extLst>
              <a:ext uri="{FF2B5EF4-FFF2-40B4-BE49-F238E27FC236}">
                <a16:creationId xmlns:a16="http://schemas.microsoft.com/office/drawing/2014/main" xmlns="" id="{C61CCDF6-492C-42D3-8C6E-49F148E21F30}"/>
              </a:ext>
            </a:extLst>
          </p:cNvPr>
          <p:cNvCxnSpPr>
            <a:cxnSpLocks/>
            <a:stCxn id="59" idx="0"/>
            <a:endCxn id="58" idx="0"/>
          </p:cNvCxnSpPr>
          <p:nvPr/>
        </p:nvCxnSpPr>
        <p:spPr>
          <a:xfrm rot="16200000" flipH="1" flipV="1">
            <a:off x="6891486" y="3931243"/>
            <a:ext cx="193198" cy="3382297"/>
          </a:xfrm>
          <a:prstGeom prst="bentConnector3">
            <a:avLst>
              <a:gd name="adj1" fmla="val -118324"/>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66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2.1 </a:t>
            </a:r>
            <a:r>
              <a:rPr lang="zh-CN" altLang="en-US" dirty="0">
                <a:latin typeface="+mn-lt"/>
              </a:rPr>
              <a:t>标签的力学模型描述</a:t>
            </a:r>
          </a:p>
        </p:txBody>
      </p:sp>
      <p:sp>
        <p:nvSpPr>
          <p:cNvPr id="19" name="TextBox 30">
            <a:extLst>
              <a:ext uri="{FF2B5EF4-FFF2-40B4-BE49-F238E27FC236}">
                <a16:creationId xmlns:a16="http://schemas.microsoft.com/office/drawing/2014/main" xmlns="" id="{8A80BC3F-1A5E-4419-9B8F-9A16BF6327D4}"/>
              </a:ext>
            </a:extLst>
          </p:cNvPr>
          <p:cNvSpPr txBox="1">
            <a:spLocks noChangeArrowheads="1"/>
          </p:cNvSpPr>
          <p:nvPr/>
        </p:nvSpPr>
        <p:spPr bwMode="auto">
          <a:xfrm>
            <a:off x="0" y="116355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扭转弹簧</a:t>
            </a:r>
            <a:r>
              <a:rPr lang="en-US" altLang="zh-CN" sz="2400" b="1" dirty="0">
                <a:solidFill>
                  <a:srgbClr val="002060"/>
                </a:solidFill>
                <a:latin typeface="+mj-ea"/>
                <a:ea typeface="+mj-ea"/>
                <a:cs typeface="+mn-ea"/>
                <a:sym typeface="+mn-lt"/>
              </a:rPr>
              <a:t>-</a:t>
            </a:r>
            <a:r>
              <a:rPr lang="zh-CN" altLang="en-US" sz="2400" b="1" dirty="0">
                <a:solidFill>
                  <a:srgbClr val="002060"/>
                </a:solidFill>
                <a:latin typeface="+mj-ea"/>
                <a:ea typeface="+mj-ea"/>
                <a:cs typeface="+mn-ea"/>
                <a:sym typeface="+mn-lt"/>
              </a:rPr>
              <a:t>质点模型</a:t>
            </a:r>
          </a:p>
        </p:txBody>
      </p:sp>
      <p:graphicFrame>
        <p:nvGraphicFramePr>
          <p:cNvPr id="20" name="对象 19">
            <a:extLst>
              <a:ext uri="{FF2B5EF4-FFF2-40B4-BE49-F238E27FC236}">
                <a16:creationId xmlns:a16="http://schemas.microsoft.com/office/drawing/2014/main" xmlns="" id="{891441FA-D859-44F1-837B-610729D258DD}"/>
              </a:ext>
            </a:extLst>
          </p:cNvPr>
          <p:cNvGraphicFramePr>
            <a:graphicFrameLocks noChangeAspect="1"/>
          </p:cNvGraphicFramePr>
          <p:nvPr>
            <p:extLst>
              <p:ext uri="{D42A27DB-BD31-4B8C-83A1-F6EECF244321}">
                <p14:modId xmlns:p14="http://schemas.microsoft.com/office/powerpoint/2010/main" val="507235651"/>
              </p:ext>
            </p:extLst>
          </p:nvPr>
        </p:nvGraphicFramePr>
        <p:xfrm>
          <a:off x="5405120" y="2268214"/>
          <a:ext cx="6461752" cy="3241040"/>
        </p:xfrm>
        <a:graphic>
          <a:graphicData uri="http://schemas.openxmlformats.org/presentationml/2006/ole">
            <mc:AlternateContent xmlns:mc="http://schemas.openxmlformats.org/markup-compatibility/2006">
              <mc:Choice xmlns:v="urn:schemas-microsoft-com:vml" Requires="v">
                <p:oleObj spid="_x0000_s14858" name="Visio" r:id="rId3" imgW="4533723" imgH="2278277" progId="Visio.Drawing.15">
                  <p:embed/>
                </p:oleObj>
              </mc:Choice>
              <mc:Fallback>
                <p:oleObj name="Visio" r:id="rId3" imgW="4533723" imgH="2278277" progId="Visio.Drawing.15">
                  <p:embed/>
                  <p:pic>
                    <p:nvPicPr>
                      <p:cNvPr id="72" name="对象 71">
                        <a:extLst>
                          <a:ext uri="{FF2B5EF4-FFF2-40B4-BE49-F238E27FC236}">
                            <a16:creationId xmlns:a16="http://schemas.microsoft.com/office/drawing/2014/main" xmlns="" id="{5096A4FE-1C69-4EEF-A04D-6237B21DF7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5120" y="2268214"/>
                        <a:ext cx="6461752" cy="3241040"/>
                      </a:xfrm>
                      <a:prstGeom prst="rect">
                        <a:avLst/>
                      </a:prstGeom>
                      <a:noFill/>
                    </p:spPr>
                  </p:pic>
                </p:oleObj>
              </mc:Fallback>
            </mc:AlternateContent>
          </a:graphicData>
        </a:graphic>
      </p:graphicFrame>
      <p:sp>
        <p:nvSpPr>
          <p:cNvPr id="21" name="文本框 20">
            <a:extLst>
              <a:ext uri="{FF2B5EF4-FFF2-40B4-BE49-F238E27FC236}">
                <a16:creationId xmlns:a16="http://schemas.microsoft.com/office/drawing/2014/main" xmlns="" id="{B3CD7C8B-73F2-4689-938D-E0CB94DD9150}"/>
              </a:ext>
            </a:extLst>
          </p:cNvPr>
          <p:cNvSpPr txBox="1"/>
          <p:nvPr/>
        </p:nvSpPr>
        <p:spPr>
          <a:xfrm>
            <a:off x="8216931" y="4608007"/>
            <a:ext cx="2954655"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扭转弹簧质量点模型示意图</a:t>
            </a:r>
          </a:p>
        </p:txBody>
      </p:sp>
      <p:sp>
        <p:nvSpPr>
          <p:cNvPr id="22" name="矩形 21">
            <a:extLst>
              <a:ext uri="{FF2B5EF4-FFF2-40B4-BE49-F238E27FC236}">
                <a16:creationId xmlns:a16="http://schemas.microsoft.com/office/drawing/2014/main" xmlns="" id="{C8638A70-91BE-443A-B527-705422A96722}"/>
              </a:ext>
            </a:extLst>
          </p:cNvPr>
          <p:cNvSpPr/>
          <p:nvPr/>
        </p:nvSpPr>
        <p:spPr>
          <a:xfrm>
            <a:off x="213368" y="1898882"/>
            <a:ext cx="7162792" cy="369332"/>
          </a:xfrm>
          <a:prstGeom prst="rect">
            <a:avLst/>
          </a:prstGeom>
        </p:spPr>
        <p:txBody>
          <a:bodyPr wrap="square">
            <a:spAutoFit/>
          </a:bodyPr>
          <a:lstStyle/>
          <a:p>
            <a:pPr marL="285750" indent="-285750">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将纸张等效为离散的质量点，质量点之间通过虚拟的扭转弹簧连接</a:t>
            </a:r>
          </a:p>
        </p:txBody>
      </p:sp>
      <p:sp>
        <p:nvSpPr>
          <p:cNvPr id="23" name="矩形 22">
            <a:extLst>
              <a:ext uri="{FF2B5EF4-FFF2-40B4-BE49-F238E27FC236}">
                <a16:creationId xmlns:a16="http://schemas.microsoft.com/office/drawing/2014/main" xmlns="" id="{031C4087-ED47-485E-9E8E-D174F9A96A9E}"/>
              </a:ext>
            </a:extLst>
          </p:cNvPr>
          <p:cNvSpPr/>
          <p:nvPr/>
        </p:nvSpPr>
        <p:spPr>
          <a:xfrm>
            <a:off x="414407" y="2576053"/>
            <a:ext cx="3185487"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每个离散质量点的运动方程：</a:t>
            </a:r>
          </a:p>
        </p:txBody>
      </p:sp>
      <p:graphicFrame>
        <p:nvGraphicFramePr>
          <p:cNvPr id="24" name="对象 23">
            <a:extLst>
              <a:ext uri="{FF2B5EF4-FFF2-40B4-BE49-F238E27FC236}">
                <a16:creationId xmlns:a16="http://schemas.microsoft.com/office/drawing/2014/main" xmlns="" id="{91F22B0C-F1FD-4B95-A805-0FB9CC94DFB2}"/>
              </a:ext>
            </a:extLst>
          </p:cNvPr>
          <p:cNvGraphicFramePr>
            <a:graphicFrameLocks noChangeAspect="1"/>
          </p:cNvGraphicFramePr>
          <p:nvPr>
            <p:extLst>
              <p:ext uri="{D42A27DB-BD31-4B8C-83A1-F6EECF244321}">
                <p14:modId xmlns:p14="http://schemas.microsoft.com/office/powerpoint/2010/main" val="2776478412"/>
              </p:ext>
            </p:extLst>
          </p:nvPr>
        </p:nvGraphicFramePr>
        <p:xfrm>
          <a:off x="660400" y="2979708"/>
          <a:ext cx="3373438" cy="747712"/>
        </p:xfrm>
        <a:graphic>
          <a:graphicData uri="http://schemas.openxmlformats.org/presentationml/2006/ole">
            <mc:AlternateContent xmlns:mc="http://schemas.openxmlformats.org/markup-compatibility/2006">
              <mc:Choice xmlns:v="urn:schemas-microsoft-com:vml" Requires="v">
                <p:oleObj spid="_x0000_s14859" name="Equation" r:id="rId5" imgW="2006280" imgH="444240" progId="Equation.DSMT4">
                  <p:embed/>
                </p:oleObj>
              </mc:Choice>
              <mc:Fallback>
                <p:oleObj name="Equation" r:id="rId5" imgW="2006280" imgH="444240" progId="Equation.DSMT4">
                  <p:embed/>
                  <p:pic>
                    <p:nvPicPr>
                      <p:cNvPr id="78" name="对象 77">
                        <a:extLst>
                          <a:ext uri="{FF2B5EF4-FFF2-40B4-BE49-F238E27FC236}">
                            <a16:creationId xmlns:a16="http://schemas.microsoft.com/office/drawing/2014/main" xmlns="" id="{55B26EF6-6557-4610-8BF0-A952DF143221}"/>
                          </a:ext>
                        </a:extLst>
                      </p:cNvPr>
                      <p:cNvPicPr/>
                      <p:nvPr/>
                    </p:nvPicPr>
                    <p:blipFill>
                      <a:blip r:embed="rId6"/>
                      <a:stretch>
                        <a:fillRect/>
                      </a:stretch>
                    </p:blipFill>
                    <p:spPr>
                      <a:xfrm>
                        <a:off x="660400" y="2979708"/>
                        <a:ext cx="3373438" cy="747712"/>
                      </a:xfrm>
                      <a:prstGeom prst="rect">
                        <a:avLst/>
                      </a:prstGeom>
                    </p:spPr>
                  </p:pic>
                </p:oleObj>
              </mc:Fallback>
            </mc:AlternateContent>
          </a:graphicData>
        </a:graphic>
      </p:graphicFrame>
      <p:sp>
        <p:nvSpPr>
          <p:cNvPr id="25" name="矩形 24">
            <a:extLst>
              <a:ext uri="{FF2B5EF4-FFF2-40B4-BE49-F238E27FC236}">
                <a16:creationId xmlns:a16="http://schemas.microsoft.com/office/drawing/2014/main" xmlns="" id="{58F007A3-12C0-4821-AB51-95F87397C0B1}"/>
              </a:ext>
            </a:extLst>
          </p:cNvPr>
          <p:cNvSpPr/>
          <p:nvPr/>
        </p:nvSpPr>
        <p:spPr>
          <a:xfrm>
            <a:off x="414407" y="3888734"/>
            <a:ext cx="2672526"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Times New Roman" panose="02020603050405020304" pitchFamily="18" charset="0"/>
                <a:ea typeface="+mj-ea"/>
                <a:cs typeface="Times New Roman" panose="02020603050405020304" pitchFamily="18" charset="0"/>
              </a:rPr>
              <a:t>定义</a:t>
            </a:r>
            <a:r>
              <a:rPr lang="en-US" altLang="zh-CN" b="1" dirty="0">
                <a:solidFill>
                  <a:schemeClr val="bg1"/>
                </a:solidFill>
                <a:latin typeface="Times New Roman" panose="02020603050405020304" pitchFamily="18" charset="0"/>
                <a:ea typeface="+mj-ea"/>
                <a:cs typeface="Times New Roman" panose="02020603050405020304" pitchFamily="18" charset="0"/>
              </a:rPr>
              <a:t>Lagrange</a:t>
            </a:r>
            <a:r>
              <a:rPr lang="zh-CN" altLang="en-US" b="1" dirty="0">
                <a:solidFill>
                  <a:schemeClr val="bg1"/>
                </a:solidFill>
                <a:latin typeface="Times New Roman" panose="02020603050405020304" pitchFamily="18" charset="0"/>
                <a:ea typeface="+mj-ea"/>
                <a:cs typeface="Times New Roman" panose="02020603050405020304" pitchFamily="18" charset="0"/>
              </a:rPr>
              <a:t>函数</a:t>
            </a:r>
            <a:r>
              <a:rPr lang="en-US" altLang="zh-CN" b="1" dirty="0">
                <a:solidFill>
                  <a:schemeClr val="bg1"/>
                </a:solidFill>
                <a:latin typeface="Times New Roman" panose="02020603050405020304" pitchFamily="18" charset="0"/>
                <a:ea typeface="+mj-ea"/>
                <a:cs typeface="Times New Roman" panose="02020603050405020304" pitchFamily="18" charset="0"/>
              </a:rPr>
              <a:t>L</a:t>
            </a:r>
            <a:r>
              <a:rPr lang="zh-CN" altLang="en-US" b="1" dirty="0">
                <a:solidFill>
                  <a:schemeClr val="bg1"/>
                </a:solidFill>
                <a:latin typeface="Times New Roman" panose="02020603050405020304" pitchFamily="18" charset="0"/>
                <a:ea typeface="+mj-ea"/>
                <a:cs typeface="Times New Roman" panose="02020603050405020304" pitchFamily="18" charset="0"/>
              </a:rPr>
              <a:t>为：</a:t>
            </a:r>
          </a:p>
        </p:txBody>
      </p:sp>
      <p:graphicFrame>
        <p:nvGraphicFramePr>
          <p:cNvPr id="30" name="对象 29">
            <a:extLst>
              <a:ext uri="{FF2B5EF4-FFF2-40B4-BE49-F238E27FC236}">
                <a16:creationId xmlns:a16="http://schemas.microsoft.com/office/drawing/2014/main" xmlns="" id="{F8C8440D-8F7C-4BDC-9F5E-8E1C474678A1}"/>
              </a:ext>
            </a:extLst>
          </p:cNvPr>
          <p:cNvGraphicFramePr>
            <a:graphicFrameLocks noChangeAspect="1"/>
          </p:cNvGraphicFramePr>
          <p:nvPr>
            <p:extLst>
              <p:ext uri="{D42A27DB-BD31-4B8C-83A1-F6EECF244321}">
                <p14:modId xmlns:p14="http://schemas.microsoft.com/office/powerpoint/2010/main" val="1484287643"/>
              </p:ext>
            </p:extLst>
          </p:nvPr>
        </p:nvGraphicFramePr>
        <p:xfrm>
          <a:off x="616307" y="4429136"/>
          <a:ext cx="3886200" cy="727075"/>
        </p:xfrm>
        <a:graphic>
          <a:graphicData uri="http://schemas.openxmlformats.org/presentationml/2006/ole">
            <mc:AlternateContent xmlns:mc="http://schemas.openxmlformats.org/markup-compatibility/2006">
              <mc:Choice xmlns:v="urn:schemas-microsoft-com:vml" Requires="v">
                <p:oleObj spid="_x0000_s14860" name="Equation" r:id="rId7" imgW="2311200" imgH="431640" progId="Equation.DSMT4">
                  <p:embed/>
                </p:oleObj>
              </mc:Choice>
              <mc:Fallback>
                <p:oleObj name="Equation" r:id="rId7" imgW="2311200" imgH="431640" progId="Equation.DSMT4">
                  <p:embed/>
                  <p:pic>
                    <p:nvPicPr>
                      <p:cNvPr id="80" name="对象 79">
                        <a:extLst>
                          <a:ext uri="{FF2B5EF4-FFF2-40B4-BE49-F238E27FC236}">
                            <a16:creationId xmlns:a16="http://schemas.microsoft.com/office/drawing/2014/main" xmlns="" id="{E3025814-C9DD-4608-87B5-0F4780A7313D}"/>
                          </a:ext>
                        </a:extLst>
                      </p:cNvPr>
                      <p:cNvPicPr/>
                      <p:nvPr/>
                    </p:nvPicPr>
                    <p:blipFill>
                      <a:blip r:embed="rId8"/>
                      <a:stretch>
                        <a:fillRect/>
                      </a:stretch>
                    </p:blipFill>
                    <p:spPr>
                      <a:xfrm>
                        <a:off x="616307" y="4429136"/>
                        <a:ext cx="3886200" cy="727075"/>
                      </a:xfrm>
                      <a:prstGeom prst="rect">
                        <a:avLst/>
                      </a:prstGeom>
                    </p:spPr>
                  </p:pic>
                </p:oleObj>
              </mc:Fallback>
            </mc:AlternateContent>
          </a:graphicData>
        </a:graphic>
      </p:graphicFrame>
      <p:sp>
        <p:nvSpPr>
          <p:cNvPr id="31" name="矩形 30">
            <a:extLst>
              <a:ext uri="{FF2B5EF4-FFF2-40B4-BE49-F238E27FC236}">
                <a16:creationId xmlns:a16="http://schemas.microsoft.com/office/drawing/2014/main" xmlns="" id="{BAF50D2C-26F0-40F8-99C3-1714114EB3BF}"/>
              </a:ext>
            </a:extLst>
          </p:cNvPr>
          <p:cNvSpPr/>
          <p:nvPr/>
        </p:nvSpPr>
        <p:spPr>
          <a:xfrm>
            <a:off x="438388" y="5361672"/>
            <a:ext cx="2031325"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Times New Roman" panose="02020603050405020304" pitchFamily="18" charset="0"/>
                <a:ea typeface="+mj-ea"/>
                <a:cs typeface="Times New Roman" panose="02020603050405020304" pitchFamily="18" charset="0"/>
              </a:rPr>
              <a:t>定义耗散函数为：</a:t>
            </a:r>
          </a:p>
        </p:txBody>
      </p:sp>
      <p:graphicFrame>
        <p:nvGraphicFramePr>
          <p:cNvPr id="32" name="对象 31">
            <a:extLst>
              <a:ext uri="{FF2B5EF4-FFF2-40B4-BE49-F238E27FC236}">
                <a16:creationId xmlns:a16="http://schemas.microsoft.com/office/drawing/2014/main" xmlns="" id="{82ACEF05-99FD-4DC8-B492-1748CDF0D872}"/>
              </a:ext>
            </a:extLst>
          </p:cNvPr>
          <p:cNvGraphicFramePr>
            <a:graphicFrameLocks noChangeAspect="1"/>
          </p:cNvGraphicFramePr>
          <p:nvPr>
            <p:extLst>
              <p:ext uri="{D42A27DB-BD31-4B8C-83A1-F6EECF244321}">
                <p14:modId xmlns:p14="http://schemas.microsoft.com/office/powerpoint/2010/main" val="3887756762"/>
              </p:ext>
            </p:extLst>
          </p:nvPr>
        </p:nvGraphicFramePr>
        <p:xfrm>
          <a:off x="616307" y="5857927"/>
          <a:ext cx="2092325" cy="727075"/>
        </p:xfrm>
        <a:graphic>
          <a:graphicData uri="http://schemas.openxmlformats.org/presentationml/2006/ole">
            <mc:AlternateContent xmlns:mc="http://schemas.openxmlformats.org/markup-compatibility/2006">
              <mc:Choice xmlns:v="urn:schemas-microsoft-com:vml" Requires="v">
                <p:oleObj spid="_x0000_s14861" name="Equation" r:id="rId9" imgW="1244520" imgH="431640" progId="Equation.DSMT4">
                  <p:embed/>
                </p:oleObj>
              </mc:Choice>
              <mc:Fallback>
                <p:oleObj name="Equation" r:id="rId9" imgW="1244520" imgH="431640" progId="Equation.DSMT4">
                  <p:embed/>
                  <p:pic>
                    <p:nvPicPr>
                      <p:cNvPr id="82" name="对象 81">
                        <a:extLst>
                          <a:ext uri="{FF2B5EF4-FFF2-40B4-BE49-F238E27FC236}">
                            <a16:creationId xmlns:a16="http://schemas.microsoft.com/office/drawing/2014/main" xmlns="" id="{86B54461-B698-4B44-A0F2-9EF53E9CD44B}"/>
                          </a:ext>
                        </a:extLst>
                      </p:cNvPr>
                      <p:cNvPicPr/>
                      <p:nvPr/>
                    </p:nvPicPr>
                    <p:blipFill>
                      <a:blip r:embed="rId10"/>
                      <a:stretch>
                        <a:fillRect/>
                      </a:stretch>
                    </p:blipFill>
                    <p:spPr>
                      <a:xfrm>
                        <a:off x="616307" y="5857927"/>
                        <a:ext cx="2092325" cy="727075"/>
                      </a:xfrm>
                      <a:prstGeom prst="rect">
                        <a:avLst/>
                      </a:prstGeom>
                    </p:spPr>
                  </p:pic>
                </p:oleObj>
              </mc:Fallback>
            </mc:AlternateContent>
          </a:graphicData>
        </a:graphic>
      </p:graphicFrame>
    </p:spTree>
    <p:extLst>
      <p:ext uri="{BB962C8B-B14F-4D97-AF65-F5344CB8AC3E}">
        <p14:creationId xmlns:p14="http://schemas.microsoft.com/office/powerpoint/2010/main" val="248639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2.1 </a:t>
            </a:r>
            <a:r>
              <a:rPr lang="zh-CN" altLang="en-US" dirty="0">
                <a:latin typeface="+mn-lt"/>
              </a:rPr>
              <a:t>标签的力学模型描述</a:t>
            </a:r>
          </a:p>
        </p:txBody>
      </p:sp>
      <p:sp>
        <p:nvSpPr>
          <p:cNvPr id="19" name="TextBox 30">
            <a:extLst>
              <a:ext uri="{FF2B5EF4-FFF2-40B4-BE49-F238E27FC236}">
                <a16:creationId xmlns:a16="http://schemas.microsoft.com/office/drawing/2014/main" xmlns="" id="{8A80BC3F-1A5E-4419-9B8F-9A16BF6327D4}"/>
              </a:ext>
            </a:extLst>
          </p:cNvPr>
          <p:cNvSpPr txBox="1">
            <a:spLocks noChangeArrowheads="1"/>
          </p:cNvSpPr>
          <p:nvPr/>
        </p:nvSpPr>
        <p:spPr bwMode="auto">
          <a:xfrm>
            <a:off x="0" y="116355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扭转弹簧</a:t>
            </a:r>
            <a:r>
              <a:rPr lang="en-US" altLang="zh-CN" sz="2400" b="1" dirty="0">
                <a:solidFill>
                  <a:srgbClr val="002060"/>
                </a:solidFill>
                <a:latin typeface="+mj-ea"/>
                <a:ea typeface="+mj-ea"/>
                <a:cs typeface="+mn-ea"/>
                <a:sym typeface="+mn-lt"/>
              </a:rPr>
              <a:t>-</a:t>
            </a:r>
            <a:r>
              <a:rPr lang="zh-CN" altLang="en-US" sz="2400" b="1" dirty="0">
                <a:solidFill>
                  <a:srgbClr val="002060"/>
                </a:solidFill>
                <a:latin typeface="+mj-ea"/>
                <a:ea typeface="+mj-ea"/>
                <a:cs typeface="+mn-ea"/>
                <a:sym typeface="+mn-lt"/>
              </a:rPr>
              <a:t>质点模型</a:t>
            </a:r>
          </a:p>
        </p:txBody>
      </p:sp>
      <p:sp>
        <p:nvSpPr>
          <p:cNvPr id="13" name="矩形 12">
            <a:extLst>
              <a:ext uri="{FF2B5EF4-FFF2-40B4-BE49-F238E27FC236}">
                <a16:creationId xmlns:a16="http://schemas.microsoft.com/office/drawing/2014/main" xmlns="" id="{F06736F3-3439-458A-80A2-BD2EDD14BD77}"/>
              </a:ext>
            </a:extLst>
          </p:cNvPr>
          <p:cNvSpPr/>
          <p:nvPr/>
        </p:nvSpPr>
        <p:spPr>
          <a:xfrm>
            <a:off x="329330" y="2092899"/>
            <a:ext cx="2262158"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系统拉格朗日方程：</a:t>
            </a:r>
          </a:p>
        </p:txBody>
      </p:sp>
      <p:graphicFrame>
        <p:nvGraphicFramePr>
          <p:cNvPr id="14" name="对象 13">
            <a:extLst>
              <a:ext uri="{FF2B5EF4-FFF2-40B4-BE49-F238E27FC236}">
                <a16:creationId xmlns:a16="http://schemas.microsoft.com/office/drawing/2014/main" xmlns="" id="{31D2F5D2-5480-439D-97EA-E6898AE08CB2}"/>
              </a:ext>
            </a:extLst>
          </p:cNvPr>
          <p:cNvGraphicFramePr>
            <a:graphicFrameLocks noChangeAspect="1"/>
          </p:cNvGraphicFramePr>
          <p:nvPr>
            <p:extLst>
              <p:ext uri="{D42A27DB-BD31-4B8C-83A1-F6EECF244321}">
                <p14:modId xmlns:p14="http://schemas.microsoft.com/office/powerpoint/2010/main" val="1859141088"/>
              </p:ext>
            </p:extLst>
          </p:nvPr>
        </p:nvGraphicFramePr>
        <p:xfrm>
          <a:off x="287986" y="2504951"/>
          <a:ext cx="3949700" cy="811212"/>
        </p:xfrm>
        <a:graphic>
          <a:graphicData uri="http://schemas.openxmlformats.org/presentationml/2006/ole">
            <mc:AlternateContent xmlns:mc="http://schemas.openxmlformats.org/markup-compatibility/2006">
              <mc:Choice xmlns:v="urn:schemas-microsoft-com:vml" Requires="v">
                <p:oleObj spid="_x0000_s15749" name="Equation" r:id="rId3" imgW="2349360" imgH="482400" progId="Equation.DSMT4">
                  <p:embed/>
                </p:oleObj>
              </mc:Choice>
              <mc:Fallback>
                <p:oleObj name="Equation" r:id="rId3" imgW="2349360" imgH="482400" progId="Equation.DSMT4">
                  <p:embed/>
                  <p:pic>
                    <p:nvPicPr>
                      <p:cNvPr id="78" name="对象 77">
                        <a:extLst>
                          <a:ext uri="{FF2B5EF4-FFF2-40B4-BE49-F238E27FC236}">
                            <a16:creationId xmlns:a16="http://schemas.microsoft.com/office/drawing/2014/main" xmlns="" id="{55B26EF6-6557-4610-8BF0-A952DF143221}"/>
                          </a:ext>
                        </a:extLst>
                      </p:cNvPr>
                      <p:cNvPicPr/>
                      <p:nvPr/>
                    </p:nvPicPr>
                    <p:blipFill>
                      <a:blip r:embed="rId4"/>
                      <a:stretch>
                        <a:fillRect/>
                      </a:stretch>
                    </p:blipFill>
                    <p:spPr>
                      <a:xfrm>
                        <a:off x="287986" y="2504951"/>
                        <a:ext cx="3949700" cy="811212"/>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xmlns="" id="{3402A1CE-D814-4CB7-9E01-EA6487777293}"/>
              </a:ext>
            </a:extLst>
          </p:cNvPr>
          <p:cNvSpPr/>
          <p:nvPr/>
        </p:nvSpPr>
        <p:spPr>
          <a:xfrm>
            <a:off x="329330" y="3618940"/>
            <a:ext cx="2954655"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Times New Roman" panose="02020603050405020304" pitchFamily="18" charset="0"/>
                <a:ea typeface="+mj-ea"/>
                <a:cs typeface="Times New Roman" panose="02020603050405020304" pitchFamily="18" charset="0"/>
              </a:rPr>
              <a:t>求得系统的运动控制方程：</a:t>
            </a:r>
          </a:p>
        </p:txBody>
      </p:sp>
      <p:graphicFrame>
        <p:nvGraphicFramePr>
          <p:cNvPr id="16" name="对象 15">
            <a:extLst>
              <a:ext uri="{FF2B5EF4-FFF2-40B4-BE49-F238E27FC236}">
                <a16:creationId xmlns:a16="http://schemas.microsoft.com/office/drawing/2014/main" xmlns="" id="{46E20AD3-E050-4965-A5B2-579C3F82631F}"/>
              </a:ext>
            </a:extLst>
          </p:cNvPr>
          <p:cNvGraphicFramePr>
            <a:graphicFrameLocks noChangeAspect="1"/>
          </p:cNvGraphicFramePr>
          <p:nvPr>
            <p:extLst>
              <p:ext uri="{D42A27DB-BD31-4B8C-83A1-F6EECF244321}">
                <p14:modId xmlns:p14="http://schemas.microsoft.com/office/powerpoint/2010/main" val="1395089701"/>
              </p:ext>
            </p:extLst>
          </p:nvPr>
        </p:nvGraphicFramePr>
        <p:xfrm>
          <a:off x="473723" y="4178355"/>
          <a:ext cx="3289300" cy="428625"/>
        </p:xfrm>
        <a:graphic>
          <a:graphicData uri="http://schemas.openxmlformats.org/presentationml/2006/ole">
            <mc:AlternateContent xmlns:mc="http://schemas.openxmlformats.org/markup-compatibility/2006">
              <mc:Choice xmlns:v="urn:schemas-microsoft-com:vml" Requires="v">
                <p:oleObj spid="_x0000_s15750" name="Equation" r:id="rId5" imgW="1955520" imgH="253800" progId="Equation.DSMT4">
                  <p:embed/>
                </p:oleObj>
              </mc:Choice>
              <mc:Fallback>
                <p:oleObj name="Equation" r:id="rId5" imgW="1955520" imgH="253800" progId="Equation.DSMT4">
                  <p:embed/>
                  <p:pic>
                    <p:nvPicPr>
                      <p:cNvPr id="80" name="对象 79">
                        <a:extLst>
                          <a:ext uri="{FF2B5EF4-FFF2-40B4-BE49-F238E27FC236}">
                            <a16:creationId xmlns:a16="http://schemas.microsoft.com/office/drawing/2014/main" xmlns="" id="{E3025814-C9DD-4608-87B5-0F4780A7313D}"/>
                          </a:ext>
                        </a:extLst>
                      </p:cNvPr>
                      <p:cNvPicPr/>
                      <p:nvPr/>
                    </p:nvPicPr>
                    <p:blipFill>
                      <a:blip r:embed="rId6"/>
                      <a:stretch>
                        <a:fillRect/>
                      </a:stretch>
                    </p:blipFill>
                    <p:spPr>
                      <a:xfrm>
                        <a:off x="473723" y="4178355"/>
                        <a:ext cx="3289300" cy="428625"/>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xmlns="" id="{9D0F3CDF-D78C-4FB6-9A0C-22E1BEFEABDB}"/>
              </a:ext>
            </a:extLst>
          </p:cNvPr>
          <p:cNvGraphicFramePr>
            <a:graphicFrameLocks noChangeAspect="1"/>
          </p:cNvGraphicFramePr>
          <p:nvPr>
            <p:extLst>
              <p:ext uri="{D42A27DB-BD31-4B8C-83A1-F6EECF244321}">
                <p14:modId xmlns:p14="http://schemas.microsoft.com/office/powerpoint/2010/main" val="665304454"/>
              </p:ext>
            </p:extLst>
          </p:nvPr>
        </p:nvGraphicFramePr>
        <p:xfrm>
          <a:off x="4247154" y="2462231"/>
          <a:ext cx="8097990" cy="3427142"/>
        </p:xfrm>
        <a:graphic>
          <a:graphicData uri="http://schemas.openxmlformats.org/presentationml/2006/ole">
            <mc:AlternateContent xmlns:mc="http://schemas.openxmlformats.org/markup-compatibility/2006">
              <mc:Choice xmlns:v="urn:schemas-microsoft-com:vml" Requires="v">
                <p:oleObj spid="_x0000_s15751" name="Visio" r:id="rId7" imgW="7391329" imgH="3131938" progId="Visio.Drawing.15">
                  <p:embed/>
                </p:oleObj>
              </mc:Choice>
              <mc:Fallback>
                <p:oleObj name="Visio" r:id="rId7" imgW="7391329" imgH="3131938" progId="Visio.Drawing.15">
                  <p:embed/>
                  <p:pic>
                    <p:nvPicPr>
                      <p:cNvPr id="8" name="对象 7">
                        <a:extLst>
                          <a:ext uri="{FF2B5EF4-FFF2-40B4-BE49-F238E27FC236}">
                            <a16:creationId xmlns:a16="http://schemas.microsoft.com/office/drawing/2014/main" xmlns="" id="{5BFFF25F-F5B7-439F-A0CF-3144CFF5D0A3}"/>
                          </a:ext>
                        </a:extLst>
                      </p:cNvPr>
                      <p:cNvPicPr>
                        <a:picLocks noChangeAspect="1" noChangeArrowheads="1"/>
                      </p:cNvPicPr>
                      <p:nvPr/>
                    </p:nvPicPr>
                    <p:blipFill>
                      <a:blip r:embed="rId8"/>
                      <a:srcRect/>
                      <a:stretch>
                        <a:fillRect/>
                      </a:stretch>
                    </p:blipFill>
                    <p:spPr bwMode="auto">
                      <a:xfrm>
                        <a:off x="4247154" y="2462231"/>
                        <a:ext cx="8097990" cy="3427142"/>
                      </a:xfrm>
                      <a:prstGeom prst="rect">
                        <a:avLst/>
                      </a:prstGeom>
                      <a:noFill/>
                    </p:spPr>
                  </p:pic>
                </p:oleObj>
              </mc:Fallback>
            </mc:AlternateContent>
          </a:graphicData>
        </a:graphic>
      </p:graphicFrame>
      <p:sp>
        <p:nvSpPr>
          <p:cNvPr id="18" name="矩形 17">
            <a:extLst>
              <a:ext uri="{FF2B5EF4-FFF2-40B4-BE49-F238E27FC236}">
                <a16:creationId xmlns:a16="http://schemas.microsoft.com/office/drawing/2014/main" xmlns="" id="{C03DA85D-8765-4580-A3D5-D419B2DBD6BA}"/>
              </a:ext>
            </a:extLst>
          </p:cNvPr>
          <p:cNvSpPr/>
          <p:nvPr/>
        </p:nvSpPr>
        <p:spPr>
          <a:xfrm>
            <a:off x="6709689" y="1950659"/>
            <a:ext cx="3172920"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采用</a:t>
            </a:r>
            <a:r>
              <a:rPr lang="en-US" altLang="zh-CN" b="1" dirty="0" err="1">
                <a:solidFill>
                  <a:schemeClr val="bg1"/>
                </a:solidFill>
                <a:latin typeface="+mj-ea"/>
                <a:ea typeface="+mj-ea"/>
              </a:rPr>
              <a:t>NewMark</a:t>
            </a:r>
            <a:r>
              <a:rPr lang="en-US" altLang="zh-CN" b="1" dirty="0">
                <a:solidFill>
                  <a:schemeClr val="bg1"/>
                </a:solidFill>
                <a:latin typeface="+mj-ea"/>
                <a:ea typeface="+mj-ea"/>
              </a:rPr>
              <a:t>-</a:t>
            </a:r>
            <a:r>
              <a:rPr lang="el-GR" altLang="zh-CN" b="1" dirty="0">
                <a:solidFill>
                  <a:schemeClr val="bg1"/>
                </a:solidFill>
                <a:latin typeface="+mj-ea"/>
                <a:ea typeface="+mj-ea"/>
              </a:rPr>
              <a:t>β</a:t>
            </a:r>
            <a:r>
              <a:rPr lang="zh-CN" altLang="en-US" b="1" dirty="0">
                <a:solidFill>
                  <a:schemeClr val="bg1"/>
                </a:solidFill>
                <a:latin typeface="+mj-ea"/>
                <a:ea typeface="+mj-ea"/>
              </a:rPr>
              <a:t>法进行求解</a:t>
            </a:r>
          </a:p>
        </p:txBody>
      </p:sp>
      <p:sp>
        <p:nvSpPr>
          <p:cNvPr id="26" name="矩形 25">
            <a:extLst>
              <a:ext uri="{FF2B5EF4-FFF2-40B4-BE49-F238E27FC236}">
                <a16:creationId xmlns:a16="http://schemas.microsoft.com/office/drawing/2014/main" xmlns="" id="{5C7DA105-F239-48C9-B704-597C61394986}"/>
              </a:ext>
            </a:extLst>
          </p:cNvPr>
          <p:cNvSpPr/>
          <p:nvPr/>
        </p:nvSpPr>
        <p:spPr>
          <a:xfrm>
            <a:off x="329330" y="4921961"/>
            <a:ext cx="4361459" cy="923330"/>
          </a:xfrm>
          <a:prstGeom prst="rect">
            <a:avLst/>
          </a:prstGeom>
        </p:spPr>
        <p:txBody>
          <a:bodyPr wrap="square">
            <a:spAutoFit/>
          </a:bodyPr>
          <a:lstStyle/>
          <a:p>
            <a:r>
              <a:rPr lang="en-US" altLang="zh-CN" b="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i="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M</a:t>
            </a:r>
            <a:r>
              <a:rPr lang="en-US" altLang="zh-CN" b="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i="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b="1" i="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b="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b="1" i="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b="1" i="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b="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b="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i="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Q</a:t>
            </a:r>
            <a:r>
              <a:rPr lang="en-US" altLang="zh-CN" b="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rgbClr val="3903E7"/>
                </a:solidFill>
                <a:latin typeface="Times New Roman" panose="02020603050405020304" pitchFamily="18" charset="0"/>
                <a:ea typeface="微软雅黑" panose="020B0503020204020204" pitchFamily="34" charset="-122"/>
                <a:cs typeface="Times New Roman" panose="02020603050405020304" pitchFamily="18" charset="0"/>
              </a:rPr>
              <a:t>分别代表系统的质量矩阵、阻尼矩阵、刚度矩阵和广义力矩阵。</a:t>
            </a:r>
          </a:p>
        </p:txBody>
      </p:sp>
    </p:spTree>
    <p:extLst>
      <p:ext uri="{BB962C8B-B14F-4D97-AF65-F5344CB8AC3E}">
        <p14:creationId xmlns:p14="http://schemas.microsoft.com/office/powerpoint/2010/main" val="3628025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2.1 </a:t>
            </a:r>
            <a:r>
              <a:rPr lang="zh-CN" altLang="en-US" dirty="0">
                <a:latin typeface="+mn-lt"/>
              </a:rPr>
              <a:t>标签的力学模型描述</a:t>
            </a:r>
          </a:p>
        </p:txBody>
      </p:sp>
      <p:sp>
        <p:nvSpPr>
          <p:cNvPr id="19" name="TextBox 30">
            <a:extLst>
              <a:ext uri="{FF2B5EF4-FFF2-40B4-BE49-F238E27FC236}">
                <a16:creationId xmlns:a16="http://schemas.microsoft.com/office/drawing/2014/main" xmlns="" id="{8A80BC3F-1A5E-4419-9B8F-9A16BF6327D4}"/>
              </a:ext>
            </a:extLst>
          </p:cNvPr>
          <p:cNvSpPr txBox="1">
            <a:spLocks noChangeArrowheads="1"/>
          </p:cNvSpPr>
          <p:nvPr/>
        </p:nvSpPr>
        <p:spPr bwMode="auto">
          <a:xfrm>
            <a:off x="0" y="116355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标签的透气性描述</a:t>
            </a:r>
          </a:p>
        </p:txBody>
      </p:sp>
      <p:graphicFrame>
        <p:nvGraphicFramePr>
          <p:cNvPr id="11" name="对象 10">
            <a:extLst>
              <a:ext uri="{FF2B5EF4-FFF2-40B4-BE49-F238E27FC236}">
                <a16:creationId xmlns:a16="http://schemas.microsoft.com/office/drawing/2014/main" xmlns="" id="{4E2C4D4E-7502-453B-877C-2502922DE9CD}"/>
              </a:ext>
            </a:extLst>
          </p:cNvPr>
          <p:cNvGraphicFramePr>
            <a:graphicFrameLocks noChangeAspect="1"/>
          </p:cNvGraphicFramePr>
          <p:nvPr>
            <p:extLst>
              <p:ext uri="{D42A27DB-BD31-4B8C-83A1-F6EECF244321}">
                <p14:modId xmlns:p14="http://schemas.microsoft.com/office/powerpoint/2010/main" val="3108759822"/>
              </p:ext>
            </p:extLst>
          </p:nvPr>
        </p:nvGraphicFramePr>
        <p:xfrm>
          <a:off x="684589" y="4356666"/>
          <a:ext cx="2176462" cy="661988"/>
        </p:xfrm>
        <a:graphic>
          <a:graphicData uri="http://schemas.openxmlformats.org/presentationml/2006/ole">
            <mc:AlternateContent xmlns:mc="http://schemas.openxmlformats.org/markup-compatibility/2006">
              <mc:Choice xmlns:v="urn:schemas-microsoft-com:vml" Requires="v">
                <p:oleObj spid="_x0000_s16644" name="Equation" r:id="rId3" imgW="1295280" imgH="393480" progId="Equation.DSMT4">
                  <p:embed/>
                </p:oleObj>
              </mc:Choice>
              <mc:Fallback>
                <p:oleObj name="Equation" r:id="rId3" imgW="1295280" imgH="393480" progId="Equation.DSMT4">
                  <p:embed/>
                  <p:pic>
                    <p:nvPicPr>
                      <p:cNvPr id="11" name="对象 10">
                        <a:extLst>
                          <a:ext uri="{FF2B5EF4-FFF2-40B4-BE49-F238E27FC236}">
                            <a16:creationId xmlns:a16="http://schemas.microsoft.com/office/drawing/2014/main" xmlns="" id="{17D3A6B8-9CAC-43D4-9D29-20B030BB6FE0}"/>
                          </a:ext>
                        </a:extLst>
                      </p:cNvPr>
                      <p:cNvPicPr/>
                      <p:nvPr/>
                    </p:nvPicPr>
                    <p:blipFill>
                      <a:blip r:embed="rId4"/>
                      <a:stretch>
                        <a:fillRect/>
                      </a:stretch>
                    </p:blipFill>
                    <p:spPr>
                      <a:xfrm>
                        <a:off x="684589" y="4356666"/>
                        <a:ext cx="2176462" cy="661988"/>
                      </a:xfrm>
                      <a:prstGeom prst="rect">
                        <a:avLst/>
                      </a:prstGeom>
                    </p:spPr>
                  </p:pic>
                </p:oleObj>
              </mc:Fallback>
            </mc:AlternateContent>
          </a:graphicData>
        </a:graphic>
      </p:graphicFrame>
      <p:sp>
        <p:nvSpPr>
          <p:cNvPr id="12" name="矩形 11">
            <a:extLst>
              <a:ext uri="{FF2B5EF4-FFF2-40B4-BE49-F238E27FC236}">
                <a16:creationId xmlns:a16="http://schemas.microsoft.com/office/drawing/2014/main" xmlns="" id="{012C60CC-96EC-46F7-8C04-02433E51FB3B}"/>
              </a:ext>
            </a:extLst>
          </p:cNvPr>
          <p:cNvSpPr/>
          <p:nvPr/>
        </p:nvSpPr>
        <p:spPr>
          <a:xfrm>
            <a:off x="297079" y="3864225"/>
            <a:ext cx="3256469" cy="369332"/>
          </a:xfrm>
          <a:prstGeom prst="rect">
            <a:avLst/>
          </a:prstGeom>
          <a:solidFill>
            <a:schemeClr val="accent5">
              <a:lumMod val="50000"/>
            </a:schemeClr>
          </a:solidFill>
          <a:ln>
            <a:solidFill>
              <a:srgbClr val="002060"/>
            </a:solidFill>
          </a:ln>
        </p:spPr>
        <p:txBody>
          <a:bodyPr wrap="none">
            <a:spAutoFit/>
          </a:bodyPr>
          <a:lstStyle/>
          <a:p>
            <a:r>
              <a:rPr lang="en-US" altLang="zh-CN" b="1" dirty="0" err="1">
                <a:solidFill>
                  <a:schemeClr val="bg1"/>
                </a:solidFill>
                <a:latin typeface="+mj-ea"/>
                <a:ea typeface="+mj-ea"/>
              </a:rPr>
              <a:t>Forchheimer</a:t>
            </a:r>
            <a:r>
              <a:rPr lang="zh-CN" altLang="en-US" b="1" dirty="0">
                <a:solidFill>
                  <a:schemeClr val="bg1"/>
                </a:solidFill>
                <a:latin typeface="+mj-ea"/>
                <a:ea typeface="+mj-ea"/>
              </a:rPr>
              <a:t>经验修正方程：</a:t>
            </a:r>
          </a:p>
        </p:txBody>
      </p:sp>
      <p:sp>
        <p:nvSpPr>
          <p:cNvPr id="20" name="矩形 19">
            <a:extLst>
              <a:ext uri="{FF2B5EF4-FFF2-40B4-BE49-F238E27FC236}">
                <a16:creationId xmlns:a16="http://schemas.microsoft.com/office/drawing/2014/main" xmlns="" id="{17180BC3-266E-43B4-83D2-367C73434F28}"/>
              </a:ext>
            </a:extLst>
          </p:cNvPr>
          <p:cNvSpPr/>
          <p:nvPr/>
        </p:nvSpPr>
        <p:spPr>
          <a:xfrm>
            <a:off x="1478424" y="4404268"/>
            <a:ext cx="596900" cy="614385"/>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xmlns="" id="{8F2EA554-09EE-443A-B601-BE6207E8C2A8}"/>
              </a:ext>
            </a:extLst>
          </p:cNvPr>
          <p:cNvSpPr/>
          <p:nvPr/>
        </p:nvSpPr>
        <p:spPr>
          <a:xfrm>
            <a:off x="2268999" y="4404268"/>
            <a:ext cx="640725" cy="614385"/>
          </a:xfrm>
          <a:prstGeom prst="rect">
            <a:avLst/>
          </a:prstGeom>
          <a:noFill/>
          <a:ln w="28575">
            <a:solidFill>
              <a:srgbClr val="3903E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B7EA6B19-5906-48B3-AF3F-EB856A44D1E8}"/>
              </a:ext>
            </a:extLst>
          </p:cNvPr>
          <p:cNvSpPr/>
          <p:nvPr/>
        </p:nvSpPr>
        <p:spPr>
          <a:xfrm>
            <a:off x="3731613" y="5851356"/>
            <a:ext cx="6555000" cy="369332"/>
          </a:xfrm>
          <a:prstGeom prst="rect">
            <a:avLst/>
          </a:prstGeom>
        </p:spPr>
        <p:txBody>
          <a:bodyPr wrap="none">
            <a:spAutoFit/>
          </a:bodyPr>
          <a:lstStyle/>
          <a:p>
            <a:r>
              <a:rPr lang="zh-CN" altLang="zh-CN" b="1" dirty="0">
                <a:latin typeface="+mj-ea"/>
                <a:ea typeface="+mj-ea"/>
                <a:cs typeface="Times New Roman" panose="02020603050405020304" pitchFamily="18" charset="0"/>
              </a:rPr>
              <a:t>粘性造成的压力下降，对应线性项</a:t>
            </a:r>
            <a:r>
              <a:rPr lang="zh-CN" altLang="en-US" b="1" dirty="0">
                <a:latin typeface="+mj-ea"/>
                <a:ea typeface="+mj-ea"/>
                <a:cs typeface="Times New Roman" panose="02020603050405020304" pitchFamily="18" charset="0"/>
              </a:rPr>
              <a:t>，参数</a:t>
            </a:r>
            <a:r>
              <a:rPr lang="en-US" altLang="zh-CN" b="1" i="1" dirty="0">
                <a:latin typeface="Times New Roman" panose="02020603050405020304" pitchFamily="18" charset="0"/>
                <a:ea typeface="+mj-ea"/>
                <a:cs typeface="Times New Roman" panose="02020603050405020304" pitchFamily="18" charset="0"/>
              </a:rPr>
              <a:t>k</a:t>
            </a:r>
            <a:r>
              <a:rPr lang="zh-CN" altLang="en-US" b="1" dirty="0">
                <a:latin typeface="+mj-ea"/>
                <a:ea typeface="+mj-ea"/>
                <a:cs typeface="Times New Roman" panose="02020603050405020304" pitchFamily="18" charset="0"/>
              </a:rPr>
              <a:t>也成为粘性阻尼系数</a:t>
            </a:r>
            <a:endParaRPr lang="zh-CN" altLang="en-US" b="1" dirty="0">
              <a:latin typeface="+mj-ea"/>
              <a:ea typeface="+mj-ea"/>
            </a:endParaRPr>
          </a:p>
        </p:txBody>
      </p:sp>
      <p:cxnSp>
        <p:nvCxnSpPr>
          <p:cNvPr id="23" name="直接连接符 22">
            <a:extLst>
              <a:ext uri="{FF2B5EF4-FFF2-40B4-BE49-F238E27FC236}">
                <a16:creationId xmlns:a16="http://schemas.microsoft.com/office/drawing/2014/main" xmlns="" id="{6580A8FF-A854-4FE7-AF34-0B62396985D3}"/>
              </a:ext>
            </a:extLst>
          </p:cNvPr>
          <p:cNvCxnSpPr>
            <a:cxnSpLocks/>
            <a:stCxn id="20" idx="2"/>
          </p:cNvCxnSpPr>
          <p:nvPr/>
        </p:nvCxnSpPr>
        <p:spPr>
          <a:xfrm flipH="1">
            <a:off x="1772820" y="5018653"/>
            <a:ext cx="4054" cy="101736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xmlns="" id="{CCDCCAA7-3454-45F9-89F4-8D8BEBEE20DC}"/>
              </a:ext>
            </a:extLst>
          </p:cNvPr>
          <p:cNvCxnSpPr>
            <a:cxnSpLocks/>
          </p:cNvCxnSpPr>
          <p:nvPr/>
        </p:nvCxnSpPr>
        <p:spPr>
          <a:xfrm>
            <a:off x="1772820" y="6036022"/>
            <a:ext cx="1786513"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008A7134-C3E1-43D1-8CDB-22D59A1A4CD3}"/>
              </a:ext>
            </a:extLst>
          </p:cNvPr>
          <p:cNvCxnSpPr>
            <a:cxnSpLocks/>
          </p:cNvCxnSpPr>
          <p:nvPr/>
        </p:nvCxnSpPr>
        <p:spPr>
          <a:xfrm>
            <a:off x="2594327" y="5007222"/>
            <a:ext cx="0" cy="657446"/>
          </a:xfrm>
          <a:prstGeom prst="line">
            <a:avLst/>
          </a:prstGeom>
          <a:ln w="12700">
            <a:solidFill>
              <a:srgbClr val="3903E7"/>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xmlns="" id="{42CB01D1-3B35-45A7-965F-6FCA440ED5CE}"/>
              </a:ext>
            </a:extLst>
          </p:cNvPr>
          <p:cNvCxnSpPr>
            <a:cxnSpLocks/>
          </p:cNvCxnSpPr>
          <p:nvPr/>
        </p:nvCxnSpPr>
        <p:spPr>
          <a:xfrm flipV="1">
            <a:off x="2594327" y="5664667"/>
            <a:ext cx="1685809" cy="1"/>
          </a:xfrm>
          <a:prstGeom prst="straightConnector1">
            <a:avLst/>
          </a:prstGeom>
          <a:ln w="12700">
            <a:solidFill>
              <a:srgbClr val="3903E7"/>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xmlns="" id="{C1D5D8D1-47FF-4BE8-948E-E4D870ACA7F1}"/>
              </a:ext>
            </a:extLst>
          </p:cNvPr>
          <p:cNvSpPr/>
          <p:nvPr/>
        </p:nvSpPr>
        <p:spPr>
          <a:xfrm>
            <a:off x="4493613" y="5388680"/>
            <a:ext cx="6070893" cy="369332"/>
          </a:xfrm>
          <a:prstGeom prst="rect">
            <a:avLst/>
          </a:prstGeom>
        </p:spPr>
        <p:txBody>
          <a:bodyPr wrap="none">
            <a:spAutoFit/>
          </a:bodyPr>
          <a:lstStyle/>
          <a:p>
            <a:r>
              <a:rPr lang="zh-CN" altLang="en-US" b="1" dirty="0">
                <a:latin typeface="+mj-ea"/>
                <a:ea typeface="+mj-ea"/>
                <a:cs typeface="Times New Roman" panose="02020603050405020304" pitchFamily="18" charset="0"/>
              </a:rPr>
              <a:t>惯性项，是二次的非线性项，参数</a:t>
            </a:r>
            <a:r>
              <a:rPr lang="en-US" altLang="zh-CN" b="1" i="1" dirty="0">
                <a:latin typeface="Times New Roman" panose="02020603050405020304" pitchFamily="18" charset="0"/>
                <a:ea typeface="+mj-ea"/>
                <a:cs typeface="Times New Roman" panose="02020603050405020304" pitchFamily="18" charset="0"/>
              </a:rPr>
              <a:t>b</a:t>
            </a:r>
            <a:r>
              <a:rPr lang="zh-CN" altLang="en-US" b="1" dirty="0">
                <a:latin typeface="+mj-ea"/>
                <a:ea typeface="+mj-ea"/>
                <a:cs typeface="Times New Roman" panose="02020603050405020304" pitchFamily="18" charset="0"/>
              </a:rPr>
              <a:t>也被称为惯性阻尼系数</a:t>
            </a:r>
            <a:endParaRPr lang="zh-CN" altLang="en-US" b="1" dirty="0">
              <a:latin typeface="+mj-ea"/>
              <a:ea typeface="+mj-ea"/>
            </a:endParaRPr>
          </a:p>
        </p:txBody>
      </p:sp>
      <p:sp>
        <p:nvSpPr>
          <p:cNvPr id="29" name="矩形 28">
            <a:extLst>
              <a:ext uri="{FF2B5EF4-FFF2-40B4-BE49-F238E27FC236}">
                <a16:creationId xmlns:a16="http://schemas.microsoft.com/office/drawing/2014/main" xmlns="" id="{585C9944-2AB2-44ED-ACBF-4868F9AA56C9}"/>
              </a:ext>
            </a:extLst>
          </p:cNvPr>
          <p:cNvSpPr/>
          <p:nvPr/>
        </p:nvSpPr>
        <p:spPr>
          <a:xfrm>
            <a:off x="297079" y="1874657"/>
            <a:ext cx="10890334" cy="1705403"/>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dirty="0">
                <a:latin typeface="+mj-ea"/>
                <a:ea typeface="+mj-ea"/>
                <a:cs typeface="Times New Roman" panose="02020603050405020304" pitchFamily="18" charset="0"/>
              </a:rPr>
              <a:t>本文主要研究在真空吸盘的作用下，堆叠标签受到真空传递的影响。对于本文研究的问题，</a:t>
            </a:r>
            <a:r>
              <a:rPr lang="zh-CN" altLang="zh-CN" b="1" dirty="0">
                <a:solidFill>
                  <a:srgbClr val="3903E7"/>
                </a:solidFill>
                <a:latin typeface="+mj-ea"/>
                <a:ea typeface="+mj-ea"/>
                <a:cs typeface="Times New Roman" panose="02020603050405020304" pitchFamily="18" charset="0"/>
              </a:rPr>
              <a:t>属于高速非达西流</a:t>
            </a:r>
            <a:r>
              <a:rPr lang="zh-CN" altLang="zh-CN" dirty="0">
                <a:latin typeface="+mj-ea"/>
                <a:ea typeface="+mj-ea"/>
                <a:cs typeface="Times New Roman" panose="02020603050405020304" pitchFamily="18" charset="0"/>
              </a:rPr>
              <a:t>。不需要关注纸张具体的微观几何参数，如孔隙率、平均孔径大小等</a:t>
            </a:r>
            <a:endParaRPr lang="en-US" altLang="zh-CN" dirty="0">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dirty="0">
                <a:latin typeface="+mj-ea"/>
                <a:ea typeface="+mj-ea"/>
              </a:rPr>
              <a:t>需要关注的是吸盘作用下，</a:t>
            </a:r>
            <a:r>
              <a:rPr lang="zh-CN" altLang="en-US" b="1" dirty="0">
                <a:solidFill>
                  <a:srgbClr val="3903E7"/>
                </a:solidFill>
                <a:latin typeface="+mj-ea"/>
                <a:ea typeface="+mj-ea"/>
              </a:rPr>
              <a:t>真空传递的程度</a:t>
            </a:r>
            <a:endParaRPr lang="en-US" altLang="zh-CN" b="1" dirty="0">
              <a:solidFill>
                <a:srgbClr val="3903E7"/>
              </a:solidFill>
              <a:latin typeface="+mj-ea"/>
              <a:ea typeface="+mj-ea"/>
            </a:endParaRPr>
          </a:p>
          <a:p>
            <a:pPr marL="285750" indent="-285750">
              <a:lnSpc>
                <a:spcPct val="150000"/>
              </a:lnSpc>
              <a:buFont typeface="Wingdings" panose="05000000000000000000" pitchFamily="2" charset="2"/>
              <a:buChar char="p"/>
            </a:pPr>
            <a:r>
              <a:rPr lang="zh-CN" altLang="en-US" b="1" dirty="0">
                <a:solidFill>
                  <a:srgbClr val="3903E7"/>
                </a:solidFill>
                <a:latin typeface="+mj-ea"/>
                <a:ea typeface="+mj-ea"/>
              </a:rPr>
              <a:t>采用</a:t>
            </a:r>
            <a:r>
              <a:rPr lang="en-US" altLang="zh-CN" b="1" dirty="0" err="1">
                <a:solidFill>
                  <a:srgbClr val="3903E7"/>
                </a:solidFill>
                <a:latin typeface="+mj-ea"/>
                <a:ea typeface="+mj-ea"/>
              </a:rPr>
              <a:t>Forchheimer</a:t>
            </a:r>
            <a:r>
              <a:rPr lang="zh-CN" altLang="en-US" b="1" dirty="0">
                <a:solidFill>
                  <a:srgbClr val="3903E7"/>
                </a:solidFill>
                <a:latin typeface="+mj-ea"/>
                <a:ea typeface="+mj-ea"/>
              </a:rPr>
              <a:t>方程来描述</a:t>
            </a:r>
          </a:p>
        </p:txBody>
      </p:sp>
      <p:sp>
        <p:nvSpPr>
          <p:cNvPr id="30" name="矩形 29">
            <a:extLst>
              <a:ext uri="{FF2B5EF4-FFF2-40B4-BE49-F238E27FC236}">
                <a16:creationId xmlns:a16="http://schemas.microsoft.com/office/drawing/2014/main" xmlns="" id="{44AD3D0D-497F-4E22-9040-E60E8BE3B0EF}"/>
              </a:ext>
            </a:extLst>
          </p:cNvPr>
          <p:cNvSpPr/>
          <p:nvPr/>
        </p:nvSpPr>
        <p:spPr>
          <a:xfrm>
            <a:off x="6713893" y="3039855"/>
            <a:ext cx="3572720" cy="923330"/>
          </a:xfrm>
          <a:prstGeom prst="rect">
            <a:avLst/>
          </a:prstGeom>
          <a:ln>
            <a:solidFill>
              <a:srgbClr val="3903E7"/>
            </a:solidFill>
          </a:ln>
        </p:spPr>
        <p:txBody>
          <a:bodyPr wrap="squar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在进行数值仿真时，</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多孔介质产生的效应可以通过在动量方程中增加一个源项来处理</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latin typeface="微软雅黑" panose="020B0503020204020204" pitchFamily="34" charset="-122"/>
              <a:ea typeface="微软雅黑" panose="020B0503020204020204" pitchFamily="34" charset="-122"/>
            </a:endParaRPr>
          </a:p>
        </p:txBody>
      </p:sp>
      <p:graphicFrame>
        <p:nvGraphicFramePr>
          <p:cNvPr id="31" name="对象 30">
            <a:extLst>
              <a:ext uri="{FF2B5EF4-FFF2-40B4-BE49-F238E27FC236}">
                <a16:creationId xmlns:a16="http://schemas.microsoft.com/office/drawing/2014/main" xmlns="" id="{7B08A706-AC74-4823-928C-CD5F0C065990}"/>
              </a:ext>
            </a:extLst>
          </p:cNvPr>
          <p:cNvGraphicFramePr>
            <a:graphicFrameLocks noChangeAspect="1"/>
          </p:cNvGraphicFramePr>
          <p:nvPr>
            <p:extLst>
              <p:ext uri="{D42A27DB-BD31-4B8C-83A1-F6EECF244321}">
                <p14:modId xmlns:p14="http://schemas.microsoft.com/office/powerpoint/2010/main" val="2604473146"/>
              </p:ext>
            </p:extLst>
          </p:nvPr>
        </p:nvGraphicFramePr>
        <p:xfrm>
          <a:off x="7177072" y="4120832"/>
          <a:ext cx="2646362" cy="727075"/>
        </p:xfrm>
        <a:graphic>
          <a:graphicData uri="http://schemas.openxmlformats.org/presentationml/2006/ole">
            <mc:AlternateContent xmlns:mc="http://schemas.openxmlformats.org/markup-compatibility/2006">
              <mc:Choice xmlns:v="urn:schemas-microsoft-com:vml" Requires="v">
                <p:oleObj spid="_x0000_s16645" name="Equation" r:id="rId5" imgW="1574640" imgH="431640" progId="Equation.DSMT4">
                  <p:embed/>
                </p:oleObj>
              </mc:Choice>
              <mc:Fallback>
                <p:oleObj name="Equation" r:id="rId5" imgW="1574640" imgH="431640" progId="Equation.DSMT4">
                  <p:embed/>
                  <p:pic>
                    <p:nvPicPr>
                      <p:cNvPr id="35" name="对象 34">
                        <a:extLst>
                          <a:ext uri="{FF2B5EF4-FFF2-40B4-BE49-F238E27FC236}">
                            <a16:creationId xmlns:a16="http://schemas.microsoft.com/office/drawing/2014/main" xmlns="" id="{AA35F24E-04B2-4713-B53D-37BD3C988CE8}"/>
                          </a:ext>
                        </a:extLst>
                      </p:cNvPr>
                      <p:cNvPicPr/>
                      <p:nvPr/>
                    </p:nvPicPr>
                    <p:blipFill>
                      <a:blip r:embed="rId6"/>
                      <a:stretch>
                        <a:fillRect/>
                      </a:stretch>
                    </p:blipFill>
                    <p:spPr>
                      <a:xfrm>
                        <a:off x="7177072" y="4120832"/>
                        <a:ext cx="2646362" cy="727075"/>
                      </a:xfrm>
                      <a:prstGeom prst="rect">
                        <a:avLst/>
                      </a:prstGeom>
                    </p:spPr>
                  </p:pic>
                </p:oleObj>
              </mc:Fallback>
            </mc:AlternateContent>
          </a:graphicData>
        </a:graphic>
      </p:graphicFrame>
      <p:cxnSp>
        <p:nvCxnSpPr>
          <p:cNvPr id="32" name="直接箭头连接符 31">
            <a:extLst>
              <a:ext uri="{FF2B5EF4-FFF2-40B4-BE49-F238E27FC236}">
                <a16:creationId xmlns:a16="http://schemas.microsoft.com/office/drawing/2014/main" xmlns="" id="{0D645776-4080-4911-B85A-3FD542E1EEAE}"/>
              </a:ext>
            </a:extLst>
          </p:cNvPr>
          <p:cNvCxnSpPr>
            <a:cxnSpLocks/>
          </p:cNvCxnSpPr>
          <p:nvPr/>
        </p:nvCxnSpPr>
        <p:spPr>
          <a:xfrm flipH="1">
            <a:off x="3437231" y="4548851"/>
            <a:ext cx="3368684" cy="16260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884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76248" y="1159968"/>
            <a:ext cx="9974632" cy="5596432"/>
          </a:xfrm>
        </p:spPr>
        <p:txBody>
          <a:bodyPr/>
          <a:lstStyle/>
          <a:p>
            <a:pPr marL="571500" indent="-571500">
              <a:buFont typeface="+mj-ea"/>
              <a:buAutoNum type="ea1JpnChsDbPeriod"/>
            </a:pPr>
            <a:r>
              <a:rPr lang="zh-CN" altLang="en-US" dirty="0">
                <a:solidFill>
                  <a:schemeClr val="accent5">
                    <a:lumMod val="50000"/>
                  </a:schemeClr>
                </a:solidFill>
              </a:rPr>
              <a:t>绪论</a:t>
            </a:r>
            <a:endParaRPr lang="en-US" altLang="zh-CN" dirty="0">
              <a:solidFill>
                <a:schemeClr val="accent5">
                  <a:lumMod val="50000"/>
                </a:schemeClr>
              </a:solidFill>
            </a:endParaRPr>
          </a:p>
          <a:p>
            <a:pPr marL="571500" indent="-571500">
              <a:buFont typeface="+mj-ea"/>
              <a:buAutoNum type="ea1JpnChsDbPeriod"/>
            </a:pPr>
            <a:r>
              <a:rPr lang="zh-CN" altLang="en-US" dirty="0">
                <a:solidFill>
                  <a:schemeClr val="accent5">
                    <a:lumMod val="50000"/>
                  </a:schemeClr>
                </a:solidFill>
              </a:rPr>
              <a:t>标签力学模型的建立</a:t>
            </a:r>
            <a:endParaRPr lang="en-US" altLang="zh-CN" dirty="0">
              <a:solidFill>
                <a:schemeClr val="accent5">
                  <a:lumMod val="50000"/>
                </a:schemeClr>
              </a:solidFill>
            </a:endParaRPr>
          </a:p>
          <a:p>
            <a:pPr marL="571500" indent="-571500">
              <a:buFont typeface="+mj-ea"/>
              <a:buAutoNum type="ea1JpnChsDbPeriod"/>
            </a:pPr>
            <a:r>
              <a:rPr lang="zh-CN" altLang="en-US" dirty="0">
                <a:solidFill>
                  <a:schemeClr val="accent5">
                    <a:lumMod val="50000"/>
                  </a:schemeClr>
                </a:solidFill>
              </a:rPr>
              <a:t>标签分离原理及初步设计</a:t>
            </a:r>
            <a:endParaRPr lang="en-US" altLang="zh-CN" dirty="0">
              <a:solidFill>
                <a:schemeClr val="accent5">
                  <a:lumMod val="50000"/>
                </a:schemeClr>
              </a:solidFill>
            </a:endParaRPr>
          </a:p>
          <a:p>
            <a:pPr marL="571500" indent="-571500">
              <a:buFont typeface="+mj-ea"/>
              <a:buAutoNum type="ea1JpnChsDbPeriod"/>
            </a:pPr>
            <a:r>
              <a:rPr lang="zh-CN" altLang="en-US" dirty="0">
                <a:solidFill>
                  <a:schemeClr val="accent5">
                    <a:lumMod val="50000"/>
                  </a:schemeClr>
                </a:solidFill>
              </a:rPr>
              <a:t>气流诱导标签分离的机理</a:t>
            </a:r>
            <a:endParaRPr lang="en-US" altLang="zh-CN" dirty="0">
              <a:solidFill>
                <a:schemeClr val="accent5">
                  <a:lumMod val="50000"/>
                </a:schemeClr>
              </a:solidFill>
            </a:endParaRPr>
          </a:p>
          <a:p>
            <a:pPr marL="571500" indent="-571500">
              <a:buFont typeface="+mj-ea"/>
              <a:buAutoNum type="ea1JpnChsDbPeriod"/>
            </a:pPr>
            <a:r>
              <a:rPr lang="zh-CN" altLang="en-US" dirty="0">
                <a:solidFill>
                  <a:schemeClr val="accent5">
                    <a:lumMod val="50000"/>
                  </a:schemeClr>
                </a:solidFill>
              </a:rPr>
              <a:t>气流诱导标签分离的方案及参数分析</a:t>
            </a:r>
            <a:endParaRPr lang="en-US" altLang="zh-CN" dirty="0">
              <a:solidFill>
                <a:schemeClr val="accent5">
                  <a:lumMod val="50000"/>
                </a:schemeClr>
              </a:solidFill>
            </a:endParaRPr>
          </a:p>
          <a:p>
            <a:pPr marL="571500" indent="-571500">
              <a:buFont typeface="+mj-ea"/>
              <a:buAutoNum type="ea1JpnChsDbPeriod"/>
            </a:pPr>
            <a:r>
              <a:rPr lang="zh-CN" altLang="en-US" dirty="0">
                <a:solidFill>
                  <a:schemeClr val="accent5">
                    <a:lumMod val="50000"/>
                  </a:schemeClr>
                </a:solidFill>
              </a:rPr>
              <a:t>标签分离的实验验证</a:t>
            </a:r>
            <a:endParaRPr lang="en-US" altLang="zh-CN" dirty="0">
              <a:solidFill>
                <a:schemeClr val="accent5">
                  <a:lumMod val="50000"/>
                </a:schemeClr>
              </a:solidFill>
            </a:endParaRPr>
          </a:p>
          <a:p>
            <a:pPr marL="571500" indent="-571500">
              <a:buFont typeface="+mj-ea"/>
              <a:buAutoNum type="ea1JpnChsDbPeriod"/>
            </a:pPr>
            <a:r>
              <a:rPr lang="zh-CN" altLang="en-US" dirty="0">
                <a:solidFill>
                  <a:schemeClr val="accent5">
                    <a:lumMod val="50000"/>
                  </a:schemeClr>
                </a:solidFill>
              </a:rPr>
              <a:t>总结与展望</a:t>
            </a:r>
            <a:endParaRPr lang="en-US" altLang="zh-CN" dirty="0">
              <a:solidFill>
                <a:schemeClr val="accent5">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2.2 </a:t>
            </a:r>
            <a:r>
              <a:rPr lang="zh-CN" altLang="en-US" dirty="0">
                <a:latin typeface="+mn-lt"/>
              </a:rPr>
              <a:t>标签物理特性的实验测试</a:t>
            </a:r>
          </a:p>
        </p:txBody>
      </p:sp>
      <p:sp>
        <p:nvSpPr>
          <p:cNvPr id="19" name="TextBox 30">
            <a:extLst>
              <a:ext uri="{FF2B5EF4-FFF2-40B4-BE49-F238E27FC236}">
                <a16:creationId xmlns:a16="http://schemas.microsoft.com/office/drawing/2014/main" xmlns="" id="{8A80BC3F-1A5E-4419-9B8F-9A16BF6327D4}"/>
              </a:ext>
            </a:extLst>
          </p:cNvPr>
          <p:cNvSpPr txBox="1">
            <a:spLocks noChangeArrowheads="1"/>
          </p:cNvSpPr>
          <p:nvPr/>
        </p:nvSpPr>
        <p:spPr bwMode="auto">
          <a:xfrm>
            <a:off x="0" y="116355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标签杨氏模量的测定</a:t>
            </a:r>
          </a:p>
        </p:txBody>
      </p:sp>
      <p:sp>
        <p:nvSpPr>
          <p:cNvPr id="18" name="矩形 17">
            <a:extLst>
              <a:ext uri="{FF2B5EF4-FFF2-40B4-BE49-F238E27FC236}">
                <a16:creationId xmlns:a16="http://schemas.microsoft.com/office/drawing/2014/main" xmlns="" id="{7A71AEF9-CF56-4E96-8B5A-67F0D687CA3B}"/>
              </a:ext>
            </a:extLst>
          </p:cNvPr>
          <p:cNvSpPr/>
          <p:nvPr/>
        </p:nvSpPr>
        <p:spPr>
          <a:xfrm>
            <a:off x="327668" y="1838126"/>
            <a:ext cx="5768332"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3903E7"/>
                </a:solidFill>
                <a:latin typeface="+mj-ea"/>
                <a:ea typeface="+mj-ea"/>
              </a:rPr>
              <a:t>采用悬臂梁法进行测定</a:t>
            </a:r>
          </a:p>
        </p:txBody>
      </p:sp>
      <p:pic>
        <p:nvPicPr>
          <p:cNvPr id="26" name="图片 25">
            <a:extLst>
              <a:ext uri="{FF2B5EF4-FFF2-40B4-BE49-F238E27FC236}">
                <a16:creationId xmlns:a16="http://schemas.microsoft.com/office/drawing/2014/main" xmlns="" id="{F8CC6136-D13F-439F-BE55-9F87DC1C2013}"/>
              </a:ext>
            </a:extLst>
          </p:cNvPr>
          <p:cNvPicPr>
            <a:picLocks noChangeAspect="1"/>
          </p:cNvPicPr>
          <p:nvPr/>
        </p:nvPicPr>
        <p:blipFill>
          <a:blip r:embed="rId4"/>
          <a:stretch>
            <a:fillRect/>
          </a:stretch>
        </p:blipFill>
        <p:spPr>
          <a:xfrm>
            <a:off x="7678477" y="1819599"/>
            <a:ext cx="4004913" cy="2174095"/>
          </a:xfrm>
          <a:prstGeom prst="rect">
            <a:avLst/>
          </a:prstGeom>
        </p:spPr>
      </p:pic>
      <p:sp>
        <p:nvSpPr>
          <p:cNvPr id="33" name="文本框 32">
            <a:extLst>
              <a:ext uri="{FF2B5EF4-FFF2-40B4-BE49-F238E27FC236}">
                <a16:creationId xmlns:a16="http://schemas.microsoft.com/office/drawing/2014/main" xmlns="" id="{89BE2D19-F1D5-40FB-B742-250E31AAA700}"/>
              </a:ext>
            </a:extLst>
          </p:cNvPr>
          <p:cNvSpPr txBox="1"/>
          <p:nvPr/>
        </p:nvSpPr>
        <p:spPr>
          <a:xfrm>
            <a:off x="8461770" y="1832910"/>
            <a:ext cx="2723823" cy="369332"/>
          </a:xfrm>
          <a:prstGeom prst="rect">
            <a:avLst/>
          </a:prstGeom>
          <a:solidFill>
            <a:srgbClr val="000066">
              <a:alpha val="55000"/>
            </a:srgbClr>
          </a:solidFill>
        </p:spPr>
        <p:txBody>
          <a:bodyPr wrap="none" rtlCol="0">
            <a:spAutoFit/>
          </a:bodyPr>
          <a:lstStyle/>
          <a:p>
            <a:r>
              <a:rPr lang="zh-CN" altLang="en-US" sz="1800" b="1" dirty="0">
                <a:solidFill>
                  <a:schemeClr val="bg1"/>
                </a:solidFill>
                <a:latin typeface="Times New Roman" panose="02020603050405020304" pitchFamily="18" charset="0"/>
                <a:ea typeface="微软雅黑" panose="020B0503020204020204" pitchFamily="34" charset="-122"/>
              </a:rPr>
              <a:t>悬臂梁法测定实验示意图</a:t>
            </a:r>
          </a:p>
        </p:txBody>
      </p:sp>
      <p:sp>
        <p:nvSpPr>
          <p:cNvPr id="34" name="矩形 33">
            <a:extLst>
              <a:ext uri="{FF2B5EF4-FFF2-40B4-BE49-F238E27FC236}">
                <a16:creationId xmlns:a16="http://schemas.microsoft.com/office/drawing/2014/main" xmlns="" id="{9541C069-D1AF-4D4A-88C3-7BFC8DF83B19}"/>
              </a:ext>
            </a:extLst>
          </p:cNvPr>
          <p:cNvSpPr/>
          <p:nvPr/>
        </p:nvSpPr>
        <p:spPr>
          <a:xfrm>
            <a:off x="392349" y="2407885"/>
            <a:ext cx="4734128" cy="923330"/>
          </a:xfrm>
          <a:prstGeom prst="rect">
            <a:avLst/>
          </a:prstGeom>
        </p:spPr>
        <p:txBody>
          <a:bodyPr wrap="square">
            <a:spAutoFit/>
          </a:bodyPr>
          <a:lstStyle/>
          <a:p>
            <a:r>
              <a:rPr lang="zh-CN" altLang="zh-CN" dirty="0">
                <a:latin typeface="+mj-ea"/>
                <a:ea typeface="+mj-ea"/>
                <a:cs typeface="Times New Roman" panose="02020603050405020304" pitchFamily="18" charset="0"/>
              </a:rPr>
              <a:t>利用非线性悬臂梁的计算方式来标定标签的杨氏模量可以提高测量的精确度</a:t>
            </a:r>
            <a:r>
              <a:rPr lang="zh-CN" altLang="en-US" dirty="0">
                <a:latin typeface="+mj-ea"/>
                <a:ea typeface="+mj-ea"/>
                <a:cs typeface="Times New Roman" panose="02020603050405020304" pitchFamily="18" charset="0"/>
              </a:rPr>
              <a:t>，采用同论分析法得到的近似解来进行计算。</a:t>
            </a:r>
            <a:endParaRPr lang="zh-CN" altLang="en-US" dirty="0">
              <a:latin typeface="+mj-ea"/>
              <a:ea typeface="+mj-ea"/>
            </a:endParaRPr>
          </a:p>
        </p:txBody>
      </p:sp>
      <p:graphicFrame>
        <p:nvGraphicFramePr>
          <p:cNvPr id="35" name="对象 34">
            <a:extLst>
              <a:ext uri="{FF2B5EF4-FFF2-40B4-BE49-F238E27FC236}">
                <a16:creationId xmlns:a16="http://schemas.microsoft.com/office/drawing/2014/main" xmlns="" id="{2AE25958-7DDB-4F3A-8556-AC4DD189BFFA}"/>
              </a:ext>
            </a:extLst>
          </p:cNvPr>
          <p:cNvGraphicFramePr>
            <a:graphicFrameLocks noChangeAspect="1"/>
          </p:cNvGraphicFramePr>
          <p:nvPr>
            <p:extLst>
              <p:ext uri="{D42A27DB-BD31-4B8C-83A1-F6EECF244321}">
                <p14:modId xmlns:p14="http://schemas.microsoft.com/office/powerpoint/2010/main" val="2440532126"/>
              </p:ext>
            </p:extLst>
          </p:nvPr>
        </p:nvGraphicFramePr>
        <p:xfrm>
          <a:off x="392349" y="4270587"/>
          <a:ext cx="6100909" cy="2035542"/>
        </p:xfrm>
        <a:graphic>
          <a:graphicData uri="http://schemas.openxmlformats.org/presentationml/2006/ole">
            <mc:AlternateContent xmlns:mc="http://schemas.openxmlformats.org/markup-compatibility/2006">
              <mc:Choice xmlns:v="urn:schemas-microsoft-com:vml" Requires="v">
                <p:oleObj spid="_x0000_s17934" name="Equation" r:id="rId5" imgW="6400800" imgH="2133360" progId="Equation.DSMT4">
                  <p:embed/>
                </p:oleObj>
              </mc:Choice>
              <mc:Fallback>
                <p:oleObj name="Equation" r:id="rId5" imgW="6400800" imgH="2133360" progId="Equation.DSMT4">
                  <p:embed/>
                  <p:pic>
                    <p:nvPicPr>
                      <p:cNvPr id="21" name="对象 20">
                        <a:extLst>
                          <a:ext uri="{FF2B5EF4-FFF2-40B4-BE49-F238E27FC236}">
                            <a16:creationId xmlns:a16="http://schemas.microsoft.com/office/drawing/2014/main" xmlns="" id="{FE518EF0-4363-453F-A90A-D9DA5D0CA911}"/>
                          </a:ext>
                        </a:extLst>
                      </p:cNvPr>
                      <p:cNvPicPr/>
                      <p:nvPr/>
                    </p:nvPicPr>
                    <p:blipFill>
                      <a:blip r:embed="rId6"/>
                      <a:stretch>
                        <a:fillRect/>
                      </a:stretch>
                    </p:blipFill>
                    <p:spPr>
                      <a:xfrm>
                        <a:off x="392349" y="4270587"/>
                        <a:ext cx="6100909" cy="2035542"/>
                      </a:xfrm>
                      <a:prstGeom prst="rect">
                        <a:avLst/>
                      </a:prstGeom>
                    </p:spPr>
                  </p:pic>
                </p:oleObj>
              </mc:Fallback>
            </mc:AlternateContent>
          </a:graphicData>
        </a:graphic>
      </p:graphicFrame>
      <p:sp>
        <p:nvSpPr>
          <p:cNvPr id="36" name="矩形 35">
            <a:extLst>
              <a:ext uri="{FF2B5EF4-FFF2-40B4-BE49-F238E27FC236}">
                <a16:creationId xmlns:a16="http://schemas.microsoft.com/office/drawing/2014/main" xmlns="" id="{12ECBA9D-7448-45A4-A32B-162883C8A6B3}"/>
              </a:ext>
            </a:extLst>
          </p:cNvPr>
          <p:cNvSpPr/>
          <p:nvPr/>
        </p:nvSpPr>
        <p:spPr>
          <a:xfrm>
            <a:off x="392349" y="3561957"/>
            <a:ext cx="2262158"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前十阶幂级数近似：</a:t>
            </a:r>
          </a:p>
        </p:txBody>
      </p:sp>
      <p:graphicFrame>
        <p:nvGraphicFramePr>
          <p:cNvPr id="37" name="对象 36">
            <a:extLst>
              <a:ext uri="{FF2B5EF4-FFF2-40B4-BE49-F238E27FC236}">
                <a16:creationId xmlns:a16="http://schemas.microsoft.com/office/drawing/2014/main" xmlns="" id="{D1668AF0-12D7-4EAA-B6CA-C7E09CF7D6A3}"/>
              </a:ext>
            </a:extLst>
          </p:cNvPr>
          <p:cNvGraphicFramePr>
            <a:graphicFrameLocks noChangeAspect="1"/>
          </p:cNvGraphicFramePr>
          <p:nvPr>
            <p:extLst>
              <p:ext uri="{D42A27DB-BD31-4B8C-83A1-F6EECF244321}">
                <p14:modId xmlns:p14="http://schemas.microsoft.com/office/powerpoint/2010/main" val="47323469"/>
              </p:ext>
            </p:extLst>
          </p:nvPr>
        </p:nvGraphicFramePr>
        <p:xfrm>
          <a:off x="7298926" y="4771069"/>
          <a:ext cx="2325687" cy="555625"/>
        </p:xfrm>
        <a:graphic>
          <a:graphicData uri="http://schemas.openxmlformats.org/presentationml/2006/ole">
            <mc:AlternateContent xmlns:mc="http://schemas.openxmlformats.org/markup-compatibility/2006">
              <mc:Choice xmlns:v="urn:schemas-microsoft-com:vml" Requires="v">
                <p:oleObj spid="_x0000_s17935" name="Equation" r:id="rId7" imgW="1384200" imgH="330120" progId="Equation.DSMT4">
                  <p:embed/>
                </p:oleObj>
              </mc:Choice>
              <mc:Fallback>
                <p:oleObj name="Equation" r:id="rId7" imgW="1384200" imgH="330120" progId="Equation.DSMT4">
                  <p:embed/>
                  <p:pic>
                    <p:nvPicPr>
                      <p:cNvPr id="25" name="对象 24">
                        <a:extLst>
                          <a:ext uri="{FF2B5EF4-FFF2-40B4-BE49-F238E27FC236}">
                            <a16:creationId xmlns:a16="http://schemas.microsoft.com/office/drawing/2014/main" xmlns="" id="{5AD019BA-406B-4FF9-BECD-418C8F02E421}"/>
                          </a:ext>
                        </a:extLst>
                      </p:cNvPr>
                      <p:cNvPicPr/>
                      <p:nvPr/>
                    </p:nvPicPr>
                    <p:blipFill>
                      <a:blip r:embed="rId8"/>
                      <a:stretch>
                        <a:fillRect/>
                      </a:stretch>
                    </p:blipFill>
                    <p:spPr>
                      <a:xfrm>
                        <a:off x="7298926" y="4771069"/>
                        <a:ext cx="2325687" cy="555625"/>
                      </a:xfrm>
                      <a:prstGeom prst="rect">
                        <a:avLst/>
                      </a:prstGeom>
                    </p:spPr>
                  </p:pic>
                </p:oleObj>
              </mc:Fallback>
            </mc:AlternateContent>
          </a:graphicData>
        </a:graphic>
      </p:graphicFrame>
      <p:sp>
        <p:nvSpPr>
          <p:cNvPr id="38" name="矩形 37">
            <a:extLst>
              <a:ext uri="{FF2B5EF4-FFF2-40B4-BE49-F238E27FC236}">
                <a16:creationId xmlns:a16="http://schemas.microsoft.com/office/drawing/2014/main" xmlns="" id="{2C95CF38-2692-419F-AC96-FBA381F89295}"/>
              </a:ext>
            </a:extLst>
          </p:cNvPr>
          <p:cNvSpPr/>
          <p:nvPr/>
        </p:nvSpPr>
        <p:spPr>
          <a:xfrm>
            <a:off x="7298926" y="4335422"/>
            <a:ext cx="1800493"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无量纲最大挠度</a:t>
            </a:r>
          </a:p>
        </p:txBody>
      </p:sp>
      <p:sp>
        <p:nvSpPr>
          <p:cNvPr id="39" name="矩形 38">
            <a:extLst>
              <a:ext uri="{FF2B5EF4-FFF2-40B4-BE49-F238E27FC236}">
                <a16:creationId xmlns:a16="http://schemas.microsoft.com/office/drawing/2014/main" xmlns="" id="{D94C7332-64CC-46CE-9D87-33C6ED808F12}"/>
              </a:ext>
            </a:extLst>
          </p:cNvPr>
          <p:cNvSpPr/>
          <p:nvPr/>
        </p:nvSpPr>
        <p:spPr>
          <a:xfrm>
            <a:off x="7298926" y="5443435"/>
            <a:ext cx="1338828"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无量纲长度</a:t>
            </a:r>
          </a:p>
        </p:txBody>
      </p:sp>
      <p:graphicFrame>
        <p:nvGraphicFramePr>
          <p:cNvPr id="40" name="对象 39">
            <a:extLst>
              <a:ext uri="{FF2B5EF4-FFF2-40B4-BE49-F238E27FC236}">
                <a16:creationId xmlns:a16="http://schemas.microsoft.com/office/drawing/2014/main" xmlns="" id="{B71D8ACC-2640-40FA-ACFD-9FFD1D30A1F8}"/>
              </a:ext>
            </a:extLst>
          </p:cNvPr>
          <p:cNvGraphicFramePr>
            <a:graphicFrameLocks noChangeAspect="1"/>
          </p:cNvGraphicFramePr>
          <p:nvPr>
            <p:extLst>
              <p:ext uri="{D42A27DB-BD31-4B8C-83A1-F6EECF244321}">
                <p14:modId xmlns:p14="http://schemas.microsoft.com/office/powerpoint/2010/main" val="2618351717"/>
              </p:ext>
            </p:extLst>
          </p:nvPr>
        </p:nvGraphicFramePr>
        <p:xfrm>
          <a:off x="9176938" y="5424356"/>
          <a:ext cx="895350" cy="300037"/>
        </p:xfrm>
        <a:graphic>
          <a:graphicData uri="http://schemas.openxmlformats.org/presentationml/2006/ole">
            <mc:AlternateContent xmlns:mc="http://schemas.openxmlformats.org/markup-compatibility/2006">
              <mc:Choice xmlns:v="urn:schemas-microsoft-com:vml" Requires="v">
                <p:oleObj spid="_x0000_s17936" name="Equation" r:id="rId9" imgW="533160" imgH="177480" progId="Equation.DSMT4">
                  <p:embed/>
                </p:oleObj>
              </mc:Choice>
              <mc:Fallback>
                <p:oleObj name="Equation" r:id="rId9" imgW="533160" imgH="177480" progId="Equation.DSMT4">
                  <p:embed/>
                  <p:pic>
                    <p:nvPicPr>
                      <p:cNvPr id="30" name="对象 29">
                        <a:extLst>
                          <a:ext uri="{FF2B5EF4-FFF2-40B4-BE49-F238E27FC236}">
                            <a16:creationId xmlns:a16="http://schemas.microsoft.com/office/drawing/2014/main" xmlns="" id="{DA9F0416-113F-4946-9B9A-215AC98A6AF8}"/>
                          </a:ext>
                        </a:extLst>
                      </p:cNvPr>
                      <p:cNvPicPr/>
                      <p:nvPr/>
                    </p:nvPicPr>
                    <p:blipFill>
                      <a:blip r:embed="rId10"/>
                      <a:stretch>
                        <a:fillRect/>
                      </a:stretch>
                    </p:blipFill>
                    <p:spPr>
                      <a:xfrm>
                        <a:off x="9176938" y="5424356"/>
                        <a:ext cx="895350" cy="300037"/>
                      </a:xfrm>
                      <a:prstGeom prst="rect">
                        <a:avLst/>
                      </a:prstGeom>
                    </p:spPr>
                  </p:pic>
                </p:oleObj>
              </mc:Fallback>
            </mc:AlternateContent>
          </a:graphicData>
        </a:graphic>
      </p:graphicFrame>
      <p:sp>
        <p:nvSpPr>
          <p:cNvPr id="41" name="矩形 40">
            <a:extLst>
              <a:ext uri="{FF2B5EF4-FFF2-40B4-BE49-F238E27FC236}">
                <a16:creationId xmlns:a16="http://schemas.microsoft.com/office/drawing/2014/main" xmlns="" id="{F63D8E3F-B008-4CF3-8AC2-EF8067A33734}"/>
              </a:ext>
            </a:extLst>
          </p:cNvPr>
          <p:cNvSpPr/>
          <p:nvPr/>
        </p:nvSpPr>
        <p:spPr>
          <a:xfrm>
            <a:off x="7298926" y="6065535"/>
            <a:ext cx="1338828"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无量纲刚度</a:t>
            </a:r>
          </a:p>
        </p:txBody>
      </p:sp>
      <p:graphicFrame>
        <p:nvGraphicFramePr>
          <p:cNvPr id="42" name="对象 41">
            <a:extLst>
              <a:ext uri="{FF2B5EF4-FFF2-40B4-BE49-F238E27FC236}">
                <a16:creationId xmlns:a16="http://schemas.microsoft.com/office/drawing/2014/main" xmlns="" id="{682DC96E-8204-4B74-ACF8-42329D41556E}"/>
              </a:ext>
            </a:extLst>
          </p:cNvPr>
          <p:cNvGraphicFramePr>
            <a:graphicFrameLocks noChangeAspect="1"/>
          </p:cNvGraphicFramePr>
          <p:nvPr>
            <p:extLst>
              <p:ext uri="{D42A27DB-BD31-4B8C-83A1-F6EECF244321}">
                <p14:modId xmlns:p14="http://schemas.microsoft.com/office/powerpoint/2010/main" val="2129725715"/>
              </p:ext>
            </p:extLst>
          </p:nvPr>
        </p:nvGraphicFramePr>
        <p:xfrm>
          <a:off x="9221446" y="6049104"/>
          <a:ext cx="1257300" cy="385763"/>
        </p:xfrm>
        <a:graphic>
          <a:graphicData uri="http://schemas.openxmlformats.org/presentationml/2006/ole">
            <mc:AlternateContent xmlns:mc="http://schemas.openxmlformats.org/markup-compatibility/2006">
              <mc:Choice xmlns:v="urn:schemas-microsoft-com:vml" Requires="v">
                <p:oleObj spid="_x0000_s17937" name="Equation" r:id="rId11" imgW="749160" imgH="228600" progId="Equation.DSMT4">
                  <p:embed/>
                </p:oleObj>
              </mc:Choice>
              <mc:Fallback>
                <p:oleObj name="Equation" r:id="rId11" imgW="749160" imgH="228600" progId="Equation.DSMT4">
                  <p:embed/>
                  <p:pic>
                    <p:nvPicPr>
                      <p:cNvPr id="34" name="对象 33">
                        <a:extLst>
                          <a:ext uri="{FF2B5EF4-FFF2-40B4-BE49-F238E27FC236}">
                            <a16:creationId xmlns:a16="http://schemas.microsoft.com/office/drawing/2014/main" xmlns="" id="{69098CC6-BD03-4644-A4B0-E83CAAF765AA}"/>
                          </a:ext>
                        </a:extLst>
                      </p:cNvPr>
                      <p:cNvPicPr/>
                      <p:nvPr/>
                    </p:nvPicPr>
                    <p:blipFill>
                      <a:blip r:embed="rId12"/>
                      <a:stretch>
                        <a:fillRect/>
                      </a:stretch>
                    </p:blipFill>
                    <p:spPr>
                      <a:xfrm>
                        <a:off x="9221446" y="6049104"/>
                        <a:ext cx="1257300" cy="385763"/>
                      </a:xfrm>
                      <a:prstGeom prst="rect">
                        <a:avLst/>
                      </a:prstGeom>
                    </p:spPr>
                  </p:pic>
                </p:oleObj>
              </mc:Fallback>
            </mc:AlternateContent>
          </a:graphicData>
        </a:graphic>
      </p:graphicFrame>
    </p:spTree>
    <p:extLst>
      <p:ext uri="{BB962C8B-B14F-4D97-AF65-F5344CB8AC3E}">
        <p14:creationId xmlns:p14="http://schemas.microsoft.com/office/powerpoint/2010/main" val="1992975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2.2 </a:t>
            </a:r>
            <a:r>
              <a:rPr lang="zh-CN" altLang="en-US" dirty="0">
                <a:latin typeface="+mn-lt"/>
              </a:rPr>
              <a:t>标签物理特性的实验测试</a:t>
            </a:r>
          </a:p>
        </p:txBody>
      </p:sp>
      <p:sp>
        <p:nvSpPr>
          <p:cNvPr id="19" name="TextBox 30">
            <a:extLst>
              <a:ext uri="{FF2B5EF4-FFF2-40B4-BE49-F238E27FC236}">
                <a16:creationId xmlns:a16="http://schemas.microsoft.com/office/drawing/2014/main" xmlns="" id="{8A80BC3F-1A5E-4419-9B8F-9A16BF6327D4}"/>
              </a:ext>
            </a:extLst>
          </p:cNvPr>
          <p:cNvSpPr txBox="1">
            <a:spLocks noChangeArrowheads="1"/>
          </p:cNvSpPr>
          <p:nvPr/>
        </p:nvSpPr>
        <p:spPr bwMode="auto">
          <a:xfrm>
            <a:off x="0" y="116355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标签杨氏模量的测定</a:t>
            </a:r>
          </a:p>
        </p:txBody>
      </p:sp>
      <p:sp>
        <p:nvSpPr>
          <p:cNvPr id="17" name="矩形 16">
            <a:extLst>
              <a:ext uri="{FF2B5EF4-FFF2-40B4-BE49-F238E27FC236}">
                <a16:creationId xmlns:a16="http://schemas.microsoft.com/office/drawing/2014/main" xmlns="" id="{AB00CF8D-6DFA-40A3-B479-2B8BA61CDC50}"/>
              </a:ext>
            </a:extLst>
          </p:cNvPr>
          <p:cNvSpPr/>
          <p:nvPr/>
        </p:nvSpPr>
        <p:spPr>
          <a:xfrm>
            <a:off x="690880" y="1887179"/>
            <a:ext cx="9784080" cy="874407"/>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p"/>
            </a:pPr>
            <a:r>
              <a:rPr lang="zh-CN" altLang="zh-CN" b="1" dirty="0">
                <a:solidFill>
                  <a:srgbClr val="3903E7"/>
                </a:solidFill>
                <a:latin typeface="+mj-ea"/>
                <a:ea typeface="+mj-ea"/>
              </a:rPr>
              <a:t>标签并非严格的均质材料，标签之间存在一定的差异性。</a:t>
            </a:r>
            <a:endParaRPr lang="en-US" altLang="zh-CN" b="1" dirty="0">
              <a:solidFill>
                <a:srgbClr val="3903E7"/>
              </a:solidFill>
              <a:latin typeface="+mj-ea"/>
              <a:ea typeface="+mj-ea"/>
            </a:endParaRPr>
          </a:p>
          <a:p>
            <a:pPr marL="342900" indent="-342900" algn="just">
              <a:lnSpc>
                <a:spcPct val="150000"/>
              </a:lnSpc>
              <a:spcAft>
                <a:spcPts val="0"/>
              </a:spcAft>
              <a:buFont typeface="Wingdings" panose="05000000000000000000" pitchFamily="2" charset="2"/>
              <a:buChar char="p"/>
            </a:pPr>
            <a:r>
              <a:rPr lang="zh-CN" altLang="zh-CN" b="1" kern="100" dirty="0">
                <a:latin typeface="+mj-ea"/>
                <a:ea typeface="+mj-ea"/>
                <a:cs typeface="Times New Roman" panose="02020603050405020304" pitchFamily="18" charset="0"/>
              </a:rPr>
              <a:t>测定了</a:t>
            </a:r>
            <a:r>
              <a:rPr lang="zh-CN" altLang="en-US" b="1" kern="100" dirty="0">
                <a:solidFill>
                  <a:srgbClr val="FF0000"/>
                </a:solidFill>
                <a:latin typeface="+mj-ea"/>
                <a:ea typeface="+mj-ea"/>
                <a:cs typeface="Times New Roman" panose="02020603050405020304" pitchFamily="18" charset="0"/>
              </a:rPr>
              <a:t>十二</a:t>
            </a:r>
            <a:r>
              <a:rPr lang="zh-CN" altLang="zh-CN" b="1" kern="100" dirty="0">
                <a:solidFill>
                  <a:srgbClr val="FF0000"/>
                </a:solidFill>
                <a:latin typeface="+mj-ea"/>
                <a:ea typeface="+mj-ea"/>
                <a:cs typeface="Times New Roman" panose="02020603050405020304" pitchFamily="18" charset="0"/>
              </a:rPr>
              <a:t>张</a:t>
            </a:r>
            <a:r>
              <a:rPr lang="zh-CN" altLang="zh-CN" b="1" kern="100" dirty="0">
                <a:latin typeface="+mj-ea"/>
                <a:ea typeface="+mj-ea"/>
                <a:cs typeface="Times New Roman" panose="02020603050405020304" pitchFamily="18" charset="0"/>
              </a:rPr>
              <a:t>标签，每张标签设定三种不同的悬臂长度</a:t>
            </a:r>
            <a:r>
              <a:rPr lang="zh-CN" altLang="en-US" b="1" kern="100" dirty="0">
                <a:latin typeface="+mj-ea"/>
                <a:ea typeface="+mj-ea"/>
                <a:cs typeface="Times New Roman" panose="02020603050405020304" pitchFamily="18" charset="0"/>
              </a:rPr>
              <a:t>。</a:t>
            </a:r>
            <a:endParaRPr lang="zh-CN" altLang="zh-CN" b="1" kern="100" dirty="0">
              <a:latin typeface="+mj-ea"/>
              <a:ea typeface="+mj-ea"/>
              <a:cs typeface="Times New Roman" panose="02020603050405020304" pitchFamily="18" charset="0"/>
            </a:endParaRPr>
          </a:p>
        </p:txBody>
      </p:sp>
      <p:pic>
        <p:nvPicPr>
          <p:cNvPr id="4" name="图片 3">
            <a:extLst>
              <a:ext uri="{FF2B5EF4-FFF2-40B4-BE49-F238E27FC236}">
                <a16:creationId xmlns:a16="http://schemas.microsoft.com/office/drawing/2014/main" xmlns="" id="{8A5CFF73-7C8A-4AD7-801F-E1E3533271EA}"/>
              </a:ext>
            </a:extLst>
          </p:cNvPr>
          <p:cNvPicPr>
            <a:picLocks noChangeAspect="1"/>
          </p:cNvPicPr>
          <p:nvPr/>
        </p:nvPicPr>
        <p:blipFill>
          <a:blip r:embed="rId2"/>
          <a:stretch>
            <a:fillRect/>
          </a:stretch>
        </p:blipFill>
        <p:spPr>
          <a:xfrm>
            <a:off x="658749" y="3023550"/>
            <a:ext cx="5401739" cy="2794419"/>
          </a:xfrm>
          <a:prstGeom prst="rect">
            <a:avLst/>
          </a:prstGeom>
        </p:spPr>
      </p:pic>
      <p:pic>
        <p:nvPicPr>
          <p:cNvPr id="7" name="图片 6">
            <a:extLst>
              <a:ext uri="{FF2B5EF4-FFF2-40B4-BE49-F238E27FC236}">
                <a16:creationId xmlns:a16="http://schemas.microsoft.com/office/drawing/2014/main" xmlns="" id="{D71705C5-D482-4D91-B846-8BC37B5289AD}"/>
              </a:ext>
            </a:extLst>
          </p:cNvPr>
          <p:cNvPicPr>
            <a:picLocks noChangeAspect="1"/>
          </p:cNvPicPr>
          <p:nvPr/>
        </p:nvPicPr>
        <p:blipFill>
          <a:blip r:embed="rId3"/>
          <a:stretch>
            <a:fillRect/>
          </a:stretch>
        </p:blipFill>
        <p:spPr>
          <a:xfrm>
            <a:off x="6096000" y="3091850"/>
            <a:ext cx="5262713" cy="1328909"/>
          </a:xfrm>
          <a:prstGeom prst="rect">
            <a:avLst/>
          </a:prstGeom>
        </p:spPr>
      </p:pic>
      <p:pic>
        <p:nvPicPr>
          <p:cNvPr id="8" name="图片 7">
            <a:extLst>
              <a:ext uri="{FF2B5EF4-FFF2-40B4-BE49-F238E27FC236}">
                <a16:creationId xmlns:a16="http://schemas.microsoft.com/office/drawing/2014/main" xmlns="" id="{061197F5-9BE4-452E-AF3F-D921918C4AF1}"/>
              </a:ext>
            </a:extLst>
          </p:cNvPr>
          <p:cNvPicPr>
            <a:picLocks noChangeAspect="1"/>
          </p:cNvPicPr>
          <p:nvPr/>
        </p:nvPicPr>
        <p:blipFill>
          <a:blip r:embed="rId4"/>
          <a:stretch>
            <a:fillRect/>
          </a:stretch>
        </p:blipFill>
        <p:spPr>
          <a:xfrm>
            <a:off x="6096000" y="4470967"/>
            <a:ext cx="5160808" cy="1366096"/>
          </a:xfrm>
          <a:prstGeom prst="rect">
            <a:avLst/>
          </a:prstGeom>
        </p:spPr>
      </p:pic>
      <p:sp>
        <p:nvSpPr>
          <p:cNvPr id="9" name="矩形 8">
            <a:extLst>
              <a:ext uri="{FF2B5EF4-FFF2-40B4-BE49-F238E27FC236}">
                <a16:creationId xmlns:a16="http://schemas.microsoft.com/office/drawing/2014/main" xmlns="" id="{4249A3F7-C59D-4C98-8B7C-DDC28F2D07F6}"/>
              </a:ext>
            </a:extLst>
          </p:cNvPr>
          <p:cNvSpPr/>
          <p:nvPr/>
        </p:nvSpPr>
        <p:spPr>
          <a:xfrm>
            <a:off x="5391074" y="5963567"/>
            <a:ext cx="1412566" cy="369332"/>
          </a:xfrm>
          <a:prstGeom prst="rect">
            <a:avLst/>
          </a:prstGeom>
        </p:spPr>
        <p:txBody>
          <a:bodyPr wrap="none">
            <a:spAutoFit/>
          </a:bodyPr>
          <a:lstStyle/>
          <a:p>
            <a:r>
              <a:rPr lang="en-US" altLang="zh-CN" b="1" dirty="0"/>
              <a:t>E=2.795Gpa</a:t>
            </a:r>
            <a:endParaRPr lang="zh-CN" altLang="en-US" b="1" dirty="0"/>
          </a:p>
        </p:txBody>
      </p:sp>
    </p:spTree>
    <p:extLst>
      <p:ext uri="{BB962C8B-B14F-4D97-AF65-F5344CB8AC3E}">
        <p14:creationId xmlns:p14="http://schemas.microsoft.com/office/powerpoint/2010/main" val="4215757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2.2 </a:t>
            </a:r>
            <a:r>
              <a:rPr lang="zh-CN" altLang="en-US" dirty="0">
                <a:latin typeface="+mn-lt"/>
              </a:rPr>
              <a:t>标签物理特性的实验测试</a:t>
            </a:r>
          </a:p>
        </p:txBody>
      </p:sp>
      <p:sp>
        <p:nvSpPr>
          <p:cNvPr id="19" name="TextBox 30">
            <a:extLst>
              <a:ext uri="{FF2B5EF4-FFF2-40B4-BE49-F238E27FC236}">
                <a16:creationId xmlns:a16="http://schemas.microsoft.com/office/drawing/2014/main" xmlns="" id="{8A80BC3F-1A5E-4419-9B8F-9A16BF6327D4}"/>
              </a:ext>
            </a:extLst>
          </p:cNvPr>
          <p:cNvSpPr txBox="1">
            <a:spLocks noChangeArrowheads="1"/>
          </p:cNvSpPr>
          <p:nvPr/>
        </p:nvSpPr>
        <p:spPr bwMode="auto">
          <a:xfrm>
            <a:off x="0" y="116355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标签透气性参数的测定</a:t>
            </a:r>
          </a:p>
        </p:txBody>
      </p:sp>
      <p:sp>
        <p:nvSpPr>
          <p:cNvPr id="6" name="矩形 5">
            <a:extLst>
              <a:ext uri="{FF2B5EF4-FFF2-40B4-BE49-F238E27FC236}">
                <a16:creationId xmlns:a16="http://schemas.microsoft.com/office/drawing/2014/main" xmlns="" id="{3C40207A-4AB8-4931-93F9-E515E6BFA7EE}"/>
              </a:ext>
            </a:extLst>
          </p:cNvPr>
          <p:cNvSpPr/>
          <p:nvPr/>
        </p:nvSpPr>
        <p:spPr>
          <a:xfrm>
            <a:off x="239206" y="1752445"/>
            <a:ext cx="10890334" cy="874407"/>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b="1" dirty="0" err="1">
                <a:latin typeface="+mj-ea"/>
                <a:ea typeface="+mj-ea"/>
              </a:rPr>
              <a:t>Forchheimer</a:t>
            </a:r>
            <a:r>
              <a:rPr lang="zh-CN" altLang="en-US" b="1" dirty="0">
                <a:latin typeface="+mj-ea"/>
                <a:ea typeface="+mj-ea"/>
              </a:rPr>
              <a:t>的二次经验公式只有</a:t>
            </a:r>
            <a:r>
              <a:rPr lang="en-US" altLang="zh-CN" b="1" dirty="0">
                <a:latin typeface="+mj-ea"/>
                <a:ea typeface="+mj-ea"/>
              </a:rPr>
              <a:t>2</a:t>
            </a:r>
            <a:r>
              <a:rPr lang="zh-CN" altLang="en-US" b="1" dirty="0">
                <a:latin typeface="+mj-ea"/>
                <a:ea typeface="+mj-ea"/>
              </a:rPr>
              <a:t>个参数：惯性阻尼系数和粘性阻尼系数。</a:t>
            </a:r>
          </a:p>
          <a:p>
            <a:pPr marL="285750" indent="-285750">
              <a:lnSpc>
                <a:spcPct val="150000"/>
              </a:lnSpc>
              <a:buFont typeface="Wingdings" panose="05000000000000000000" pitchFamily="2" charset="2"/>
              <a:buChar char="p"/>
            </a:pPr>
            <a:r>
              <a:rPr lang="zh-CN" altLang="zh-CN" b="1" dirty="0">
                <a:latin typeface="+mj-ea"/>
                <a:ea typeface="+mj-ea"/>
              </a:rPr>
              <a:t>通过测定多组数据，最后以</a:t>
            </a:r>
            <a:r>
              <a:rPr lang="zh-CN" altLang="zh-CN" b="1" dirty="0">
                <a:solidFill>
                  <a:srgbClr val="FF0000"/>
                </a:solidFill>
                <a:latin typeface="+mj-ea"/>
                <a:ea typeface="+mj-ea"/>
              </a:rPr>
              <a:t>最小二乘方法拟合</a:t>
            </a:r>
            <a:r>
              <a:rPr lang="zh-CN" altLang="zh-CN" b="1" dirty="0">
                <a:latin typeface="+mj-ea"/>
                <a:ea typeface="+mj-ea"/>
              </a:rPr>
              <a:t>得到相应的参数。</a:t>
            </a:r>
            <a:endParaRPr lang="zh-CN" altLang="en-US" b="1" dirty="0">
              <a:solidFill>
                <a:srgbClr val="3903E7"/>
              </a:solidFill>
              <a:latin typeface="+mj-ea"/>
              <a:ea typeface="+mj-ea"/>
            </a:endParaRPr>
          </a:p>
        </p:txBody>
      </p:sp>
      <p:graphicFrame>
        <p:nvGraphicFramePr>
          <p:cNvPr id="7" name="对象 6">
            <a:extLst>
              <a:ext uri="{FF2B5EF4-FFF2-40B4-BE49-F238E27FC236}">
                <a16:creationId xmlns:a16="http://schemas.microsoft.com/office/drawing/2014/main" xmlns="" id="{C60EF268-87AD-49C1-976F-61749CBA8250}"/>
              </a:ext>
            </a:extLst>
          </p:cNvPr>
          <p:cNvGraphicFramePr>
            <a:graphicFrameLocks noChangeAspect="1"/>
          </p:cNvGraphicFramePr>
          <p:nvPr>
            <p:extLst>
              <p:ext uri="{D42A27DB-BD31-4B8C-83A1-F6EECF244321}">
                <p14:modId xmlns:p14="http://schemas.microsoft.com/office/powerpoint/2010/main" val="242721535"/>
              </p:ext>
            </p:extLst>
          </p:nvPr>
        </p:nvGraphicFramePr>
        <p:xfrm>
          <a:off x="7815854" y="2394342"/>
          <a:ext cx="4500602" cy="3673613"/>
        </p:xfrm>
        <a:graphic>
          <a:graphicData uri="http://schemas.openxmlformats.org/presentationml/2006/ole">
            <mc:AlternateContent xmlns:mc="http://schemas.openxmlformats.org/markup-compatibility/2006">
              <mc:Choice xmlns:v="urn:schemas-microsoft-com:vml" Requires="v">
                <p:oleObj spid="_x0000_s18954" name="Visio" r:id="rId4" imgW="3360314" imgH="2720458" progId="Visio.Drawing.15">
                  <p:embed/>
                </p:oleObj>
              </mc:Choice>
              <mc:Fallback>
                <p:oleObj name="Visio" r:id="rId4" imgW="3360314" imgH="2720458" progId="Visio.Drawing.15">
                  <p:embed/>
                  <p:pic>
                    <p:nvPicPr>
                      <p:cNvPr id="7" name="对象 6">
                        <a:extLst>
                          <a:ext uri="{FF2B5EF4-FFF2-40B4-BE49-F238E27FC236}">
                            <a16:creationId xmlns:a16="http://schemas.microsoft.com/office/drawing/2014/main" xmlns="" id="{985E073D-2593-4FEE-930A-F4327CA932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5854" y="2394342"/>
                        <a:ext cx="4500602" cy="3673613"/>
                      </a:xfrm>
                      <a:prstGeom prst="rect">
                        <a:avLst/>
                      </a:prstGeom>
                      <a:noFill/>
                    </p:spPr>
                  </p:pic>
                </p:oleObj>
              </mc:Fallback>
            </mc:AlternateContent>
          </a:graphicData>
        </a:graphic>
      </p:graphicFrame>
      <p:sp>
        <p:nvSpPr>
          <p:cNvPr id="8" name="文本框 7">
            <a:extLst>
              <a:ext uri="{FF2B5EF4-FFF2-40B4-BE49-F238E27FC236}">
                <a16:creationId xmlns:a16="http://schemas.microsoft.com/office/drawing/2014/main" xmlns="" id="{65F8CBD4-4A9E-4C44-BFC8-2C711EB099D5}"/>
              </a:ext>
            </a:extLst>
          </p:cNvPr>
          <p:cNvSpPr txBox="1"/>
          <p:nvPr/>
        </p:nvSpPr>
        <p:spPr>
          <a:xfrm>
            <a:off x="9665557" y="5883289"/>
            <a:ext cx="2262158" cy="369332"/>
          </a:xfrm>
          <a:prstGeom prst="rect">
            <a:avLst/>
          </a:prstGeom>
          <a:solidFill>
            <a:srgbClr val="000066">
              <a:alpha val="55000"/>
            </a:srgbClr>
          </a:solidFill>
        </p:spPr>
        <p:txBody>
          <a:bodyPr wrap="none" rtlCol="0">
            <a:spAutoFit/>
          </a:bodyPr>
          <a:lstStyle/>
          <a:p>
            <a:r>
              <a:rPr lang="zh-CN" altLang="en-US" sz="1800" b="1" dirty="0">
                <a:solidFill>
                  <a:schemeClr val="bg1"/>
                </a:solidFill>
                <a:latin typeface="Times New Roman" panose="02020603050405020304" pitchFamily="18" charset="0"/>
                <a:ea typeface="微软雅黑" panose="020B0503020204020204" pitchFamily="34" charset="-122"/>
              </a:rPr>
              <a:t>多孔介质测试原理图</a:t>
            </a:r>
          </a:p>
        </p:txBody>
      </p:sp>
      <p:pic>
        <p:nvPicPr>
          <p:cNvPr id="9" name="图片 8">
            <a:extLst>
              <a:ext uri="{FF2B5EF4-FFF2-40B4-BE49-F238E27FC236}">
                <a16:creationId xmlns:a16="http://schemas.microsoft.com/office/drawing/2014/main" xmlns="" id="{3998AFAA-0BF0-49C8-8F43-E4FE34DF0290}"/>
              </a:ext>
            </a:extLst>
          </p:cNvPr>
          <p:cNvPicPr>
            <a:picLocks noChangeAspect="1"/>
          </p:cNvPicPr>
          <p:nvPr/>
        </p:nvPicPr>
        <p:blipFill>
          <a:blip r:embed="rId6"/>
          <a:stretch>
            <a:fillRect/>
          </a:stretch>
        </p:blipFill>
        <p:spPr>
          <a:xfrm>
            <a:off x="337933" y="2996649"/>
            <a:ext cx="4703858" cy="3048423"/>
          </a:xfrm>
          <a:prstGeom prst="rect">
            <a:avLst/>
          </a:prstGeom>
        </p:spPr>
      </p:pic>
      <p:sp>
        <p:nvSpPr>
          <p:cNvPr id="10" name="矩形 9">
            <a:extLst>
              <a:ext uri="{FF2B5EF4-FFF2-40B4-BE49-F238E27FC236}">
                <a16:creationId xmlns:a16="http://schemas.microsoft.com/office/drawing/2014/main" xmlns="" id="{E6C24D31-014E-415B-B761-FFFA082384CE}"/>
              </a:ext>
            </a:extLst>
          </p:cNvPr>
          <p:cNvSpPr/>
          <p:nvPr/>
        </p:nvSpPr>
        <p:spPr>
          <a:xfrm>
            <a:off x="5648504" y="3058984"/>
            <a:ext cx="2262158"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拟合后的压力梯度：</a:t>
            </a:r>
          </a:p>
        </p:txBody>
      </p:sp>
      <p:graphicFrame>
        <p:nvGraphicFramePr>
          <p:cNvPr id="11" name="对象 10">
            <a:extLst>
              <a:ext uri="{FF2B5EF4-FFF2-40B4-BE49-F238E27FC236}">
                <a16:creationId xmlns:a16="http://schemas.microsoft.com/office/drawing/2014/main" xmlns="" id="{A8CFF1D0-D02B-4A0D-8DF1-F64D7CD68315}"/>
              </a:ext>
            </a:extLst>
          </p:cNvPr>
          <p:cNvGraphicFramePr>
            <a:graphicFrameLocks noChangeAspect="1"/>
          </p:cNvGraphicFramePr>
          <p:nvPr>
            <p:extLst>
              <p:ext uri="{D42A27DB-BD31-4B8C-83A1-F6EECF244321}">
                <p14:modId xmlns:p14="http://schemas.microsoft.com/office/powerpoint/2010/main" val="2279068804"/>
              </p:ext>
            </p:extLst>
          </p:nvPr>
        </p:nvGraphicFramePr>
        <p:xfrm>
          <a:off x="5234629" y="3629125"/>
          <a:ext cx="3008313" cy="427038"/>
        </p:xfrm>
        <a:graphic>
          <a:graphicData uri="http://schemas.openxmlformats.org/presentationml/2006/ole">
            <mc:AlternateContent xmlns:mc="http://schemas.openxmlformats.org/markup-compatibility/2006">
              <mc:Choice xmlns:v="urn:schemas-microsoft-com:vml" Requires="v">
                <p:oleObj spid="_x0000_s18955" name="Equation" r:id="rId7" imgW="1790640" imgH="253800" progId="Equation.DSMT4">
                  <p:embed/>
                </p:oleObj>
              </mc:Choice>
              <mc:Fallback>
                <p:oleObj name="Equation" r:id="rId7" imgW="1790640" imgH="253800" progId="Equation.DSMT4">
                  <p:embed/>
                  <p:pic>
                    <p:nvPicPr>
                      <p:cNvPr id="26" name="对象 25">
                        <a:extLst>
                          <a:ext uri="{FF2B5EF4-FFF2-40B4-BE49-F238E27FC236}">
                            <a16:creationId xmlns:a16="http://schemas.microsoft.com/office/drawing/2014/main" xmlns="" id="{691FA198-6138-4FAB-B31D-B9926F117129}"/>
                          </a:ext>
                        </a:extLst>
                      </p:cNvPr>
                      <p:cNvPicPr/>
                      <p:nvPr/>
                    </p:nvPicPr>
                    <p:blipFill>
                      <a:blip r:embed="rId8"/>
                      <a:stretch>
                        <a:fillRect/>
                      </a:stretch>
                    </p:blipFill>
                    <p:spPr>
                      <a:xfrm>
                        <a:off x="5234629" y="3629125"/>
                        <a:ext cx="3008313" cy="427038"/>
                      </a:xfrm>
                      <a:prstGeom prst="rect">
                        <a:avLst/>
                      </a:prstGeom>
                    </p:spPr>
                  </p:pic>
                </p:oleObj>
              </mc:Fallback>
            </mc:AlternateContent>
          </a:graphicData>
        </a:graphic>
      </p:graphicFrame>
      <p:sp>
        <p:nvSpPr>
          <p:cNvPr id="12" name="矩形 11">
            <a:extLst>
              <a:ext uri="{FF2B5EF4-FFF2-40B4-BE49-F238E27FC236}">
                <a16:creationId xmlns:a16="http://schemas.microsoft.com/office/drawing/2014/main" xmlns="" id="{18966886-07D8-4CA1-80F1-A5740002E6B0}"/>
              </a:ext>
            </a:extLst>
          </p:cNvPr>
          <p:cNvSpPr/>
          <p:nvPr/>
        </p:nvSpPr>
        <p:spPr>
          <a:xfrm>
            <a:off x="5648504" y="4299841"/>
            <a:ext cx="1569660"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rPr>
              <a:t>求得参数为：</a:t>
            </a:r>
          </a:p>
        </p:txBody>
      </p:sp>
      <p:graphicFrame>
        <p:nvGraphicFramePr>
          <p:cNvPr id="13" name="对象 12">
            <a:extLst>
              <a:ext uri="{FF2B5EF4-FFF2-40B4-BE49-F238E27FC236}">
                <a16:creationId xmlns:a16="http://schemas.microsoft.com/office/drawing/2014/main" xmlns="" id="{7D10DDB1-9B78-49D7-8EAD-DF96D80E3105}"/>
              </a:ext>
            </a:extLst>
          </p:cNvPr>
          <p:cNvGraphicFramePr>
            <a:graphicFrameLocks noChangeAspect="1"/>
          </p:cNvGraphicFramePr>
          <p:nvPr>
            <p:extLst>
              <p:ext uri="{D42A27DB-BD31-4B8C-83A1-F6EECF244321}">
                <p14:modId xmlns:p14="http://schemas.microsoft.com/office/powerpoint/2010/main" val="1636727745"/>
              </p:ext>
            </p:extLst>
          </p:nvPr>
        </p:nvGraphicFramePr>
        <p:xfrm>
          <a:off x="5811678" y="4818855"/>
          <a:ext cx="1704975" cy="661987"/>
        </p:xfrm>
        <a:graphic>
          <a:graphicData uri="http://schemas.openxmlformats.org/presentationml/2006/ole">
            <mc:AlternateContent xmlns:mc="http://schemas.openxmlformats.org/markup-compatibility/2006">
              <mc:Choice xmlns:v="urn:schemas-microsoft-com:vml" Requires="v">
                <p:oleObj spid="_x0000_s18956" name="Equation" r:id="rId9" imgW="1015920" imgH="393480" progId="Equation.DSMT4">
                  <p:embed/>
                </p:oleObj>
              </mc:Choice>
              <mc:Fallback>
                <p:oleObj name="Equation" r:id="rId9" imgW="1015920" imgH="393480" progId="Equation.DSMT4">
                  <p:embed/>
                  <p:pic>
                    <p:nvPicPr>
                      <p:cNvPr id="30" name="对象 29">
                        <a:extLst>
                          <a:ext uri="{FF2B5EF4-FFF2-40B4-BE49-F238E27FC236}">
                            <a16:creationId xmlns:a16="http://schemas.microsoft.com/office/drawing/2014/main" xmlns="" id="{9616285B-86F8-42A7-98C0-2E8A650F563A}"/>
                          </a:ext>
                        </a:extLst>
                      </p:cNvPr>
                      <p:cNvPicPr/>
                      <p:nvPr/>
                    </p:nvPicPr>
                    <p:blipFill>
                      <a:blip r:embed="rId10"/>
                      <a:stretch>
                        <a:fillRect/>
                      </a:stretch>
                    </p:blipFill>
                    <p:spPr>
                      <a:xfrm>
                        <a:off x="5811678" y="4818855"/>
                        <a:ext cx="1704975" cy="661987"/>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xmlns="" id="{D118C47C-AB2D-4F1E-88FA-FEB815F4996C}"/>
              </a:ext>
            </a:extLst>
          </p:cNvPr>
          <p:cNvGraphicFramePr>
            <a:graphicFrameLocks noChangeAspect="1"/>
          </p:cNvGraphicFramePr>
          <p:nvPr>
            <p:extLst>
              <p:ext uri="{D42A27DB-BD31-4B8C-83A1-F6EECF244321}">
                <p14:modId xmlns:p14="http://schemas.microsoft.com/office/powerpoint/2010/main" val="1960464455"/>
              </p:ext>
            </p:extLst>
          </p:nvPr>
        </p:nvGraphicFramePr>
        <p:xfrm>
          <a:off x="5811678" y="5630524"/>
          <a:ext cx="1811338" cy="341313"/>
        </p:xfrm>
        <a:graphic>
          <a:graphicData uri="http://schemas.openxmlformats.org/presentationml/2006/ole">
            <mc:AlternateContent xmlns:mc="http://schemas.openxmlformats.org/markup-compatibility/2006">
              <mc:Choice xmlns:v="urn:schemas-microsoft-com:vml" Requires="v">
                <p:oleObj spid="_x0000_s18957" name="Equation" r:id="rId11" imgW="1079280" imgH="203040" progId="Equation.DSMT4">
                  <p:embed/>
                </p:oleObj>
              </mc:Choice>
              <mc:Fallback>
                <p:oleObj name="Equation" r:id="rId11" imgW="1079280" imgH="203040" progId="Equation.DSMT4">
                  <p:embed/>
                  <p:pic>
                    <p:nvPicPr>
                      <p:cNvPr id="33" name="对象 32">
                        <a:extLst>
                          <a:ext uri="{FF2B5EF4-FFF2-40B4-BE49-F238E27FC236}">
                            <a16:creationId xmlns:a16="http://schemas.microsoft.com/office/drawing/2014/main" xmlns="" id="{EE3AB3D9-ADB0-4F75-A55F-F2738107EB69}"/>
                          </a:ext>
                        </a:extLst>
                      </p:cNvPr>
                      <p:cNvPicPr/>
                      <p:nvPr/>
                    </p:nvPicPr>
                    <p:blipFill>
                      <a:blip r:embed="rId12"/>
                      <a:stretch>
                        <a:fillRect/>
                      </a:stretch>
                    </p:blipFill>
                    <p:spPr>
                      <a:xfrm>
                        <a:off x="5811678" y="5630524"/>
                        <a:ext cx="1811338" cy="341313"/>
                      </a:xfrm>
                      <a:prstGeom prst="rect">
                        <a:avLst/>
                      </a:prstGeom>
                    </p:spPr>
                  </p:pic>
                </p:oleObj>
              </mc:Fallback>
            </mc:AlternateContent>
          </a:graphicData>
        </a:graphic>
      </p:graphicFrame>
    </p:spTree>
    <p:extLst>
      <p:ext uri="{BB962C8B-B14F-4D97-AF65-F5344CB8AC3E}">
        <p14:creationId xmlns:p14="http://schemas.microsoft.com/office/powerpoint/2010/main" val="1965424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a:extLst>
              <a:ext uri="{FF2B5EF4-FFF2-40B4-BE49-F238E27FC236}">
                <a16:creationId xmlns:a16="http://schemas.microsoft.com/office/drawing/2014/main" xmlns="" id="{9FB9DAD6-74FF-49E5-ACAF-B23BA8518A34}"/>
              </a:ext>
            </a:extLst>
          </p:cNvPr>
          <p:cNvSpPr txBox="1">
            <a:spLocks/>
          </p:cNvSpPr>
          <p:nvPr/>
        </p:nvSpPr>
        <p:spPr>
          <a:xfrm>
            <a:off x="815288" y="1261568"/>
            <a:ext cx="9974632" cy="5596432"/>
          </a:xfrm>
          <a:prstGeom prst="rect">
            <a:avLst/>
          </a:prstGeom>
        </p:spPr>
        <p:txBody>
          <a:bodyPr/>
          <a:lstStyle>
            <a:lvl1pPr marL="514350" indent="-514350" algn="l" defTabSz="914400" rtl="0" eaLnBrk="1" latinLnBrk="0" hangingPunct="1">
              <a:lnSpc>
                <a:spcPct val="150000"/>
              </a:lnSpc>
              <a:spcBef>
                <a:spcPts val="1000"/>
              </a:spcBef>
              <a:buFont typeface="+mj-lt"/>
              <a:buAutoNum type="arabicPeriod"/>
              <a:defRPr sz="2800" b="1" kern="1200" cap="none" spc="0">
                <a:ln w="0"/>
                <a:solidFill>
                  <a:schemeClr val="accent1">
                    <a:lumMod val="75000"/>
                  </a:schemeClr>
                </a:solidFill>
                <a:effectLst/>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mj-ea"/>
              <a:buAutoNum type="ea1JpnChsDbPeriod"/>
            </a:pPr>
            <a:r>
              <a:rPr lang="zh-CN" altLang="en-US" dirty="0">
                <a:solidFill>
                  <a:schemeClr val="bg1">
                    <a:lumMod val="65000"/>
                  </a:schemeClr>
                </a:solidFill>
              </a:rPr>
              <a:t>绪论</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标签力学模型的建立</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accent5">
                    <a:lumMod val="50000"/>
                  </a:schemeClr>
                </a:solidFill>
              </a:rPr>
              <a:t>标签分离原理及初步设计</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气流诱导标签分离的机理</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气流诱导标签分离的方案及参数分析</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标签分离的实验验证</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总结与展望</a:t>
            </a:r>
            <a:endParaRPr lang="en-US" altLang="zh-CN" dirty="0">
              <a:solidFill>
                <a:schemeClr val="bg1">
                  <a:lumMod val="65000"/>
                </a:schemeClr>
              </a:solidFill>
            </a:endParaRPr>
          </a:p>
        </p:txBody>
      </p:sp>
    </p:spTree>
    <p:extLst>
      <p:ext uri="{BB962C8B-B14F-4D97-AF65-F5344CB8AC3E}">
        <p14:creationId xmlns:p14="http://schemas.microsoft.com/office/powerpoint/2010/main" val="1616546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3.1 </a:t>
            </a:r>
            <a:r>
              <a:rPr lang="zh-CN" altLang="en-US" dirty="0">
                <a:latin typeface="+mn-lt"/>
              </a:rPr>
              <a:t>标签分离的原理方案设计</a:t>
            </a:r>
          </a:p>
        </p:txBody>
      </p:sp>
      <p:sp>
        <p:nvSpPr>
          <p:cNvPr id="19" name="TextBox 30">
            <a:extLst>
              <a:ext uri="{FF2B5EF4-FFF2-40B4-BE49-F238E27FC236}">
                <a16:creationId xmlns:a16="http://schemas.microsoft.com/office/drawing/2014/main" xmlns="" id="{8A80BC3F-1A5E-4419-9B8F-9A16BF6327D4}"/>
              </a:ext>
            </a:extLst>
          </p:cNvPr>
          <p:cNvSpPr txBox="1">
            <a:spLocks noChangeArrowheads="1"/>
          </p:cNvSpPr>
          <p:nvPr/>
        </p:nvSpPr>
        <p:spPr bwMode="auto">
          <a:xfrm>
            <a:off x="0" y="116355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 吸盘拾取标签的原理</a:t>
            </a:r>
          </a:p>
        </p:txBody>
      </p:sp>
      <p:sp>
        <p:nvSpPr>
          <p:cNvPr id="21" name="矩形 20">
            <a:extLst>
              <a:ext uri="{FF2B5EF4-FFF2-40B4-BE49-F238E27FC236}">
                <a16:creationId xmlns:a16="http://schemas.microsoft.com/office/drawing/2014/main" xmlns="" id="{35400536-0931-4FF5-8CC5-79281A1E1F11}"/>
              </a:ext>
            </a:extLst>
          </p:cNvPr>
          <p:cNvSpPr/>
          <p:nvPr/>
        </p:nvSpPr>
        <p:spPr>
          <a:xfrm>
            <a:off x="99283" y="1849893"/>
            <a:ext cx="11627674" cy="87421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latin typeface="+mj-ea"/>
                <a:ea typeface="+mj-ea"/>
              </a:rPr>
              <a:t>吸盘吸附在标签表面，会在吸盘腔体内部形成负压 </a:t>
            </a:r>
            <a:r>
              <a:rPr lang="en-US" altLang="zh-CN" b="1" i="1" dirty="0">
                <a:latin typeface="Times New Roman" panose="02020603050405020304" pitchFamily="18" charset="0"/>
                <a:cs typeface="Times New Roman" panose="02020603050405020304" pitchFamily="18" charset="0"/>
              </a:rPr>
              <a:t>p</a:t>
            </a:r>
            <a:r>
              <a:rPr lang="en-US" altLang="zh-CN" b="1" i="1" baseline="-25000" dirty="0">
                <a:latin typeface="Times New Roman" panose="02020603050405020304" pitchFamily="18" charset="0"/>
                <a:cs typeface="Times New Roman" panose="02020603050405020304" pitchFamily="18" charset="0"/>
              </a:rPr>
              <a:t>0</a:t>
            </a:r>
            <a:r>
              <a:rPr lang="zh-CN" altLang="en-US" b="1" dirty="0">
                <a:latin typeface="+mj-ea"/>
                <a:ea typeface="+mj-ea"/>
              </a:rPr>
              <a:t>。</a:t>
            </a:r>
            <a:endParaRPr lang="en-US" altLang="zh-CN" b="1" dirty="0">
              <a:latin typeface="+mj-ea"/>
              <a:ea typeface="+mj-ea"/>
            </a:endParaRPr>
          </a:p>
          <a:p>
            <a:pPr marL="285750" indent="-285750">
              <a:lnSpc>
                <a:spcPct val="150000"/>
              </a:lnSpc>
              <a:buFont typeface="Wingdings" panose="05000000000000000000" pitchFamily="2" charset="2"/>
              <a:buChar char="p"/>
            </a:pPr>
            <a:r>
              <a:rPr lang="zh-CN" altLang="en-US" b="1" dirty="0">
                <a:latin typeface="+mj-ea"/>
                <a:ea typeface="+mj-ea"/>
              </a:rPr>
              <a:t>该负压会对标签表面产生一个作用力</a:t>
            </a:r>
            <a:r>
              <a:rPr lang="en-US" altLang="zh-CN" b="1" i="1" dirty="0" err="1">
                <a:latin typeface="Times New Roman" panose="02020603050405020304" pitchFamily="18" charset="0"/>
                <a:cs typeface="Times New Roman" panose="02020603050405020304" pitchFamily="18" charset="0"/>
              </a:rPr>
              <a:t>F</a:t>
            </a:r>
            <a:r>
              <a:rPr lang="en-US" altLang="zh-CN" b="1" i="1" baseline="-25000" dirty="0" err="1">
                <a:latin typeface="Times New Roman" panose="02020603050405020304" pitchFamily="18" charset="0"/>
                <a:cs typeface="Times New Roman" panose="02020603050405020304" pitchFamily="18" charset="0"/>
              </a:rPr>
              <a:t>p</a:t>
            </a:r>
            <a:r>
              <a:rPr lang="zh-CN" altLang="en-US" b="1" dirty="0">
                <a:latin typeface="+mj-ea"/>
                <a:ea typeface="+mj-ea"/>
              </a:rPr>
              <a:t>。由于两侧的阻挡块对吸盘拉动标签时形成一个回复力</a:t>
            </a:r>
            <a:r>
              <a:rPr lang="en-US" altLang="zh-CN" b="1" i="1" dirty="0">
                <a:latin typeface="Times New Roman" panose="02020603050405020304" pitchFamily="18" charset="0"/>
                <a:ea typeface="+mj-ea"/>
                <a:cs typeface="Times New Roman" panose="02020603050405020304" pitchFamily="18" charset="0"/>
              </a:rPr>
              <a:t>F</a:t>
            </a:r>
            <a:r>
              <a:rPr lang="en-US" altLang="zh-CN" sz="1600" b="1" i="1" dirty="0">
                <a:latin typeface="Times New Roman" panose="02020603050405020304" pitchFamily="18" charset="0"/>
                <a:ea typeface="+mj-ea"/>
                <a:cs typeface="Times New Roman" panose="02020603050405020304" pitchFamily="18" charset="0"/>
              </a:rPr>
              <a:t>s</a:t>
            </a:r>
            <a:r>
              <a:rPr lang="zh-CN" altLang="en-US" b="1" dirty="0">
                <a:latin typeface="+mj-ea"/>
                <a:ea typeface="+mj-ea"/>
              </a:rPr>
              <a:t>。</a:t>
            </a:r>
            <a:endParaRPr lang="zh-CN" altLang="en-US" b="1" dirty="0">
              <a:solidFill>
                <a:srgbClr val="3903E7"/>
              </a:solidFill>
              <a:latin typeface="+mj-ea"/>
              <a:ea typeface="+mj-ea"/>
            </a:endParaRPr>
          </a:p>
        </p:txBody>
      </p:sp>
      <p:sp>
        <p:nvSpPr>
          <p:cNvPr id="22" name="文本框 21">
            <a:extLst>
              <a:ext uri="{FF2B5EF4-FFF2-40B4-BE49-F238E27FC236}">
                <a16:creationId xmlns:a16="http://schemas.microsoft.com/office/drawing/2014/main" xmlns="" id="{1457764B-E63A-4AF0-9ACA-E1CEF6F31F47}"/>
              </a:ext>
            </a:extLst>
          </p:cNvPr>
          <p:cNvSpPr txBox="1"/>
          <p:nvPr/>
        </p:nvSpPr>
        <p:spPr>
          <a:xfrm>
            <a:off x="1317192" y="5987035"/>
            <a:ext cx="2492990" cy="369332"/>
          </a:xfrm>
          <a:prstGeom prst="rect">
            <a:avLst/>
          </a:prstGeom>
          <a:solidFill>
            <a:srgbClr val="000066">
              <a:alpha val="55000"/>
            </a:srgbClr>
          </a:solidFill>
        </p:spPr>
        <p:txBody>
          <a:bodyPr wrap="none" rtlCol="0">
            <a:spAutoFit/>
          </a:bodyPr>
          <a:lstStyle/>
          <a:p>
            <a:r>
              <a:rPr lang="zh-CN" altLang="en-US" sz="1800" b="1" dirty="0">
                <a:solidFill>
                  <a:schemeClr val="bg1"/>
                </a:solidFill>
                <a:latin typeface="Times New Roman" panose="02020603050405020304" pitchFamily="18" charset="0"/>
                <a:ea typeface="微软雅黑" panose="020B0503020204020204" pitchFamily="34" charset="-122"/>
              </a:rPr>
              <a:t>吸盘分离标签方案原理</a:t>
            </a:r>
          </a:p>
        </p:txBody>
      </p:sp>
      <p:graphicFrame>
        <p:nvGraphicFramePr>
          <p:cNvPr id="23" name="对象 22">
            <a:extLst>
              <a:ext uri="{FF2B5EF4-FFF2-40B4-BE49-F238E27FC236}">
                <a16:creationId xmlns:a16="http://schemas.microsoft.com/office/drawing/2014/main" xmlns="" id="{FD641C1D-E995-426C-9D8F-08DEFCBE7A89}"/>
              </a:ext>
            </a:extLst>
          </p:cNvPr>
          <p:cNvGraphicFramePr>
            <a:graphicFrameLocks noChangeAspect="1"/>
          </p:cNvGraphicFramePr>
          <p:nvPr>
            <p:extLst>
              <p:ext uri="{D42A27DB-BD31-4B8C-83A1-F6EECF244321}">
                <p14:modId xmlns:p14="http://schemas.microsoft.com/office/powerpoint/2010/main" val="3585825416"/>
              </p:ext>
            </p:extLst>
          </p:nvPr>
        </p:nvGraphicFramePr>
        <p:xfrm>
          <a:off x="546154" y="2879919"/>
          <a:ext cx="3892826" cy="3085481"/>
        </p:xfrm>
        <a:graphic>
          <a:graphicData uri="http://schemas.openxmlformats.org/presentationml/2006/ole">
            <mc:AlternateContent xmlns:mc="http://schemas.openxmlformats.org/markup-compatibility/2006">
              <mc:Choice xmlns:v="urn:schemas-microsoft-com:vml" Requires="v">
                <p:oleObj spid="_x0000_s19842" name="Visio" r:id="rId4" imgW="3330117" imgH="2598507" progId="Visio.Drawing.15">
                  <p:embed/>
                </p:oleObj>
              </mc:Choice>
              <mc:Fallback>
                <p:oleObj name="Visio" r:id="rId4" imgW="3330117" imgH="2598507" progId="Visio.Drawing.15">
                  <p:embed/>
                  <p:pic>
                    <p:nvPicPr>
                      <p:cNvPr id="9" name="对象 8">
                        <a:extLst>
                          <a:ext uri="{FF2B5EF4-FFF2-40B4-BE49-F238E27FC236}">
                            <a16:creationId xmlns:a16="http://schemas.microsoft.com/office/drawing/2014/main" xmlns="" id="{7F079AD7-713F-49A0-A599-5D5EB4C2CD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154" y="2879919"/>
                        <a:ext cx="3892826" cy="3085481"/>
                      </a:xfrm>
                      <a:prstGeom prst="rect">
                        <a:avLst/>
                      </a:prstGeom>
                      <a:noFill/>
                    </p:spPr>
                  </p:pic>
                </p:oleObj>
              </mc:Fallback>
            </mc:AlternateContent>
          </a:graphicData>
        </a:graphic>
      </p:graphicFrame>
      <p:sp>
        <p:nvSpPr>
          <p:cNvPr id="24" name="矩形 23">
            <a:extLst>
              <a:ext uri="{FF2B5EF4-FFF2-40B4-BE49-F238E27FC236}">
                <a16:creationId xmlns:a16="http://schemas.microsoft.com/office/drawing/2014/main" xmlns="" id="{D6ABCD61-086D-471D-9721-CFD9699A3364}"/>
              </a:ext>
            </a:extLst>
          </p:cNvPr>
          <p:cNvSpPr/>
          <p:nvPr/>
        </p:nvSpPr>
        <p:spPr>
          <a:xfrm>
            <a:off x="5367052" y="3429000"/>
            <a:ext cx="6096000" cy="2120902"/>
          </a:xfrm>
          <a:prstGeom prst="rect">
            <a:avLst/>
          </a:prstGeom>
        </p:spPr>
        <p:txBody>
          <a:bodyPr>
            <a:spAutoFit/>
          </a:bodyPr>
          <a:lstStyle/>
          <a:p>
            <a:pPr>
              <a:lnSpc>
                <a:spcPct val="150000"/>
              </a:lnSpc>
            </a:pPr>
            <a:r>
              <a:rPr lang="zh-CN" altLang="en-US" b="1" dirty="0">
                <a:latin typeface="+mj-ea"/>
                <a:ea typeface="+mj-ea"/>
              </a:rPr>
              <a:t>吸盘分离标签成功有</a:t>
            </a:r>
            <a:r>
              <a:rPr lang="en-US" altLang="zh-CN" b="1" dirty="0">
                <a:latin typeface="+mj-ea"/>
                <a:ea typeface="+mj-ea"/>
              </a:rPr>
              <a:t>2</a:t>
            </a:r>
            <a:r>
              <a:rPr lang="zh-CN" altLang="en-US" b="1" dirty="0">
                <a:latin typeface="+mj-ea"/>
                <a:ea typeface="+mj-ea"/>
              </a:rPr>
              <a:t>个必要的条件：</a:t>
            </a:r>
            <a:endParaRPr lang="en-US" altLang="zh-CN" b="1" dirty="0">
              <a:latin typeface="+mj-ea"/>
              <a:ea typeface="+mj-ea"/>
            </a:endParaRPr>
          </a:p>
          <a:p>
            <a:pPr marL="285750" indent="-285750">
              <a:lnSpc>
                <a:spcPct val="150000"/>
              </a:lnSpc>
              <a:buFont typeface="Wingdings" panose="05000000000000000000" pitchFamily="2" charset="2"/>
              <a:buChar char="p"/>
            </a:pPr>
            <a:r>
              <a:rPr lang="zh-CN" altLang="en-US" b="1" dirty="0">
                <a:latin typeface="+mj-ea"/>
                <a:ea typeface="+mj-ea"/>
              </a:rPr>
              <a:t>吸盘对首张标签的作用力要能</a:t>
            </a:r>
            <a:r>
              <a:rPr lang="zh-CN" altLang="en-US" b="1" dirty="0">
                <a:solidFill>
                  <a:srgbClr val="FF0000"/>
                </a:solidFill>
                <a:latin typeface="+mj-ea"/>
                <a:ea typeface="+mj-ea"/>
              </a:rPr>
              <a:t>克服</a:t>
            </a:r>
            <a:r>
              <a:rPr lang="zh-CN" altLang="en-US" b="1" dirty="0">
                <a:latin typeface="+mj-ea"/>
                <a:ea typeface="+mj-ea"/>
              </a:rPr>
              <a:t>第一张标签受到的回复力：</a:t>
            </a:r>
            <a:endParaRPr lang="en-US" altLang="zh-CN" b="1" dirty="0">
              <a:latin typeface="+mj-ea"/>
              <a:ea typeface="+mj-ea"/>
            </a:endParaRPr>
          </a:p>
          <a:p>
            <a:pPr marL="285750" indent="-285750">
              <a:lnSpc>
                <a:spcPct val="150000"/>
              </a:lnSpc>
              <a:buFont typeface="Wingdings" panose="05000000000000000000" pitchFamily="2" charset="2"/>
              <a:buChar char="p"/>
            </a:pPr>
            <a:r>
              <a:rPr lang="zh-CN" altLang="en-US" b="1" dirty="0">
                <a:latin typeface="+mj-ea"/>
                <a:ea typeface="+mj-ea"/>
              </a:rPr>
              <a:t>吸盘</a:t>
            </a:r>
            <a:r>
              <a:rPr lang="zh-CN" altLang="en-US" b="1" dirty="0">
                <a:solidFill>
                  <a:srgbClr val="FF0000"/>
                </a:solidFill>
                <a:latin typeface="+mj-ea"/>
                <a:ea typeface="+mj-ea"/>
              </a:rPr>
              <a:t>对剩余堆叠标签（第</a:t>
            </a:r>
            <a:r>
              <a:rPr lang="en-US" altLang="zh-CN" b="1" dirty="0" err="1">
                <a:solidFill>
                  <a:srgbClr val="FF0000"/>
                </a:solidFill>
                <a:latin typeface="+mj-ea"/>
                <a:ea typeface="+mj-ea"/>
              </a:rPr>
              <a:t>i</a:t>
            </a:r>
            <a:r>
              <a:rPr lang="zh-CN" altLang="en-US" b="1" dirty="0">
                <a:solidFill>
                  <a:srgbClr val="FF0000"/>
                </a:solidFill>
                <a:latin typeface="+mj-ea"/>
                <a:ea typeface="+mj-ea"/>
              </a:rPr>
              <a:t>张）</a:t>
            </a:r>
            <a:r>
              <a:rPr lang="zh-CN" altLang="en-US" b="1" dirty="0">
                <a:latin typeface="+mj-ea"/>
                <a:ea typeface="+mj-ea"/>
              </a:rPr>
              <a:t>的作用力要小于其受到的回复力：</a:t>
            </a:r>
          </a:p>
        </p:txBody>
      </p:sp>
      <p:graphicFrame>
        <p:nvGraphicFramePr>
          <p:cNvPr id="25" name="对象 24">
            <a:extLst>
              <a:ext uri="{FF2B5EF4-FFF2-40B4-BE49-F238E27FC236}">
                <a16:creationId xmlns:a16="http://schemas.microsoft.com/office/drawing/2014/main" xmlns="" id="{438CC184-C749-4BF5-9C15-85712F2C806E}"/>
              </a:ext>
            </a:extLst>
          </p:cNvPr>
          <p:cNvGraphicFramePr>
            <a:graphicFrameLocks noChangeAspect="1"/>
          </p:cNvGraphicFramePr>
          <p:nvPr>
            <p:extLst>
              <p:ext uri="{D42A27DB-BD31-4B8C-83A1-F6EECF244321}">
                <p14:modId xmlns:p14="http://schemas.microsoft.com/office/powerpoint/2010/main" val="2196395234"/>
              </p:ext>
            </p:extLst>
          </p:nvPr>
        </p:nvGraphicFramePr>
        <p:xfrm>
          <a:off x="6717697" y="4314032"/>
          <a:ext cx="712787" cy="350837"/>
        </p:xfrm>
        <a:graphic>
          <a:graphicData uri="http://schemas.openxmlformats.org/presentationml/2006/ole">
            <mc:AlternateContent xmlns:mc="http://schemas.openxmlformats.org/markup-compatibility/2006">
              <mc:Choice xmlns:v="urn:schemas-microsoft-com:vml" Requires="v">
                <p:oleObj spid="_x0000_s19843" name="Equation" r:id="rId6" imgW="482391" imgH="241195" progId="Equation.DSMT4">
                  <p:embed/>
                </p:oleObj>
              </mc:Choice>
              <mc:Fallback>
                <p:oleObj name="Equation" r:id="rId6" imgW="482391" imgH="241195" progId="Equation.DSMT4">
                  <p:embed/>
                  <p:pic>
                    <p:nvPicPr>
                      <p:cNvPr id="15" name="对象 14">
                        <a:extLst>
                          <a:ext uri="{FF2B5EF4-FFF2-40B4-BE49-F238E27FC236}">
                            <a16:creationId xmlns:a16="http://schemas.microsoft.com/office/drawing/2014/main" xmlns="" id="{B5D9E5FB-8883-4BF8-A633-545DD3EDA2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7697" y="4314032"/>
                        <a:ext cx="712787" cy="350837"/>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xmlns="" id="{0C712BA6-7262-49C4-8EE7-C0FB370611A5}"/>
              </a:ext>
            </a:extLst>
          </p:cNvPr>
          <p:cNvGraphicFramePr>
            <a:graphicFrameLocks noChangeAspect="1"/>
          </p:cNvGraphicFramePr>
          <p:nvPr>
            <p:extLst>
              <p:ext uri="{D42A27DB-BD31-4B8C-83A1-F6EECF244321}">
                <p14:modId xmlns:p14="http://schemas.microsoft.com/office/powerpoint/2010/main" val="1571385207"/>
              </p:ext>
            </p:extLst>
          </p:nvPr>
        </p:nvGraphicFramePr>
        <p:xfrm>
          <a:off x="6717697" y="5194343"/>
          <a:ext cx="788988" cy="350837"/>
        </p:xfrm>
        <a:graphic>
          <a:graphicData uri="http://schemas.openxmlformats.org/presentationml/2006/ole">
            <mc:AlternateContent xmlns:mc="http://schemas.openxmlformats.org/markup-compatibility/2006">
              <mc:Choice xmlns:v="urn:schemas-microsoft-com:vml" Requires="v">
                <p:oleObj spid="_x0000_s19844" name="Equation" r:id="rId8" imgW="533160" imgH="241200" progId="Equation.DSMT4">
                  <p:embed/>
                </p:oleObj>
              </mc:Choice>
              <mc:Fallback>
                <p:oleObj name="Equation" r:id="rId8" imgW="533160" imgH="241200" progId="Equation.DSMT4">
                  <p:embed/>
                  <p:pic>
                    <p:nvPicPr>
                      <p:cNvPr id="23" name="对象 22">
                        <a:extLst>
                          <a:ext uri="{FF2B5EF4-FFF2-40B4-BE49-F238E27FC236}">
                            <a16:creationId xmlns:a16="http://schemas.microsoft.com/office/drawing/2014/main" xmlns="" id="{12C1E4CC-E1EC-4FFB-9F3A-38BF133F2796}"/>
                          </a:ext>
                        </a:extLst>
                      </p:cNvPr>
                      <p:cNvPicPr>
                        <a:picLocks noChangeAspect="1" noChangeArrowheads="1"/>
                      </p:cNvPicPr>
                      <p:nvPr/>
                    </p:nvPicPr>
                    <p:blipFill>
                      <a:blip r:embed="rId9"/>
                      <a:srcRect/>
                      <a:stretch>
                        <a:fillRect/>
                      </a:stretch>
                    </p:blipFill>
                    <p:spPr bwMode="auto">
                      <a:xfrm>
                        <a:off x="6717697" y="5194343"/>
                        <a:ext cx="788988" cy="350837"/>
                      </a:xfrm>
                      <a:prstGeom prst="rect">
                        <a:avLst/>
                      </a:prstGeom>
                      <a:noFill/>
                    </p:spPr>
                  </p:pic>
                </p:oleObj>
              </mc:Fallback>
            </mc:AlternateContent>
          </a:graphicData>
        </a:graphic>
      </p:graphicFrame>
    </p:spTree>
    <p:extLst>
      <p:ext uri="{BB962C8B-B14F-4D97-AF65-F5344CB8AC3E}">
        <p14:creationId xmlns:p14="http://schemas.microsoft.com/office/powerpoint/2010/main" val="419652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2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100"/>
                                        <p:tgtEl>
                                          <p:spTgt spid="25"/>
                                        </p:tgtEl>
                                      </p:cBhvr>
                                    </p:animEffect>
                                  </p:childTnLst>
                                </p:cTn>
                              </p:par>
                              <p:par>
                                <p:cTn id="13" presetID="14" presetClass="entr" presetSubtype="1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1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3.1 </a:t>
            </a:r>
            <a:r>
              <a:rPr lang="zh-CN" altLang="en-US" dirty="0">
                <a:latin typeface="+mn-lt"/>
              </a:rPr>
              <a:t>标签分离的原理方案设计</a:t>
            </a:r>
          </a:p>
        </p:txBody>
      </p:sp>
      <p:sp>
        <p:nvSpPr>
          <p:cNvPr id="19" name="TextBox 30">
            <a:extLst>
              <a:ext uri="{FF2B5EF4-FFF2-40B4-BE49-F238E27FC236}">
                <a16:creationId xmlns:a16="http://schemas.microsoft.com/office/drawing/2014/main" xmlns="" id="{8A80BC3F-1A5E-4419-9B8F-9A16BF6327D4}"/>
              </a:ext>
            </a:extLst>
          </p:cNvPr>
          <p:cNvSpPr txBox="1">
            <a:spLocks noChangeArrowheads="1"/>
          </p:cNvSpPr>
          <p:nvPr/>
        </p:nvSpPr>
        <p:spPr bwMode="auto">
          <a:xfrm>
            <a:off x="0" y="116355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吸盘拾取标签失败的原因分析</a:t>
            </a:r>
          </a:p>
        </p:txBody>
      </p:sp>
      <p:sp>
        <p:nvSpPr>
          <p:cNvPr id="13" name="矩形 12">
            <a:extLst>
              <a:ext uri="{FF2B5EF4-FFF2-40B4-BE49-F238E27FC236}">
                <a16:creationId xmlns:a16="http://schemas.microsoft.com/office/drawing/2014/main" xmlns="" id="{5A546D3A-070E-449D-BAC6-2F869417B9DB}"/>
              </a:ext>
            </a:extLst>
          </p:cNvPr>
          <p:cNvSpPr/>
          <p:nvPr/>
        </p:nvSpPr>
        <p:spPr>
          <a:xfrm>
            <a:off x="412140" y="1752445"/>
            <a:ext cx="10064281" cy="1286891"/>
          </a:xfrm>
          <a:prstGeom prst="rect">
            <a:avLst/>
          </a:prstGeom>
        </p:spPr>
        <p:txBody>
          <a:bodyPr wrap="squar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solidFill>
                  <a:schemeClr val="accent5">
                    <a:lumMod val="50000"/>
                  </a:schemeClr>
                </a:solidFill>
                <a:latin typeface="+mj-ea"/>
                <a:ea typeface="+mj-ea"/>
              </a:rPr>
              <a:t>吸盘拾取到多张的原因进行分析，有两种可能的原因：</a:t>
            </a:r>
            <a:endParaRPr lang="en-US" altLang="zh-CN" b="1" dirty="0">
              <a:solidFill>
                <a:schemeClr val="accent5">
                  <a:lumMod val="50000"/>
                </a:schemeClr>
              </a:solidFill>
              <a:latin typeface="+mj-ea"/>
              <a:ea typeface="+mj-ea"/>
            </a:endParaRPr>
          </a:p>
          <a:p>
            <a:pPr marL="285750" indent="-285750">
              <a:lnSpc>
                <a:spcPct val="150000"/>
              </a:lnSpc>
              <a:buFont typeface="Wingdings" panose="05000000000000000000" pitchFamily="2" charset="2"/>
              <a:buChar char="p"/>
            </a:pPr>
            <a:r>
              <a:rPr lang="zh-CN" altLang="en-US" b="1" dirty="0">
                <a:solidFill>
                  <a:schemeClr val="accent5">
                    <a:lumMod val="50000"/>
                  </a:schemeClr>
                </a:solidFill>
                <a:latin typeface="+mj-ea"/>
                <a:ea typeface="+mj-ea"/>
              </a:rPr>
              <a:t>标签的透气性导致</a:t>
            </a:r>
            <a:r>
              <a:rPr lang="zh-CN" altLang="en-US" b="1" dirty="0">
                <a:solidFill>
                  <a:srgbClr val="FF0000"/>
                </a:solidFill>
                <a:latin typeface="+mj-ea"/>
                <a:ea typeface="+mj-ea"/>
              </a:rPr>
              <a:t>真空在堆叠标签之间传递</a:t>
            </a:r>
            <a:r>
              <a:rPr lang="zh-CN" altLang="en-US" b="1" dirty="0">
                <a:solidFill>
                  <a:schemeClr val="accent5">
                    <a:lumMod val="50000"/>
                  </a:schemeClr>
                </a:solidFill>
                <a:latin typeface="+mj-ea"/>
                <a:ea typeface="+mj-ea"/>
              </a:rPr>
              <a:t>。</a:t>
            </a:r>
            <a:endParaRPr lang="en-US" altLang="zh-CN" b="1" dirty="0">
              <a:solidFill>
                <a:schemeClr val="accent5">
                  <a:lumMod val="50000"/>
                </a:schemeClr>
              </a:solidFill>
              <a:latin typeface="+mj-ea"/>
              <a:ea typeface="+mj-ea"/>
            </a:endParaRPr>
          </a:p>
          <a:p>
            <a:pPr marL="285750" indent="-285750">
              <a:lnSpc>
                <a:spcPct val="150000"/>
              </a:lnSpc>
              <a:buFont typeface="Wingdings" panose="05000000000000000000" pitchFamily="2" charset="2"/>
              <a:buChar char="p"/>
            </a:pPr>
            <a:r>
              <a:rPr lang="zh-CN" altLang="en-US" b="1" dirty="0">
                <a:solidFill>
                  <a:schemeClr val="accent5">
                    <a:lumMod val="50000"/>
                  </a:schemeClr>
                </a:solidFill>
                <a:latin typeface="+mj-ea"/>
                <a:ea typeface="+mj-ea"/>
              </a:rPr>
              <a:t>两张标签由于</a:t>
            </a:r>
            <a:r>
              <a:rPr lang="zh-CN" altLang="en-US" b="1" dirty="0">
                <a:solidFill>
                  <a:srgbClr val="FF0000"/>
                </a:solidFill>
                <a:latin typeface="+mj-ea"/>
                <a:ea typeface="+mj-ea"/>
              </a:rPr>
              <a:t>快速分离</a:t>
            </a:r>
            <a:r>
              <a:rPr lang="zh-CN" altLang="en-US" b="1" dirty="0">
                <a:solidFill>
                  <a:schemeClr val="accent5">
                    <a:lumMod val="50000"/>
                  </a:schemeClr>
                </a:solidFill>
                <a:latin typeface="+mj-ea"/>
                <a:ea typeface="+mj-ea"/>
              </a:rPr>
              <a:t>，两张标签之间的缝隙气流无法快速填充，从而形成局部真空。</a:t>
            </a:r>
            <a:endParaRPr lang="en-US" altLang="zh-CN" b="1" dirty="0">
              <a:solidFill>
                <a:schemeClr val="accent5">
                  <a:lumMod val="50000"/>
                </a:schemeClr>
              </a:solidFill>
              <a:latin typeface="+mj-ea"/>
              <a:ea typeface="+mj-ea"/>
            </a:endParaRPr>
          </a:p>
        </p:txBody>
      </p:sp>
      <p:pic>
        <p:nvPicPr>
          <p:cNvPr id="14" name="图片 13">
            <a:extLst>
              <a:ext uri="{FF2B5EF4-FFF2-40B4-BE49-F238E27FC236}">
                <a16:creationId xmlns:a16="http://schemas.microsoft.com/office/drawing/2014/main" xmlns="" id="{7E8F7133-907C-4FB4-93C7-5FBCA8F98D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97660" y="3163714"/>
            <a:ext cx="3164437" cy="3349495"/>
          </a:xfrm>
          <a:prstGeom prst="rect">
            <a:avLst/>
          </a:prstGeom>
          <a:noFill/>
        </p:spPr>
      </p:pic>
      <p:pic>
        <p:nvPicPr>
          <p:cNvPr id="15" name="图片 14">
            <a:extLst>
              <a:ext uri="{FF2B5EF4-FFF2-40B4-BE49-F238E27FC236}">
                <a16:creationId xmlns:a16="http://schemas.microsoft.com/office/drawing/2014/main" xmlns="" id="{12CF5FD7-5F68-4804-9285-EA877B030E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88766" y="3163714"/>
            <a:ext cx="3787655" cy="3349495"/>
          </a:xfrm>
          <a:prstGeom prst="rect">
            <a:avLst/>
          </a:prstGeom>
          <a:noFill/>
          <a:ln>
            <a:noFill/>
          </a:ln>
        </p:spPr>
      </p:pic>
      <p:sp>
        <p:nvSpPr>
          <p:cNvPr id="17" name="文本框 16">
            <a:extLst>
              <a:ext uri="{FF2B5EF4-FFF2-40B4-BE49-F238E27FC236}">
                <a16:creationId xmlns:a16="http://schemas.microsoft.com/office/drawing/2014/main" xmlns="" id="{77855059-F82E-471C-8D44-910C08910812}"/>
              </a:ext>
            </a:extLst>
          </p:cNvPr>
          <p:cNvSpPr txBox="1"/>
          <p:nvPr/>
        </p:nvSpPr>
        <p:spPr>
          <a:xfrm>
            <a:off x="1457960" y="5694450"/>
            <a:ext cx="2999245" cy="369332"/>
          </a:xfrm>
          <a:prstGeom prst="rect">
            <a:avLst/>
          </a:prstGeom>
          <a:solidFill>
            <a:srgbClr val="000066">
              <a:alpha val="55000"/>
            </a:srgbClr>
          </a:solidFill>
        </p:spPr>
        <p:txBody>
          <a:bodyPr wrap="squar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吸盘负压渗透数值仿真模型</a:t>
            </a:r>
            <a:endParaRPr lang="zh-CN" altLang="en-US" sz="1800" b="1" dirty="0">
              <a:solidFill>
                <a:schemeClr val="bg1"/>
              </a:solidFill>
              <a:latin typeface="Times New Roman" panose="02020603050405020304" pitchFamily="18" charset="0"/>
              <a:ea typeface="微软雅黑" panose="020B0503020204020204" pitchFamily="34" charset="-122"/>
            </a:endParaRPr>
          </a:p>
        </p:txBody>
      </p:sp>
      <p:pic>
        <p:nvPicPr>
          <p:cNvPr id="8" name="图片 7">
            <a:extLst>
              <a:ext uri="{FF2B5EF4-FFF2-40B4-BE49-F238E27FC236}">
                <a16:creationId xmlns:a16="http://schemas.microsoft.com/office/drawing/2014/main" xmlns="" id="{D3C6C9C5-5679-40A7-AC8A-1D833D996FA0}"/>
              </a:ext>
            </a:extLst>
          </p:cNvPr>
          <p:cNvPicPr/>
          <p:nvPr/>
        </p:nvPicPr>
        <p:blipFill>
          <a:blip r:embed="rId5">
            <a:extLst>
              <a:ext uri="{28A0092B-C50C-407E-A947-70E740481C1C}">
                <a14:useLocalDpi xmlns:a14="http://schemas.microsoft.com/office/drawing/2010/main" val="0"/>
              </a:ext>
            </a:extLst>
          </a:blip>
          <a:srcRect/>
          <a:stretch/>
        </p:blipFill>
        <p:spPr bwMode="auto">
          <a:xfrm>
            <a:off x="6582988" y="3163713"/>
            <a:ext cx="3999210" cy="2869389"/>
          </a:xfrm>
          <a:prstGeom prst="rect">
            <a:avLst/>
          </a:prstGeom>
          <a:noFill/>
          <a:ln>
            <a:noFill/>
          </a:ln>
        </p:spPr>
      </p:pic>
      <p:sp>
        <p:nvSpPr>
          <p:cNvPr id="3" name="椭圆 2">
            <a:extLst>
              <a:ext uri="{FF2B5EF4-FFF2-40B4-BE49-F238E27FC236}">
                <a16:creationId xmlns:a16="http://schemas.microsoft.com/office/drawing/2014/main" xmlns="" id="{1A64E4D9-E468-4DA2-A524-87053E06EFD0}"/>
              </a:ext>
            </a:extLst>
          </p:cNvPr>
          <p:cNvSpPr/>
          <p:nvPr/>
        </p:nvSpPr>
        <p:spPr>
          <a:xfrm>
            <a:off x="7444673" y="4598408"/>
            <a:ext cx="1137920" cy="8677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140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barn(inVertical)">
                                      <p:cBhvr>
                                        <p:cTn id="7" dur="500"/>
                                        <p:tgtEl>
                                          <p:spTgt spid="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barn(inVertical)">
                                      <p:cBhvr>
                                        <p:cTn id="12" dur="500"/>
                                        <p:tgtEl>
                                          <p:spTgt spid="1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randombar(horizontal)">
                                      <p:cBhvr>
                                        <p:cTn id="17" dur="500"/>
                                        <p:tgtEl>
                                          <p:spTgt spid="1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horizontal)">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randombar(horizontal)">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3.1 </a:t>
            </a:r>
            <a:r>
              <a:rPr lang="zh-CN" altLang="en-US" dirty="0">
                <a:latin typeface="+mn-lt"/>
              </a:rPr>
              <a:t>标签分离的原理方案设计</a:t>
            </a:r>
          </a:p>
        </p:txBody>
      </p:sp>
      <p:sp>
        <p:nvSpPr>
          <p:cNvPr id="19" name="TextBox 30">
            <a:extLst>
              <a:ext uri="{FF2B5EF4-FFF2-40B4-BE49-F238E27FC236}">
                <a16:creationId xmlns:a16="http://schemas.microsoft.com/office/drawing/2014/main" xmlns="" id="{8A80BC3F-1A5E-4419-9B8F-9A16BF6327D4}"/>
              </a:ext>
            </a:extLst>
          </p:cNvPr>
          <p:cNvSpPr txBox="1">
            <a:spLocks noChangeArrowheads="1"/>
          </p:cNvSpPr>
          <p:nvPr/>
        </p:nvSpPr>
        <p:spPr bwMode="auto">
          <a:xfrm>
            <a:off x="0" y="116355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基于气流诱导标签分离原理的提出</a:t>
            </a:r>
          </a:p>
        </p:txBody>
      </p:sp>
      <p:sp>
        <p:nvSpPr>
          <p:cNvPr id="20" name="矩形 19">
            <a:extLst>
              <a:ext uri="{FF2B5EF4-FFF2-40B4-BE49-F238E27FC236}">
                <a16:creationId xmlns:a16="http://schemas.microsoft.com/office/drawing/2014/main" xmlns="" id="{7640237D-CEF2-44FC-AC11-6E7FA0840008}"/>
              </a:ext>
            </a:extLst>
          </p:cNvPr>
          <p:cNvSpPr/>
          <p:nvPr/>
        </p:nvSpPr>
        <p:spPr>
          <a:xfrm>
            <a:off x="156164" y="1832964"/>
            <a:ext cx="10064281" cy="874407"/>
          </a:xfrm>
          <a:prstGeom prst="rect">
            <a:avLst/>
          </a:prstGeom>
        </p:spPr>
        <p:txBody>
          <a:bodyPr wrap="square" anchor="ctr">
            <a:spAutoFit/>
          </a:bodyPr>
          <a:lstStyle/>
          <a:p>
            <a:pPr>
              <a:lnSpc>
                <a:spcPct val="150000"/>
              </a:lnSpc>
            </a:pPr>
            <a:r>
              <a:rPr lang="zh-CN" altLang="en-US" b="1" dirty="0">
                <a:solidFill>
                  <a:schemeClr val="accent5">
                    <a:lumMod val="50000"/>
                  </a:schemeClr>
                </a:solidFill>
                <a:latin typeface="+mj-ea"/>
                <a:ea typeface="+mj-ea"/>
              </a:rPr>
              <a:t>为了消除真空传递效应：</a:t>
            </a:r>
            <a:endParaRPr lang="en-US" altLang="zh-CN" b="1" dirty="0">
              <a:solidFill>
                <a:schemeClr val="accent5">
                  <a:lumMod val="50000"/>
                </a:schemeClr>
              </a:solidFill>
              <a:latin typeface="+mj-ea"/>
              <a:ea typeface="+mj-ea"/>
            </a:endParaRPr>
          </a:p>
          <a:p>
            <a:pPr marL="285750" indent="-285750">
              <a:lnSpc>
                <a:spcPct val="150000"/>
              </a:lnSpc>
              <a:buFont typeface="Wingdings" panose="05000000000000000000" pitchFamily="2" charset="2"/>
              <a:buChar char="p"/>
            </a:pPr>
            <a:r>
              <a:rPr lang="zh-CN" altLang="en-US" b="1" dirty="0">
                <a:solidFill>
                  <a:schemeClr val="accent5">
                    <a:lumMod val="50000"/>
                  </a:schemeClr>
                </a:solidFill>
                <a:latin typeface="+mj-ea"/>
                <a:ea typeface="+mj-ea"/>
              </a:rPr>
              <a:t>标签之间先</a:t>
            </a:r>
            <a:r>
              <a:rPr lang="zh-CN" altLang="en-US" b="1" dirty="0">
                <a:solidFill>
                  <a:srgbClr val="FF0000"/>
                </a:solidFill>
                <a:latin typeface="+mj-ea"/>
                <a:ea typeface="+mj-ea"/>
              </a:rPr>
              <a:t>预分离</a:t>
            </a:r>
            <a:endParaRPr lang="en-US" altLang="zh-CN" b="1" dirty="0">
              <a:solidFill>
                <a:srgbClr val="FF0000"/>
              </a:solidFill>
              <a:latin typeface="+mj-ea"/>
              <a:ea typeface="+mj-ea"/>
            </a:endParaRPr>
          </a:p>
        </p:txBody>
      </p:sp>
      <p:graphicFrame>
        <p:nvGraphicFramePr>
          <p:cNvPr id="27" name="对象 26">
            <a:extLst>
              <a:ext uri="{FF2B5EF4-FFF2-40B4-BE49-F238E27FC236}">
                <a16:creationId xmlns:a16="http://schemas.microsoft.com/office/drawing/2014/main" xmlns="" id="{3A5A1341-6DA0-4605-8E9E-1ED431231C3C}"/>
              </a:ext>
            </a:extLst>
          </p:cNvPr>
          <p:cNvGraphicFramePr>
            <a:graphicFrameLocks noChangeAspect="1"/>
          </p:cNvGraphicFramePr>
          <p:nvPr>
            <p:extLst>
              <p:ext uri="{D42A27DB-BD31-4B8C-83A1-F6EECF244321}">
                <p14:modId xmlns:p14="http://schemas.microsoft.com/office/powerpoint/2010/main" val="1436360118"/>
              </p:ext>
            </p:extLst>
          </p:nvPr>
        </p:nvGraphicFramePr>
        <p:xfrm>
          <a:off x="451680" y="3244334"/>
          <a:ext cx="4594423" cy="2333358"/>
        </p:xfrm>
        <a:graphic>
          <a:graphicData uri="http://schemas.openxmlformats.org/presentationml/2006/ole">
            <mc:AlternateContent xmlns:mc="http://schemas.openxmlformats.org/markup-compatibility/2006">
              <mc:Choice xmlns:v="urn:schemas-microsoft-com:vml" Requires="v">
                <p:oleObj spid="_x0000_s21632" name="Visio" r:id="rId4" imgW="2910769" imgH="1493694" progId="Visio.Drawing.15">
                  <p:embed/>
                </p:oleObj>
              </mc:Choice>
              <mc:Fallback>
                <p:oleObj name="Visio" r:id="rId4" imgW="2910769" imgH="1493694" progId="Visio.Drawing.15">
                  <p:embed/>
                  <p:pic>
                    <p:nvPicPr>
                      <p:cNvPr id="4" name="对象 3">
                        <a:extLst>
                          <a:ext uri="{FF2B5EF4-FFF2-40B4-BE49-F238E27FC236}">
                            <a16:creationId xmlns:a16="http://schemas.microsoft.com/office/drawing/2014/main" xmlns="" id="{9AF7C165-215D-4FEA-9042-D2F208957D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680" y="3244334"/>
                        <a:ext cx="4594423" cy="2333358"/>
                      </a:xfrm>
                      <a:prstGeom prst="rect">
                        <a:avLst/>
                      </a:prstGeom>
                      <a:noFill/>
                    </p:spPr>
                  </p:pic>
                </p:oleObj>
              </mc:Fallback>
            </mc:AlternateContent>
          </a:graphicData>
        </a:graphic>
      </p:graphicFrame>
      <p:sp>
        <p:nvSpPr>
          <p:cNvPr id="28" name="文本框 27">
            <a:extLst>
              <a:ext uri="{FF2B5EF4-FFF2-40B4-BE49-F238E27FC236}">
                <a16:creationId xmlns:a16="http://schemas.microsoft.com/office/drawing/2014/main" xmlns="" id="{94E31FF0-D7D2-4147-8C00-BB12D580C7DF}"/>
              </a:ext>
            </a:extLst>
          </p:cNvPr>
          <p:cNvSpPr txBox="1"/>
          <p:nvPr/>
        </p:nvSpPr>
        <p:spPr>
          <a:xfrm>
            <a:off x="1141393" y="5777409"/>
            <a:ext cx="2954655"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预分离降低真空渗透示意图</a:t>
            </a:r>
            <a:endParaRPr lang="zh-CN" altLang="en-US" sz="1800" b="1" dirty="0">
              <a:solidFill>
                <a:schemeClr val="bg1"/>
              </a:solidFill>
              <a:latin typeface="Times New Roman" panose="02020603050405020304" pitchFamily="18" charset="0"/>
              <a:ea typeface="微软雅黑" panose="020B0503020204020204" pitchFamily="34" charset="-122"/>
            </a:endParaRPr>
          </a:p>
        </p:txBody>
      </p:sp>
      <p:sp>
        <p:nvSpPr>
          <p:cNvPr id="31" name="文本框 30">
            <a:extLst>
              <a:ext uri="{FF2B5EF4-FFF2-40B4-BE49-F238E27FC236}">
                <a16:creationId xmlns:a16="http://schemas.microsoft.com/office/drawing/2014/main" xmlns="" id="{D19C736A-B3D7-4293-80D7-28672F1AAE8C}"/>
              </a:ext>
            </a:extLst>
          </p:cNvPr>
          <p:cNvSpPr txBox="1"/>
          <p:nvPr/>
        </p:nvSpPr>
        <p:spPr>
          <a:xfrm>
            <a:off x="6968140" y="5894262"/>
            <a:ext cx="2954655"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预分离降低真空渗透示意图</a:t>
            </a:r>
            <a:endParaRPr lang="zh-CN" altLang="en-US" sz="1800" b="1" dirty="0">
              <a:solidFill>
                <a:schemeClr val="bg1"/>
              </a:solidFill>
              <a:latin typeface="Times New Roman" panose="02020603050405020304" pitchFamily="18" charset="0"/>
              <a:ea typeface="微软雅黑" panose="020B0503020204020204" pitchFamily="34" charset="-122"/>
            </a:endParaRPr>
          </a:p>
        </p:txBody>
      </p:sp>
      <p:pic>
        <p:nvPicPr>
          <p:cNvPr id="32" name="图片 31">
            <a:extLst>
              <a:ext uri="{FF2B5EF4-FFF2-40B4-BE49-F238E27FC236}">
                <a16:creationId xmlns:a16="http://schemas.microsoft.com/office/drawing/2014/main" xmlns="" id="{1AF52135-1F99-44ED-83B7-B7ADCD1AD7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1805" y="2007688"/>
            <a:ext cx="4698802" cy="3769721"/>
          </a:xfrm>
          <a:prstGeom prst="rect">
            <a:avLst/>
          </a:prstGeom>
        </p:spPr>
      </p:pic>
      <p:sp>
        <p:nvSpPr>
          <p:cNvPr id="9" name="矩形 8">
            <a:extLst>
              <a:ext uri="{FF2B5EF4-FFF2-40B4-BE49-F238E27FC236}">
                <a16:creationId xmlns:a16="http://schemas.microsoft.com/office/drawing/2014/main" xmlns="" id="{B3EE6F2D-6A11-4BFF-8DB6-839500CCD77A}"/>
              </a:ext>
            </a:extLst>
          </p:cNvPr>
          <p:cNvSpPr/>
          <p:nvPr/>
        </p:nvSpPr>
        <p:spPr>
          <a:xfrm>
            <a:off x="7531198" y="2202117"/>
            <a:ext cx="340468" cy="337549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913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randombar(horizontal)">
                                      <p:cBhvr>
                                        <p:cTn id="12" dur="500"/>
                                        <p:tgtEl>
                                          <p:spTgt spid="27"/>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randombar(horizontal)">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randombar(horizontal)">
                                      <p:cBhvr>
                                        <p:cTn id="20" dur="500"/>
                                        <p:tgtEl>
                                          <p:spTgt spid="31"/>
                                        </p:tgtEl>
                                      </p:cBhvr>
                                    </p:animEffect>
                                  </p:childTnLst>
                                </p:cTn>
                              </p:par>
                              <p:par>
                                <p:cTn id="21" presetID="14" presetClass="entr" presetSubtype="1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randombar(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animBg="1"/>
      <p:bldP spid="31"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3.1 </a:t>
            </a:r>
            <a:r>
              <a:rPr lang="zh-CN" altLang="en-US" dirty="0">
                <a:latin typeface="+mn-lt"/>
              </a:rPr>
              <a:t>标签分离的原理方案设计</a:t>
            </a:r>
          </a:p>
        </p:txBody>
      </p:sp>
      <p:sp>
        <p:nvSpPr>
          <p:cNvPr id="19" name="TextBox 30">
            <a:extLst>
              <a:ext uri="{FF2B5EF4-FFF2-40B4-BE49-F238E27FC236}">
                <a16:creationId xmlns:a16="http://schemas.microsoft.com/office/drawing/2014/main" xmlns="" id="{8A80BC3F-1A5E-4419-9B8F-9A16BF6327D4}"/>
              </a:ext>
            </a:extLst>
          </p:cNvPr>
          <p:cNvSpPr txBox="1">
            <a:spLocks noChangeArrowheads="1"/>
          </p:cNvSpPr>
          <p:nvPr/>
        </p:nvSpPr>
        <p:spPr bwMode="auto">
          <a:xfrm>
            <a:off x="0" y="1163550"/>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基于气流诱导标签分离原理的提出</a:t>
            </a:r>
          </a:p>
        </p:txBody>
      </p:sp>
      <p:sp>
        <p:nvSpPr>
          <p:cNvPr id="20" name="矩形 19">
            <a:extLst>
              <a:ext uri="{FF2B5EF4-FFF2-40B4-BE49-F238E27FC236}">
                <a16:creationId xmlns:a16="http://schemas.microsoft.com/office/drawing/2014/main" xmlns="" id="{7640237D-CEF2-44FC-AC11-6E7FA0840008}"/>
              </a:ext>
            </a:extLst>
          </p:cNvPr>
          <p:cNvSpPr/>
          <p:nvPr/>
        </p:nvSpPr>
        <p:spPr>
          <a:xfrm>
            <a:off x="156164" y="2040713"/>
            <a:ext cx="10064281" cy="458908"/>
          </a:xfrm>
          <a:prstGeom prst="rect">
            <a:avLst/>
          </a:prstGeom>
        </p:spPr>
        <p:txBody>
          <a:bodyPr wrap="square" anchor="ctr">
            <a:spAutoFit/>
          </a:bodyPr>
          <a:lstStyle/>
          <a:p>
            <a:pPr marL="285750" indent="-285750">
              <a:lnSpc>
                <a:spcPct val="150000"/>
              </a:lnSpc>
              <a:buFont typeface="Wingdings" panose="05000000000000000000" pitchFamily="2" charset="2"/>
              <a:buChar char="p"/>
            </a:pPr>
            <a:r>
              <a:rPr lang="zh-CN" altLang="en-US" b="1" dirty="0">
                <a:solidFill>
                  <a:schemeClr val="accent5">
                    <a:lumMod val="50000"/>
                  </a:schemeClr>
                </a:solidFill>
                <a:latin typeface="+mj-ea"/>
              </a:rPr>
              <a:t>侧面气流诱导使标签产生预分离间隙的</a:t>
            </a:r>
            <a:r>
              <a:rPr lang="zh-CN" altLang="en-US" b="1" dirty="0">
                <a:solidFill>
                  <a:srgbClr val="FF0000"/>
                </a:solidFill>
                <a:latin typeface="+mj-ea"/>
              </a:rPr>
              <a:t>同时加快气流填充</a:t>
            </a:r>
            <a:endParaRPr lang="en-US" altLang="zh-CN" b="1" dirty="0">
              <a:solidFill>
                <a:srgbClr val="FF0000"/>
              </a:solidFill>
              <a:latin typeface="+mj-ea"/>
            </a:endParaRPr>
          </a:p>
        </p:txBody>
      </p:sp>
      <p:graphicFrame>
        <p:nvGraphicFramePr>
          <p:cNvPr id="29" name="对象 28">
            <a:extLst>
              <a:ext uri="{FF2B5EF4-FFF2-40B4-BE49-F238E27FC236}">
                <a16:creationId xmlns:a16="http://schemas.microsoft.com/office/drawing/2014/main" xmlns="" id="{D26E7246-9FA9-44A6-926A-219346C1C03E}"/>
              </a:ext>
            </a:extLst>
          </p:cNvPr>
          <p:cNvGraphicFramePr>
            <a:graphicFrameLocks noChangeAspect="1"/>
          </p:cNvGraphicFramePr>
          <p:nvPr>
            <p:extLst>
              <p:ext uri="{D42A27DB-BD31-4B8C-83A1-F6EECF244321}">
                <p14:modId xmlns:p14="http://schemas.microsoft.com/office/powerpoint/2010/main" val="4112938410"/>
              </p:ext>
            </p:extLst>
          </p:nvPr>
        </p:nvGraphicFramePr>
        <p:xfrm>
          <a:off x="270717" y="2792043"/>
          <a:ext cx="5390769" cy="2333358"/>
        </p:xfrm>
        <a:graphic>
          <a:graphicData uri="http://schemas.openxmlformats.org/presentationml/2006/ole">
            <mc:AlternateContent xmlns:mc="http://schemas.openxmlformats.org/markup-compatibility/2006">
              <mc:Choice xmlns:v="urn:schemas-microsoft-com:vml" Requires="v">
                <p:oleObj spid="_x0000_s20622" name="Visio" r:id="rId4" imgW="3604437" imgH="1531644" progId="Visio.Drawing.15">
                  <p:embed/>
                </p:oleObj>
              </mc:Choice>
              <mc:Fallback>
                <p:oleObj name="Visio" r:id="rId4" imgW="3604437" imgH="1531644" progId="Visio.Drawing.15">
                  <p:embed/>
                  <p:pic>
                    <p:nvPicPr>
                      <p:cNvPr id="29" name="对象 28">
                        <a:extLst>
                          <a:ext uri="{FF2B5EF4-FFF2-40B4-BE49-F238E27FC236}">
                            <a16:creationId xmlns:a16="http://schemas.microsoft.com/office/drawing/2014/main" xmlns="" id="{D26E7246-9FA9-44A6-926A-219346C1C0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717" y="2792043"/>
                        <a:ext cx="5390769" cy="2333358"/>
                      </a:xfrm>
                      <a:prstGeom prst="rect">
                        <a:avLst/>
                      </a:prstGeom>
                      <a:noFill/>
                    </p:spPr>
                  </p:pic>
                </p:oleObj>
              </mc:Fallback>
            </mc:AlternateContent>
          </a:graphicData>
        </a:graphic>
      </p:graphicFrame>
      <p:sp>
        <p:nvSpPr>
          <p:cNvPr id="30" name="文本框 29">
            <a:extLst>
              <a:ext uri="{FF2B5EF4-FFF2-40B4-BE49-F238E27FC236}">
                <a16:creationId xmlns:a16="http://schemas.microsoft.com/office/drawing/2014/main" xmlns="" id="{B7691293-D931-422C-AEF6-0D52670041CE}"/>
              </a:ext>
            </a:extLst>
          </p:cNvPr>
          <p:cNvSpPr txBox="1"/>
          <p:nvPr/>
        </p:nvSpPr>
        <p:spPr>
          <a:xfrm>
            <a:off x="1373758" y="5325118"/>
            <a:ext cx="3647152"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气流诱导标签发生预分离的示意图</a:t>
            </a:r>
            <a:endParaRPr lang="zh-CN" altLang="en-US" sz="1800" b="1" dirty="0">
              <a:solidFill>
                <a:schemeClr val="bg1"/>
              </a:solidFill>
              <a:latin typeface="Times New Roman" panose="02020603050405020304" pitchFamily="18" charset="0"/>
              <a:ea typeface="微软雅黑" panose="020B0503020204020204" pitchFamily="34" charset="-122"/>
            </a:endParaRPr>
          </a:p>
        </p:txBody>
      </p:sp>
      <p:sp>
        <p:nvSpPr>
          <p:cNvPr id="9" name="文本框 8">
            <a:extLst>
              <a:ext uri="{FF2B5EF4-FFF2-40B4-BE49-F238E27FC236}">
                <a16:creationId xmlns:a16="http://schemas.microsoft.com/office/drawing/2014/main" xmlns="" id="{8510F43F-2608-4DE8-B425-B3527C8BADDD}"/>
              </a:ext>
            </a:extLst>
          </p:cNvPr>
          <p:cNvSpPr txBox="1"/>
          <p:nvPr/>
        </p:nvSpPr>
        <p:spPr>
          <a:xfrm>
            <a:off x="7526886" y="6080807"/>
            <a:ext cx="3647152"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气流诱导标签发生预分离的示意图</a:t>
            </a:r>
            <a:endParaRPr lang="zh-CN" altLang="en-US" sz="1800" b="1" dirty="0">
              <a:solidFill>
                <a:schemeClr val="bg1"/>
              </a:solidFill>
              <a:latin typeface="Times New Roman" panose="02020603050405020304" pitchFamily="18" charset="0"/>
              <a:ea typeface="微软雅黑" panose="020B0503020204020204" pitchFamily="34" charset="-122"/>
            </a:endParaRPr>
          </a:p>
        </p:txBody>
      </p:sp>
      <p:pic>
        <p:nvPicPr>
          <p:cNvPr id="17" name="图片 16">
            <a:extLst>
              <a:ext uri="{FF2B5EF4-FFF2-40B4-BE49-F238E27FC236}">
                <a16:creationId xmlns:a16="http://schemas.microsoft.com/office/drawing/2014/main" xmlns="" id="{CE0F8020-D8DF-4B3E-B181-74B8DB7A445D}"/>
              </a:ext>
            </a:extLst>
          </p:cNvPr>
          <p:cNvPicPr>
            <a:picLocks noChangeAspect="1"/>
          </p:cNvPicPr>
          <p:nvPr/>
        </p:nvPicPr>
        <p:blipFill>
          <a:blip r:embed="rId6"/>
          <a:stretch>
            <a:fillRect/>
          </a:stretch>
        </p:blipFill>
        <p:spPr>
          <a:xfrm>
            <a:off x="7345948" y="2180450"/>
            <a:ext cx="4438650" cy="3695700"/>
          </a:xfrm>
          <a:prstGeom prst="rect">
            <a:avLst/>
          </a:prstGeom>
        </p:spPr>
      </p:pic>
    </p:spTree>
    <p:extLst>
      <p:ext uri="{BB962C8B-B14F-4D97-AF65-F5344CB8AC3E}">
        <p14:creationId xmlns:p14="http://schemas.microsoft.com/office/powerpoint/2010/main" val="244417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par>
                                <p:cTn id="21" presetID="14" presetClass="entr" presetSubtype="1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randombar(horizontal)">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3.2 </a:t>
            </a:r>
            <a:r>
              <a:rPr lang="zh-CN" altLang="en-US" dirty="0">
                <a:latin typeface="+mn-lt"/>
              </a:rPr>
              <a:t>气流诱导标签分离的机理推测</a:t>
            </a:r>
          </a:p>
        </p:txBody>
      </p:sp>
      <p:sp>
        <p:nvSpPr>
          <p:cNvPr id="10" name="矩形 9">
            <a:extLst>
              <a:ext uri="{FF2B5EF4-FFF2-40B4-BE49-F238E27FC236}">
                <a16:creationId xmlns:a16="http://schemas.microsoft.com/office/drawing/2014/main" xmlns="" id="{53A0E0A3-A573-4E27-A496-3D2BE04AC2EB}"/>
              </a:ext>
            </a:extLst>
          </p:cNvPr>
          <p:cNvSpPr/>
          <p:nvPr/>
        </p:nvSpPr>
        <p:spPr>
          <a:xfrm>
            <a:off x="152400" y="1702488"/>
            <a:ext cx="5760720" cy="2948884"/>
          </a:xfrm>
          <a:prstGeom prst="rect">
            <a:avLst/>
          </a:prstGeom>
        </p:spPr>
        <p:txBody>
          <a:bodyPr wrap="square" anchor="ctr">
            <a:spAutoFit/>
          </a:bodyPr>
          <a:lstStyle/>
          <a:p>
            <a:pPr marL="285750" indent="-285750">
              <a:lnSpc>
                <a:spcPct val="150000"/>
              </a:lnSpc>
              <a:buFont typeface="Wingdings" panose="05000000000000000000" pitchFamily="2" charset="2"/>
              <a:buChar char="Ø"/>
            </a:pPr>
            <a:r>
              <a:rPr lang="zh-CN" altLang="en-US" b="1" dirty="0">
                <a:solidFill>
                  <a:srgbClr val="FF0000"/>
                </a:solidFill>
                <a:latin typeface="+mj-ea"/>
                <a:ea typeface="+mj-ea"/>
              </a:rPr>
              <a:t>纸张表面并非绝对光滑，导致堆叠标签之间存在初始缝隙</a:t>
            </a:r>
            <a:endParaRPr lang="en-US" altLang="zh-CN" b="1" dirty="0">
              <a:solidFill>
                <a:srgbClr val="FF0000"/>
              </a:solidFill>
              <a:latin typeface="+mj-ea"/>
              <a:ea typeface="+mj-ea"/>
            </a:endParaRPr>
          </a:p>
          <a:p>
            <a:pPr marL="285750" indent="-285750">
              <a:lnSpc>
                <a:spcPct val="150000"/>
              </a:lnSpc>
              <a:buFont typeface="Wingdings" panose="05000000000000000000" pitchFamily="2" charset="2"/>
              <a:buChar char="Ø"/>
            </a:pPr>
            <a:r>
              <a:rPr lang="zh-CN" altLang="en-US" b="1" dirty="0">
                <a:solidFill>
                  <a:srgbClr val="FF0000"/>
                </a:solidFill>
                <a:latin typeface="+mj-ea"/>
                <a:ea typeface="+mj-ea"/>
              </a:rPr>
              <a:t>该初始缝隙是否对气流诱导标签分离其决定性作用？</a:t>
            </a:r>
            <a:endParaRPr lang="en-US" altLang="zh-CN" b="1" dirty="0">
              <a:solidFill>
                <a:srgbClr val="FF0000"/>
              </a:solidFill>
              <a:latin typeface="+mj-ea"/>
              <a:ea typeface="+mj-ea"/>
            </a:endParaRPr>
          </a:p>
          <a:p>
            <a:pPr>
              <a:lnSpc>
                <a:spcPct val="150000"/>
              </a:lnSpc>
            </a:pPr>
            <a:endParaRPr lang="en-US" altLang="zh-CN" b="1" dirty="0">
              <a:solidFill>
                <a:schemeClr val="accent5">
                  <a:lumMod val="50000"/>
                </a:schemeClr>
              </a:solidFill>
              <a:latin typeface="+mj-ea"/>
            </a:endParaRPr>
          </a:p>
          <a:p>
            <a:pPr>
              <a:lnSpc>
                <a:spcPct val="150000"/>
              </a:lnSpc>
            </a:pPr>
            <a:r>
              <a:rPr lang="zh-CN" altLang="en-US" b="1" dirty="0">
                <a:solidFill>
                  <a:schemeClr val="accent5">
                    <a:lumMod val="50000"/>
                  </a:schemeClr>
                </a:solidFill>
                <a:latin typeface="+mj-ea"/>
              </a:rPr>
              <a:t>气流诱导标签分离的机理有两种可能的推测：</a:t>
            </a:r>
            <a:endParaRPr lang="en-US" altLang="zh-CN" b="1" dirty="0">
              <a:solidFill>
                <a:schemeClr val="accent5">
                  <a:lumMod val="50000"/>
                </a:schemeClr>
              </a:solidFill>
              <a:latin typeface="+mj-ea"/>
            </a:endParaRPr>
          </a:p>
          <a:p>
            <a:pPr marL="285750" indent="-285750">
              <a:lnSpc>
                <a:spcPct val="150000"/>
              </a:lnSpc>
              <a:buFont typeface="Wingdings" panose="05000000000000000000" pitchFamily="2" charset="2"/>
              <a:buChar char="p"/>
            </a:pPr>
            <a:r>
              <a:rPr lang="zh-CN" altLang="en-US" b="1" dirty="0">
                <a:solidFill>
                  <a:srgbClr val="3903E7"/>
                </a:solidFill>
                <a:latin typeface="+mj-ea"/>
              </a:rPr>
              <a:t>基于存在初始缝隙的分离机理</a:t>
            </a:r>
            <a:endParaRPr lang="en-US" altLang="zh-CN" b="1" dirty="0">
              <a:solidFill>
                <a:srgbClr val="3903E7"/>
              </a:solidFill>
              <a:latin typeface="+mj-ea"/>
            </a:endParaRPr>
          </a:p>
          <a:p>
            <a:pPr marL="285750" indent="-285750">
              <a:lnSpc>
                <a:spcPct val="150000"/>
              </a:lnSpc>
              <a:buFont typeface="Wingdings" panose="05000000000000000000" pitchFamily="2" charset="2"/>
              <a:buChar char="p"/>
            </a:pPr>
            <a:r>
              <a:rPr lang="zh-CN" altLang="en-US" b="1" dirty="0">
                <a:solidFill>
                  <a:srgbClr val="3903E7"/>
                </a:solidFill>
                <a:latin typeface="+mj-ea"/>
              </a:rPr>
              <a:t>基于无初始缝隙的分离机理</a:t>
            </a:r>
            <a:endParaRPr lang="en-US" altLang="zh-CN" b="1" dirty="0">
              <a:solidFill>
                <a:srgbClr val="3903E7"/>
              </a:solidFill>
              <a:latin typeface="+mj-ea"/>
            </a:endParaRPr>
          </a:p>
        </p:txBody>
      </p:sp>
      <p:pic>
        <p:nvPicPr>
          <p:cNvPr id="11" name="Picture 2">
            <a:extLst>
              <a:ext uri="{FF2B5EF4-FFF2-40B4-BE49-F238E27FC236}">
                <a16:creationId xmlns:a16="http://schemas.microsoft.com/office/drawing/2014/main" xmlns="" id="{AE42982F-EC87-40FB-AD2E-005C3A40A8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83511"/>
            <a:ext cx="5760720" cy="383447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xmlns="" id="{D908E30A-673D-4E31-AFDB-ED6BE3CB958E}"/>
              </a:ext>
            </a:extLst>
          </p:cNvPr>
          <p:cNvSpPr txBox="1"/>
          <p:nvPr/>
        </p:nvSpPr>
        <p:spPr>
          <a:xfrm>
            <a:off x="8714960" y="4929164"/>
            <a:ext cx="2723823"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纸张表面粗糙度测量结果</a:t>
            </a:r>
            <a:endParaRPr lang="zh-CN" altLang="en-US" sz="1800" b="1" dirty="0">
              <a:solidFill>
                <a:schemeClr val="bg1"/>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02115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3.2 </a:t>
            </a:r>
            <a:r>
              <a:rPr lang="zh-CN" altLang="en-US" dirty="0">
                <a:latin typeface="+mn-lt"/>
              </a:rPr>
              <a:t>气流诱导标签分离的机理推测</a:t>
            </a:r>
          </a:p>
        </p:txBody>
      </p:sp>
      <p:pic>
        <p:nvPicPr>
          <p:cNvPr id="6" name="图片 5">
            <a:extLst>
              <a:ext uri="{FF2B5EF4-FFF2-40B4-BE49-F238E27FC236}">
                <a16:creationId xmlns:a16="http://schemas.microsoft.com/office/drawing/2014/main" xmlns="" id="{A71F4A38-B3E3-4EA8-AE98-04BB416F1F8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0360" y="2353583"/>
            <a:ext cx="4518660" cy="3012440"/>
          </a:xfrm>
          <a:prstGeom prst="rect">
            <a:avLst/>
          </a:prstGeom>
          <a:noFill/>
        </p:spPr>
      </p:pic>
      <p:sp>
        <p:nvSpPr>
          <p:cNvPr id="7" name="矩形 6">
            <a:extLst>
              <a:ext uri="{FF2B5EF4-FFF2-40B4-BE49-F238E27FC236}">
                <a16:creationId xmlns:a16="http://schemas.microsoft.com/office/drawing/2014/main" xmlns="" id="{39426ACF-C47F-4E1D-83BC-EE4CEE7C0B3C}"/>
              </a:ext>
            </a:extLst>
          </p:cNvPr>
          <p:cNvSpPr/>
          <p:nvPr/>
        </p:nvSpPr>
        <p:spPr>
          <a:xfrm>
            <a:off x="5295900" y="2353583"/>
            <a:ext cx="6032500" cy="286232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b="1" dirty="0">
                <a:latin typeface="Times New Roman" panose="02020603050405020304" pitchFamily="18" charset="0"/>
                <a:ea typeface="+mj-ea"/>
                <a:cs typeface="Times New Roman" panose="02020603050405020304" pitchFamily="18" charset="0"/>
              </a:rPr>
              <a:t>假设</a:t>
            </a:r>
            <a:r>
              <a:rPr lang="zh-CN" altLang="en-US" b="1" dirty="0">
                <a:latin typeface="Times New Roman" panose="02020603050405020304" pitchFamily="18" charset="0"/>
                <a:ea typeface="+mj-ea"/>
                <a:cs typeface="Times New Roman" panose="02020603050405020304" pitchFamily="18" charset="0"/>
              </a:rPr>
              <a:t>堆叠的标签之间</a:t>
            </a:r>
            <a:r>
              <a:rPr lang="zh-CN" altLang="en-US" b="1" dirty="0">
                <a:solidFill>
                  <a:srgbClr val="3903E7"/>
                </a:solidFill>
                <a:latin typeface="Times New Roman" panose="02020603050405020304" pitchFamily="18" charset="0"/>
                <a:ea typeface="+mj-ea"/>
                <a:cs typeface="Times New Roman" panose="02020603050405020304" pitchFamily="18" charset="0"/>
              </a:rPr>
              <a:t>存在初始的微小缝隙</a:t>
            </a:r>
            <a:r>
              <a:rPr lang="zh-CN" altLang="en-US" b="1" dirty="0">
                <a:latin typeface="Times New Roman" panose="02020603050405020304" pitchFamily="18" charset="0"/>
                <a:ea typeface="+mj-ea"/>
                <a:cs typeface="Times New Roman" panose="02020603050405020304" pitchFamily="18" charset="0"/>
              </a:rPr>
              <a:t>。</a:t>
            </a:r>
            <a:endParaRPr lang="en-US" altLang="zh-CN" b="1" dirty="0">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考虑两张标签的情况</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上标签距离上边界：</a:t>
            </a:r>
            <a:r>
              <a:rPr lang="en-US" altLang="zh-CN" b="1" i="1" dirty="0" err="1">
                <a:latin typeface="Times New Roman" panose="02020603050405020304" pitchFamily="18" charset="0"/>
                <a:ea typeface="+mj-ea"/>
                <a:cs typeface="Times New Roman" panose="02020603050405020304" pitchFamily="18" charset="0"/>
              </a:rPr>
              <a:t>Hlw</a:t>
            </a:r>
            <a:r>
              <a:rPr lang="zh-CN" altLang="en-US" b="1" dirty="0">
                <a:latin typeface="Times New Roman" panose="02020603050405020304" pitchFamily="18" charset="0"/>
                <a:ea typeface="+mj-ea"/>
                <a:cs typeface="Times New Roman" panose="02020603050405020304" pitchFamily="18" charset="0"/>
              </a:rPr>
              <a:t>＞＞</a:t>
            </a:r>
            <a:r>
              <a:rPr lang="en-US" altLang="zh-CN" i="1" dirty="0" err="1">
                <a:latin typeface="Times New Roman" panose="02020603050405020304" pitchFamily="18" charset="0"/>
                <a:ea typeface="+mj-ea"/>
                <a:cs typeface="Times New Roman" panose="02020603050405020304" pitchFamily="18" charset="0"/>
              </a:rPr>
              <a:t>hgap</a:t>
            </a:r>
            <a:r>
              <a:rPr lang="en-US" altLang="zh-CN" b="1" dirty="0">
                <a:latin typeface="Times New Roman" panose="02020603050405020304" pitchFamily="18" charset="0"/>
                <a:ea typeface="+mj-ea"/>
                <a:cs typeface="Times New Roman" panose="02020603050405020304" pitchFamily="18" charset="0"/>
              </a:rPr>
              <a:t> ——</a:t>
            </a:r>
            <a:r>
              <a:rPr lang="zh-CN" altLang="en-US" b="1" dirty="0">
                <a:latin typeface="Times New Roman" panose="02020603050405020304" pitchFamily="18" charset="0"/>
                <a:ea typeface="+mj-ea"/>
                <a:cs typeface="Times New Roman" panose="02020603050405020304" pitchFamily="18" charset="0"/>
              </a:rPr>
              <a:t>外流场压力变化不大</a:t>
            </a:r>
            <a:endParaRPr lang="en-US" altLang="zh-CN" b="1" dirty="0">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en-US" altLang="zh-CN" i="1" dirty="0" err="1">
                <a:latin typeface="Times New Roman" panose="02020603050405020304" pitchFamily="18" charset="0"/>
                <a:ea typeface="+mj-ea"/>
                <a:cs typeface="Times New Roman" panose="02020603050405020304" pitchFamily="18" charset="0"/>
              </a:rPr>
              <a:t>hgap</a:t>
            </a:r>
            <a:r>
              <a:rPr lang="zh-CN" altLang="en-US" i="1" dirty="0">
                <a:latin typeface="Times New Roman" panose="02020603050405020304" pitchFamily="18" charset="0"/>
                <a:ea typeface="+mj-ea"/>
                <a:cs typeface="Times New Roman" panose="02020603050405020304" pitchFamily="18" charset="0"/>
              </a:rPr>
              <a:t>＜＜</a:t>
            </a:r>
            <a:r>
              <a:rPr lang="en-US" altLang="zh-CN" i="1" dirty="0">
                <a:latin typeface="Times New Roman" panose="02020603050405020304" pitchFamily="18" charset="0"/>
                <a:ea typeface="+mj-ea"/>
                <a:cs typeface="Times New Roman" panose="02020603050405020304" pitchFamily="18" charset="0"/>
              </a:rPr>
              <a:t>L</a:t>
            </a:r>
            <a:r>
              <a:rPr lang="zh-CN" altLang="en-US" i="1" dirty="0">
                <a:latin typeface="Times New Roman" panose="02020603050405020304" pitchFamily="18" charset="0"/>
                <a:ea typeface="+mj-ea"/>
                <a:cs typeface="Times New Roman" panose="02020603050405020304" pitchFamily="18" charset="0"/>
              </a:rPr>
              <a:t>：</a:t>
            </a:r>
            <a:r>
              <a:rPr lang="zh-CN" altLang="en-US" b="1" dirty="0">
                <a:latin typeface="Times New Roman" panose="02020603050405020304" pitchFamily="18" charset="0"/>
                <a:ea typeface="+mj-ea"/>
                <a:cs typeface="Times New Roman" panose="02020603050405020304" pitchFamily="18" charset="0"/>
              </a:rPr>
              <a:t>内部流场沿</a:t>
            </a:r>
            <a:r>
              <a:rPr lang="en-US" altLang="zh-CN" b="1" i="1" dirty="0">
                <a:latin typeface="Times New Roman" panose="02020603050405020304" pitchFamily="18" charset="0"/>
                <a:ea typeface="+mj-ea"/>
                <a:cs typeface="Times New Roman" panose="02020603050405020304" pitchFamily="18" charset="0"/>
              </a:rPr>
              <a:t>y</a:t>
            </a:r>
            <a:r>
              <a:rPr lang="zh-CN" altLang="en-US" b="1" dirty="0">
                <a:latin typeface="Times New Roman" panose="02020603050405020304" pitchFamily="18" charset="0"/>
                <a:ea typeface="+mj-ea"/>
                <a:cs typeface="Times New Roman" panose="02020603050405020304" pitchFamily="18" charset="0"/>
              </a:rPr>
              <a:t>方向变化不大，标签之间的内部流场可以用缝隙流</a:t>
            </a:r>
            <a:r>
              <a:rPr lang="zh-CN" altLang="en-US" dirty="0">
                <a:latin typeface="Times New Roman" panose="02020603050405020304" pitchFamily="18" charset="0"/>
                <a:ea typeface="+mj-ea"/>
                <a:cs typeface="Times New Roman" panose="02020603050405020304" pitchFamily="18" charset="0"/>
              </a:rPr>
              <a:t>（</a:t>
            </a:r>
            <a:r>
              <a:rPr lang="en-US" altLang="zh-CN" dirty="0">
                <a:latin typeface="Times New Roman" panose="02020603050405020304" pitchFamily="18" charset="0"/>
                <a:ea typeface="+mj-ea"/>
                <a:cs typeface="Times New Roman" panose="02020603050405020304" pitchFamily="18" charset="0"/>
              </a:rPr>
              <a:t>Leakage Flow</a:t>
            </a:r>
            <a:r>
              <a:rPr lang="zh-CN" altLang="en-US" dirty="0">
                <a:latin typeface="Times New Roman" panose="02020603050405020304" pitchFamily="18" charset="0"/>
                <a:ea typeface="+mj-ea"/>
                <a:cs typeface="Times New Roman" panose="02020603050405020304" pitchFamily="18" charset="0"/>
              </a:rPr>
              <a:t>）</a:t>
            </a:r>
            <a:r>
              <a:rPr lang="zh-CN" altLang="en-US" b="1" dirty="0">
                <a:latin typeface="Times New Roman" panose="02020603050405020304" pitchFamily="18" charset="0"/>
                <a:ea typeface="+mj-ea"/>
                <a:cs typeface="Times New Roman" panose="02020603050405020304" pitchFamily="18" charset="0"/>
              </a:rPr>
              <a:t>来描述</a:t>
            </a:r>
            <a:endParaRPr lang="en-US" altLang="zh-CN" b="1" dirty="0">
              <a:latin typeface="Times New Roman" panose="02020603050405020304" pitchFamily="18" charset="0"/>
              <a:ea typeface="+mj-ea"/>
              <a:cs typeface="Times New Roman" panose="02020603050405020304" pitchFamily="18" charset="0"/>
            </a:endParaRPr>
          </a:p>
          <a:p>
            <a:endParaRPr lang="zh-CN" altLang="en-US" b="1" dirty="0">
              <a:latin typeface="Times New Roman" panose="02020603050405020304" pitchFamily="18" charset="0"/>
              <a:ea typeface="+mj-ea"/>
              <a:cs typeface="Times New Roman" panose="02020603050405020304" pitchFamily="18" charset="0"/>
            </a:endParaRPr>
          </a:p>
        </p:txBody>
      </p:sp>
      <p:sp>
        <p:nvSpPr>
          <p:cNvPr id="8" name="矩形 7">
            <a:extLst>
              <a:ext uri="{FF2B5EF4-FFF2-40B4-BE49-F238E27FC236}">
                <a16:creationId xmlns:a16="http://schemas.microsoft.com/office/drawing/2014/main" xmlns="" id="{BB5733A3-F690-4DE9-B5B3-7FE7401FA694}"/>
              </a:ext>
            </a:extLst>
          </p:cNvPr>
          <p:cNvSpPr/>
          <p:nvPr/>
        </p:nvSpPr>
        <p:spPr>
          <a:xfrm>
            <a:off x="2854969" y="1230865"/>
            <a:ext cx="3185487"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基于存在初始缝隙的分离机理</a:t>
            </a:r>
          </a:p>
        </p:txBody>
      </p:sp>
      <p:sp>
        <p:nvSpPr>
          <p:cNvPr id="9" name="矩形 8">
            <a:extLst>
              <a:ext uri="{FF2B5EF4-FFF2-40B4-BE49-F238E27FC236}">
                <a16:creationId xmlns:a16="http://schemas.microsoft.com/office/drawing/2014/main" xmlns="" id="{D327913D-22AF-4180-AC6B-8B151E98B9F5}"/>
              </a:ext>
            </a:extLst>
          </p:cNvPr>
          <p:cNvSpPr/>
          <p:nvPr/>
        </p:nvSpPr>
        <p:spPr>
          <a:xfrm>
            <a:off x="6510270" y="1230865"/>
            <a:ext cx="2954655" cy="369332"/>
          </a:xfrm>
          <a:prstGeom prst="rect">
            <a:avLst/>
          </a:prstGeom>
          <a:solidFill>
            <a:schemeClr val="bg1">
              <a:lumMod val="65000"/>
            </a:schemeClr>
          </a:solidFill>
          <a:ln>
            <a:noFill/>
          </a:ln>
        </p:spPr>
        <p:txBody>
          <a:bodyPr wrap="none">
            <a:spAutoFit/>
          </a:bodyPr>
          <a:lstStyle/>
          <a:p>
            <a:r>
              <a:rPr lang="zh-CN" altLang="en-US" b="1" dirty="0">
                <a:solidFill>
                  <a:schemeClr val="bg1"/>
                </a:solidFill>
                <a:latin typeface="+mj-ea"/>
                <a:ea typeface="+mj-ea"/>
              </a:rPr>
              <a:t>基于无初始缝隙的分离机理</a:t>
            </a:r>
          </a:p>
        </p:txBody>
      </p:sp>
    </p:spTree>
    <p:extLst>
      <p:ext uri="{BB962C8B-B14F-4D97-AF65-F5344CB8AC3E}">
        <p14:creationId xmlns:p14="http://schemas.microsoft.com/office/powerpoint/2010/main" val="2283587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76248" y="1159968"/>
            <a:ext cx="9974632" cy="5596432"/>
          </a:xfrm>
        </p:spPr>
        <p:txBody>
          <a:bodyPr/>
          <a:lstStyle/>
          <a:p>
            <a:pPr marL="571500" indent="-571500">
              <a:buFont typeface="+mj-ea"/>
              <a:buAutoNum type="ea1JpnChsDbPeriod"/>
            </a:pPr>
            <a:r>
              <a:rPr lang="zh-CN" altLang="en-US" dirty="0">
                <a:solidFill>
                  <a:schemeClr val="accent5">
                    <a:lumMod val="50000"/>
                  </a:schemeClr>
                </a:solidFill>
              </a:rPr>
              <a:t>绪论</a:t>
            </a:r>
            <a:endParaRPr lang="en-US" altLang="zh-CN" dirty="0">
              <a:solidFill>
                <a:schemeClr val="accent5">
                  <a:lumMod val="50000"/>
                </a:schemeClr>
              </a:solidFill>
            </a:endParaRPr>
          </a:p>
          <a:p>
            <a:pPr marL="571500" indent="-571500">
              <a:buFont typeface="+mj-ea"/>
              <a:buAutoNum type="ea1JpnChsDbPeriod"/>
            </a:pPr>
            <a:r>
              <a:rPr lang="zh-CN" altLang="en-US" dirty="0">
                <a:solidFill>
                  <a:schemeClr val="bg1">
                    <a:lumMod val="65000"/>
                  </a:schemeClr>
                </a:solidFill>
              </a:rPr>
              <a:t>标签力学模型的建立</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标签分离原理及初步设计</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气流诱导标签分离的机理</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气流诱导标签分离的方案及参数分析</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标签分离的实验验证</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总结与展望</a:t>
            </a:r>
            <a:endParaRPr lang="en-US" altLang="zh-CN" dirty="0">
              <a:solidFill>
                <a:schemeClr val="bg1">
                  <a:lumMod val="65000"/>
                </a:schemeClr>
              </a:solidFill>
            </a:endParaRPr>
          </a:p>
        </p:txBody>
      </p:sp>
    </p:spTree>
    <p:extLst>
      <p:ext uri="{BB962C8B-B14F-4D97-AF65-F5344CB8AC3E}">
        <p14:creationId xmlns:p14="http://schemas.microsoft.com/office/powerpoint/2010/main" val="3601864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3.2 </a:t>
            </a:r>
            <a:r>
              <a:rPr lang="zh-CN" altLang="en-US" dirty="0">
                <a:latin typeface="+mn-lt"/>
              </a:rPr>
              <a:t>气流诱导标签分离的机理推测</a:t>
            </a:r>
          </a:p>
        </p:txBody>
      </p:sp>
      <p:sp>
        <p:nvSpPr>
          <p:cNvPr id="8" name="矩形 7">
            <a:extLst>
              <a:ext uri="{FF2B5EF4-FFF2-40B4-BE49-F238E27FC236}">
                <a16:creationId xmlns:a16="http://schemas.microsoft.com/office/drawing/2014/main" xmlns="" id="{BB5733A3-F690-4DE9-B5B3-7FE7401FA694}"/>
              </a:ext>
            </a:extLst>
          </p:cNvPr>
          <p:cNvSpPr/>
          <p:nvPr/>
        </p:nvSpPr>
        <p:spPr>
          <a:xfrm>
            <a:off x="2854969" y="1230865"/>
            <a:ext cx="3185487"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基于存在初始缝隙的分离机理</a:t>
            </a:r>
          </a:p>
        </p:txBody>
      </p:sp>
      <p:sp>
        <p:nvSpPr>
          <p:cNvPr id="9" name="矩形 8">
            <a:extLst>
              <a:ext uri="{FF2B5EF4-FFF2-40B4-BE49-F238E27FC236}">
                <a16:creationId xmlns:a16="http://schemas.microsoft.com/office/drawing/2014/main" xmlns="" id="{D327913D-22AF-4180-AC6B-8B151E98B9F5}"/>
              </a:ext>
            </a:extLst>
          </p:cNvPr>
          <p:cNvSpPr/>
          <p:nvPr/>
        </p:nvSpPr>
        <p:spPr>
          <a:xfrm>
            <a:off x="6510270" y="1230865"/>
            <a:ext cx="2954655" cy="369332"/>
          </a:xfrm>
          <a:prstGeom prst="rect">
            <a:avLst/>
          </a:prstGeom>
          <a:solidFill>
            <a:schemeClr val="bg1">
              <a:lumMod val="65000"/>
            </a:schemeClr>
          </a:solidFill>
          <a:ln>
            <a:noFill/>
          </a:ln>
        </p:spPr>
        <p:txBody>
          <a:bodyPr wrap="none">
            <a:spAutoFit/>
          </a:bodyPr>
          <a:lstStyle/>
          <a:p>
            <a:r>
              <a:rPr lang="zh-CN" altLang="en-US" b="1" dirty="0">
                <a:solidFill>
                  <a:schemeClr val="bg1"/>
                </a:solidFill>
                <a:latin typeface="+mj-ea"/>
                <a:ea typeface="+mj-ea"/>
              </a:rPr>
              <a:t>基于无初始缝隙的分离机理</a:t>
            </a:r>
          </a:p>
        </p:txBody>
      </p:sp>
      <p:sp>
        <p:nvSpPr>
          <p:cNvPr id="10" name="矩形 9">
            <a:extLst>
              <a:ext uri="{FF2B5EF4-FFF2-40B4-BE49-F238E27FC236}">
                <a16:creationId xmlns:a16="http://schemas.microsoft.com/office/drawing/2014/main" xmlns="" id="{05592536-F89B-40A2-9190-6EFB50D16D91}"/>
              </a:ext>
            </a:extLst>
          </p:cNvPr>
          <p:cNvSpPr/>
          <p:nvPr/>
        </p:nvSpPr>
        <p:spPr>
          <a:xfrm>
            <a:off x="59520" y="3801978"/>
            <a:ext cx="5294800" cy="458715"/>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mj-ea"/>
                <a:cs typeface="Times New Roman" panose="02020603050405020304" pitchFamily="18" charset="0"/>
              </a:rPr>
              <a:t>内部流场可以用</a:t>
            </a:r>
            <a:r>
              <a:rPr lang="zh-CN" altLang="en-US" b="1" dirty="0">
                <a:solidFill>
                  <a:srgbClr val="FF0000"/>
                </a:solidFill>
                <a:latin typeface="Times New Roman" panose="02020603050405020304" pitchFamily="18" charset="0"/>
                <a:ea typeface="+mj-ea"/>
                <a:cs typeface="Times New Roman" panose="02020603050405020304" pitchFamily="18" charset="0"/>
              </a:rPr>
              <a:t>缝隙流（</a:t>
            </a:r>
            <a:r>
              <a:rPr lang="en-US" altLang="zh-CN" b="1" dirty="0">
                <a:solidFill>
                  <a:srgbClr val="FF0000"/>
                </a:solidFill>
                <a:latin typeface="Times New Roman" panose="02020603050405020304" pitchFamily="18" charset="0"/>
                <a:ea typeface="+mj-ea"/>
                <a:cs typeface="Times New Roman" panose="02020603050405020304" pitchFamily="18" charset="0"/>
              </a:rPr>
              <a:t>Leakage Flow</a:t>
            </a:r>
            <a:r>
              <a:rPr lang="zh-CN" altLang="en-US" b="1" dirty="0">
                <a:solidFill>
                  <a:srgbClr val="FF0000"/>
                </a:solidFill>
                <a:latin typeface="Times New Roman" panose="02020603050405020304" pitchFamily="18" charset="0"/>
                <a:ea typeface="+mj-ea"/>
                <a:cs typeface="Times New Roman" panose="02020603050405020304" pitchFamily="18" charset="0"/>
              </a:rPr>
              <a:t>）</a:t>
            </a:r>
            <a:r>
              <a:rPr lang="zh-CN" altLang="en-US" b="1" dirty="0">
                <a:latin typeface="Times New Roman" panose="02020603050405020304" pitchFamily="18" charset="0"/>
                <a:ea typeface="+mj-ea"/>
                <a:cs typeface="Times New Roman" panose="02020603050405020304" pitchFamily="18" charset="0"/>
              </a:rPr>
              <a:t>来描述：</a:t>
            </a:r>
          </a:p>
        </p:txBody>
      </p:sp>
      <p:graphicFrame>
        <p:nvGraphicFramePr>
          <p:cNvPr id="11" name="对象 10">
            <a:extLst>
              <a:ext uri="{FF2B5EF4-FFF2-40B4-BE49-F238E27FC236}">
                <a16:creationId xmlns:a16="http://schemas.microsoft.com/office/drawing/2014/main" xmlns="" id="{603AD09D-F491-44C2-9B2D-9738A97C3B80}"/>
              </a:ext>
            </a:extLst>
          </p:cNvPr>
          <p:cNvGraphicFramePr>
            <a:graphicFrameLocks noChangeAspect="1"/>
          </p:cNvGraphicFramePr>
          <p:nvPr>
            <p:extLst>
              <p:ext uri="{D42A27DB-BD31-4B8C-83A1-F6EECF244321}">
                <p14:modId xmlns:p14="http://schemas.microsoft.com/office/powerpoint/2010/main" val="307168984"/>
              </p:ext>
            </p:extLst>
          </p:nvPr>
        </p:nvGraphicFramePr>
        <p:xfrm>
          <a:off x="1034880" y="4679856"/>
          <a:ext cx="1579563" cy="704850"/>
        </p:xfrm>
        <a:graphic>
          <a:graphicData uri="http://schemas.openxmlformats.org/presentationml/2006/ole">
            <mc:AlternateContent xmlns:mc="http://schemas.openxmlformats.org/markup-compatibility/2006">
              <mc:Choice xmlns:v="urn:schemas-microsoft-com:vml" Requires="v">
                <p:oleObj spid="_x0000_s65976" name="Equation" r:id="rId4" imgW="939600" imgH="419040" progId="Equation.DSMT4">
                  <p:embed/>
                </p:oleObj>
              </mc:Choice>
              <mc:Fallback>
                <p:oleObj name="Equation" r:id="rId4" imgW="939600" imgH="419040" progId="Equation.DSMT4">
                  <p:embed/>
                  <p:pic>
                    <p:nvPicPr>
                      <p:cNvPr id="9" name="对象 8">
                        <a:extLst>
                          <a:ext uri="{FF2B5EF4-FFF2-40B4-BE49-F238E27FC236}">
                            <a16:creationId xmlns:a16="http://schemas.microsoft.com/office/drawing/2014/main" xmlns="" id="{794F9062-E8F2-43ED-88EF-02745B7AE2D3}"/>
                          </a:ext>
                        </a:extLst>
                      </p:cNvPr>
                      <p:cNvPicPr/>
                      <p:nvPr/>
                    </p:nvPicPr>
                    <p:blipFill>
                      <a:blip r:embed="rId5"/>
                      <a:stretch>
                        <a:fillRect/>
                      </a:stretch>
                    </p:blipFill>
                    <p:spPr>
                      <a:xfrm>
                        <a:off x="1034880" y="4679856"/>
                        <a:ext cx="1579563" cy="704850"/>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xmlns="" id="{9531B94F-37A6-42E0-89BD-3D22C923870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86470" y="1694640"/>
            <a:ext cx="4108130" cy="2078466"/>
          </a:xfrm>
          <a:prstGeom prst="rect">
            <a:avLst/>
          </a:prstGeom>
          <a:noFill/>
        </p:spPr>
      </p:pic>
      <p:graphicFrame>
        <p:nvGraphicFramePr>
          <p:cNvPr id="13" name="对象 12">
            <a:extLst>
              <a:ext uri="{FF2B5EF4-FFF2-40B4-BE49-F238E27FC236}">
                <a16:creationId xmlns:a16="http://schemas.microsoft.com/office/drawing/2014/main" xmlns="" id="{16CBCE4A-5C79-4A59-B9BB-89E158226C49}"/>
              </a:ext>
            </a:extLst>
          </p:cNvPr>
          <p:cNvGraphicFramePr>
            <a:graphicFrameLocks noChangeAspect="1"/>
          </p:cNvGraphicFramePr>
          <p:nvPr>
            <p:extLst>
              <p:ext uri="{D42A27DB-BD31-4B8C-83A1-F6EECF244321}">
                <p14:modId xmlns:p14="http://schemas.microsoft.com/office/powerpoint/2010/main" val="1667003740"/>
              </p:ext>
            </p:extLst>
          </p:nvPr>
        </p:nvGraphicFramePr>
        <p:xfrm>
          <a:off x="1034880" y="5627135"/>
          <a:ext cx="3606800" cy="854075"/>
        </p:xfrm>
        <a:graphic>
          <a:graphicData uri="http://schemas.openxmlformats.org/presentationml/2006/ole">
            <mc:AlternateContent xmlns:mc="http://schemas.openxmlformats.org/markup-compatibility/2006">
              <mc:Choice xmlns:v="urn:schemas-microsoft-com:vml" Requires="v">
                <p:oleObj spid="_x0000_s65977" name="Equation" r:id="rId7" imgW="2145960" imgH="507960" progId="Equation.DSMT4">
                  <p:embed/>
                </p:oleObj>
              </mc:Choice>
              <mc:Fallback>
                <p:oleObj name="Equation" r:id="rId7" imgW="2145960" imgH="507960" progId="Equation.DSMT4">
                  <p:embed/>
                  <p:pic>
                    <p:nvPicPr>
                      <p:cNvPr id="11" name="对象 10">
                        <a:extLst>
                          <a:ext uri="{FF2B5EF4-FFF2-40B4-BE49-F238E27FC236}">
                            <a16:creationId xmlns:a16="http://schemas.microsoft.com/office/drawing/2014/main" xmlns="" id="{92B1E7F1-7C7F-4D1C-B61A-67B22B6DDE9B}"/>
                          </a:ext>
                        </a:extLst>
                      </p:cNvPr>
                      <p:cNvPicPr/>
                      <p:nvPr/>
                    </p:nvPicPr>
                    <p:blipFill>
                      <a:blip r:embed="rId8"/>
                      <a:stretch>
                        <a:fillRect/>
                      </a:stretch>
                    </p:blipFill>
                    <p:spPr>
                      <a:xfrm>
                        <a:off x="1034880" y="5627135"/>
                        <a:ext cx="3606800" cy="854075"/>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xmlns="" id="{E71B6D83-FB51-44AF-AF62-47431DD77779}"/>
              </a:ext>
            </a:extLst>
          </p:cNvPr>
          <p:cNvSpPr/>
          <p:nvPr/>
        </p:nvSpPr>
        <p:spPr>
          <a:xfrm>
            <a:off x="6347568" y="1920403"/>
            <a:ext cx="3885842" cy="458074"/>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mj-ea"/>
                <a:cs typeface="Times New Roman" panose="02020603050405020304" pitchFamily="18" charset="0"/>
              </a:rPr>
              <a:t>结合边界条件：</a:t>
            </a:r>
          </a:p>
        </p:txBody>
      </p:sp>
      <p:sp>
        <p:nvSpPr>
          <p:cNvPr id="15" name="左大括号 14">
            <a:extLst>
              <a:ext uri="{FF2B5EF4-FFF2-40B4-BE49-F238E27FC236}">
                <a16:creationId xmlns:a16="http://schemas.microsoft.com/office/drawing/2014/main" xmlns="" id="{58BB83B5-F10A-4710-B459-CC4913249841}"/>
              </a:ext>
            </a:extLst>
          </p:cNvPr>
          <p:cNvSpPr/>
          <p:nvPr/>
        </p:nvSpPr>
        <p:spPr>
          <a:xfrm>
            <a:off x="700391" y="5126477"/>
            <a:ext cx="223737" cy="992221"/>
          </a:xfrm>
          <a:prstGeom prst="leftBrac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6" name="对象 15">
            <a:extLst>
              <a:ext uri="{FF2B5EF4-FFF2-40B4-BE49-F238E27FC236}">
                <a16:creationId xmlns:a16="http://schemas.microsoft.com/office/drawing/2014/main" xmlns="" id="{553FD9B3-5992-439C-A623-929369393B87}"/>
              </a:ext>
            </a:extLst>
          </p:cNvPr>
          <p:cNvGraphicFramePr>
            <a:graphicFrameLocks noChangeAspect="1"/>
          </p:cNvGraphicFramePr>
          <p:nvPr>
            <p:extLst>
              <p:ext uri="{D42A27DB-BD31-4B8C-83A1-F6EECF244321}">
                <p14:modId xmlns:p14="http://schemas.microsoft.com/office/powerpoint/2010/main" val="1473633195"/>
              </p:ext>
            </p:extLst>
          </p:nvPr>
        </p:nvGraphicFramePr>
        <p:xfrm>
          <a:off x="6510270" y="2563305"/>
          <a:ext cx="3394075" cy="404812"/>
        </p:xfrm>
        <a:graphic>
          <a:graphicData uri="http://schemas.openxmlformats.org/presentationml/2006/ole">
            <mc:AlternateContent xmlns:mc="http://schemas.openxmlformats.org/markup-compatibility/2006">
              <mc:Choice xmlns:v="urn:schemas-microsoft-com:vml" Requires="v">
                <p:oleObj spid="_x0000_s65978" name="Equation" r:id="rId9" imgW="2019240" imgH="241200" progId="Equation.DSMT4">
                  <p:embed/>
                </p:oleObj>
              </mc:Choice>
              <mc:Fallback>
                <p:oleObj name="Equation" r:id="rId9" imgW="2019240" imgH="241200" progId="Equation.DSMT4">
                  <p:embed/>
                  <p:pic>
                    <p:nvPicPr>
                      <p:cNvPr id="14" name="对象 13">
                        <a:extLst>
                          <a:ext uri="{FF2B5EF4-FFF2-40B4-BE49-F238E27FC236}">
                            <a16:creationId xmlns:a16="http://schemas.microsoft.com/office/drawing/2014/main" xmlns="" id="{B998E174-A0AC-40F0-9EB7-F79980CA3332}"/>
                          </a:ext>
                        </a:extLst>
                      </p:cNvPr>
                      <p:cNvPicPr/>
                      <p:nvPr/>
                    </p:nvPicPr>
                    <p:blipFill>
                      <a:blip r:embed="rId10"/>
                      <a:stretch>
                        <a:fillRect/>
                      </a:stretch>
                    </p:blipFill>
                    <p:spPr>
                      <a:xfrm>
                        <a:off x="6510270" y="2563305"/>
                        <a:ext cx="3394075" cy="404812"/>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xmlns="" id="{342C8B4A-BFAB-433D-80BD-2A1AE68DF2FD}"/>
              </a:ext>
            </a:extLst>
          </p:cNvPr>
          <p:cNvSpPr/>
          <p:nvPr/>
        </p:nvSpPr>
        <p:spPr>
          <a:xfrm>
            <a:off x="6382108" y="4593547"/>
            <a:ext cx="3885842" cy="458074"/>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mj-ea"/>
                <a:cs typeface="Times New Roman" panose="02020603050405020304" pitchFamily="18" charset="0"/>
              </a:rPr>
              <a:t>对</a:t>
            </a:r>
            <a:r>
              <a:rPr lang="en-US" altLang="zh-CN" b="1" i="1" dirty="0">
                <a:latin typeface="Times New Roman" panose="02020603050405020304" pitchFamily="18" charset="0"/>
                <a:ea typeface="+mj-ea"/>
                <a:cs typeface="Times New Roman" panose="02020603050405020304" pitchFamily="18" charset="0"/>
              </a:rPr>
              <a:t>x</a:t>
            </a:r>
            <a:r>
              <a:rPr lang="zh-CN" altLang="en-US" b="1" dirty="0">
                <a:latin typeface="Times New Roman" panose="02020603050405020304" pitchFamily="18" charset="0"/>
                <a:ea typeface="+mj-ea"/>
                <a:cs typeface="Times New Roman" panose="02020603050405020304" pitchFamily="18" charset="0"/>
              </a:rPr>
              <a:t>积分，可得缝隙内部的控制方程：</a:t>
            </a:r>
          </a:p>
        </p:txBody>
      </p:sp>
      <p:sp>
        <p:nvSpPr>
          <p:cNvPr id="18" name="矩形 17">
            <a:extLst>
              <a:ext uri="{FF2B5EF4-FFF2-40B4-BE49-F238E27FC236}">
                <a16:creationId xmlns:a16="http://schemas.microsoft.com/office/drawing/2014/main" xmlns="" id="{9635F3CC-8B00-4474-AA4E-C22420D0603F}"/>
              </a:ext>
            </a:extLst>
          </p:cNvPr>
          <p:cNvSpPr/>
          <p:nvPr/>
        </p:nvSpPr>
        <p:spPr>
          <a:xfrm>
            <a:off x="6382108" y="3096312"/>
            <a:ext cx="3885842" cy="458074"/>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mj-ea"/>
                <a:cs typeface="Times New Roman" panose="02020603050405020304" pitchFamily="18" charset="0"/>
              </a:rPr>
              <a:t>可得：</a:t>
            </a:r>
          </a:p>
        </p:txBody>
      </p:sp>
      <p:graphicFrame>
        <p:nvGraphicFramePr>
          <p:cNvPr id="19" name="对象 18">
            <a:extLst>
              <a:ext uri="{FF2B5EF4-FFF2-40B4-BE49-F238E27FC236}">
                <a16:creationId xmlns:a16="http://schemas.microsoft.com/office/drawing/2014/main" xmlns="" id="{C36C0810-6F29-4908-B7BD-359A1752B6E6}"/>
              </a:ext>
            </a:extLst>
          </p:cNvPr>
          <p:cNvGraphicFramePr>
            <a:graphicFrameLocks noChangeAspect="1"/>
          </p:cNvGraphicFramePr>
          <p:nvPr>
            <p:extLst>
              <p:ext uri="{D42A27DB-BD31-4B8C-83A1-F6EECF244321}">
                <p14:modId xmlns:p14="http://schemas.microsoft.com/office/powerpoint/2010/main" val="774109225"/>
              </p:ext>
            </p:extLst>
          </p:nvPr>
        </p:nvGraphicFramePr>
        <p:xfrm>
          <a:off x="6510270" y="3627037"/>
          <a:ext cx="3863975" cy="852487"/>
        </p:xfrm>
        <a:graphic>
          <a:graphicData uri="http://schemas.openxmlformats.org/presentationml/2006/ole">
            <mc:AlternateContent xmlns:mc="http://schemas.openxmlformats.org/markup-compatibility/2006">
              <mc:Choice xmlns:v="urn:schemas-microsoft-com:vml" Requires="v">
                <p:oleObj spid="_x0000_s65979" name="Equation" r:id="rId11" imgW="2298600" imgH="507960" progId="Equation.DSMT4">
                  <p:embed/>
                </p:oleObj>
              </mc:Choice>
              <mc:Fallback>
                <p:oleObj name="Equation" r:id="rId11" imgW="2298600" imgH="507960" progId="Equation.DSMT4">
                  <p:embed/>
                  <p:pic>
                    <p:nvPicPr>
                      <p:cNvPr id="18" name="对象 17">
                        <a:extLst>
                          <a:ext uri="{FF2B5EF4-FFF2-40B4-BE49-F238E27FC236}">
                            <a16:creationId xmlns:a16="http://schemas.microsoft.com/office/drawing/2014/main" xmlns="" id="{F118658A-5709-40EA-B947-BEDD603D0910}"/>
                          </a:ext>
                        </a:extLst>
                      </p:cNvPr>
                      <p:cNvPicPr/>
                      <p:nvPr/>
                    </p:nvPicPr>
                    <p:blipFill>
                      <a:blip r:embed="rId12"/>
                      <a:stretch>
                        <a:fillRect/>
                      </a:stretch>
                    </p:blipFill>
                    <p:spPr>
                      <a:xfrm>
                        <a:off x="6510270" y="3627037"/>
                        <a:ext cx="3863975" cy="85248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xmlns="" id="{3884D9C0-B075-4B2A-8FAC-0FE001843DFF}"/>
              </a:ext>
            </a:extLst>
          </p:cNvPr>
          <p:cNvGraphicFramePr>
            <a:graphicFrameLocks noChangeAspect="1"/>
          </p:cNvGraphicFramePr>
          <p:nvPr>
            <p:extLst>
              <p:ext uri="{D42A27DB-BD31-4B8C-83A1-F6EECF244321}">
                <p14:modId xmlns:p14="http://schemas.microsoft.com/office/powerpoint/2010/main" val="3845263277"/>
              </p:ext>
            </p:extLst>
          </p:nvPr>
        </p:nvGraphicFramePr>
        <p:xfrm>
          <a:off x="6550398" y="5051621"/>
          <a:ext cx="3651250" cy="852487"/>
        </p:xfrm>
        <a:graphic>
          <a:graphicData uri="http://schemas.openxmlformats.org/presentationml/2006/ole">
            <mc:AlternateContent xmlns:mc="http://schemas.openxmlformats.org/markup-compatibility/2006">
              <mc:Choice xmlns:v="urn:schemas-microsoft-com:vml" Requires="v">
                <p:oleObj spid="_x0000_s65980" name="Equation" r:id="rId13" imgW="2171520" imgH="507960" progId="Equation.DSMT4">
                  <p:embed/>
                </p:oleObj>
              </mc:Choice>
              <mc:Fallback>
                <p:oleObj name="Equation" r:id="rId13" imgW="2171520" imgH="507960" progId="Equation.DSMT4">
                  <p:embed/>
                  <p:pic>
                    <p:nvPicPr>
                      <p:cNvPr id="20" name="对象 19">
                        <a:extLst>
                          <a:ext uri="{FF2B5EF4-FFF2-40B4-BE49-F238E27FC236}">
                            <a16:creationId xmlns:a16="http://schemas.microsoft.com/office/drawing/2014/main" xmlns="" id="{77F833C9-9565-49E9-978F-9909B106AB75}"/>
                          </a:ext>
                        </a:extLst>
                      </p:cNvPr>
                      <p:cNvPicPr/>
                      <p:nvPr/>
                    </p:nvPicPr>
                    <p:blipFill>
                      <a:blip r:embed="rId14"/>
                      <a:stretch>
                        <a:fillRect/>
                      </a:stretch>
                    </p:blipFill>
                    <p:spPr>
                      <a:xfrm>
                        <a:off x="6550398" y="5051621"/>
                        <a:ext cx="3651250" cy="852487"/>
                      </a:xfrm>
                      <a:prstGeom prst="rect">
                        <a:avLst/>
                      </a:prstGeom>
                    </p:spPr>
                  </p:pic>
                </p:oleObj>
              </mc:Fallback>
            </mc:AlternateContent>
          </a:graphicData>
        </a:graphic>
      </p:graphicFrame>
      <p:cxnSp>
        <p:nvCxnSpPr>
          <p:cNvPr id="21" name="直接连接符 20">
            <a:extLst>
              <a:ext uri="{FF2B5EF4-FFF2-40B4-BE49-F238E27FC236}">
                <a16:creationId xmlns:a16="http://schemas.microsoft.com/office/drawing/2014/main" xmlns="" id="{554C27DB-3F7B-4EA6-BA6C-2256606ACE32}"/>
              </a:ext>
            </a:extLst>
          </p:cNvPr>
          <p:cNvCxnSpPr/>
          <p:nvPr/>
        </p:nvCxnSpPr>
        <p:spPr>
          <a:xfrm>
            <a:off x="6550398" y="6001644"/>
            <a:ext cx="7271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xmlns="" id="{FE9E26B6-42AC-426D-A5A1-28EEA8FF8418}"/>
              </a:ext>
            </a:extLst>
          </p:cNvPr>
          <p:cNvSpPr/>
          <p:nvPr/>
        </p:nvSpPr>
        <p:spPr>
          <a:xfrm>
            <a:off x="6407782" y="6126624"/>
            <a:ext cx="1012340" cy="369332"/>
          </a:xfrm>
          <a:prstGeom prst="rect">
            <a:avLst/>
          </a:prstGeom>
        </p:spPr>
        <p:txBody>
          <a:bodyPr wrap="square" anchor="ctr">
            <a:spAutoFit/>
          </a:bodyPr>
          <a:lstStyle/>
          <a:p>
            <a:pPr algn="ctr"/>
            <a:r>
              <a:rPr lang="zh-CN" altLang="en-US" b="1" dirty="0">
                <a:solidFill>
                  <a:srgbClr val="FF0000"/>
                </a:solidFill>
                <a:latin typeface="Times New Roman" panose="02020603050405020304" pitchFamily="18" charset="0"/>
                <a:ea typeface="+mj-ea"/>
                <a:cs typeface="Times New Roman" panose="02020603050405020304" pitchFamily="18" charset="0"/>
              </a:rPr>
              <a:t>动压</a:t>
            </a:r>
          </a:p>
        </p:txBody>
      </p:sp>
      <p:cxnSp>
        <p:nvCxnSpPr>
          <p:cNvPr id="23" name="直接连接符 22">
            <a:extLst>
              <a:ext uri="{FF2B5EF4-FFF2-40B4-BE49-F238E27FC236}">
                <a16:creationId xmlns:a16="http://schemas.microsoft.com/office/drawing/2014/main" xmlns="" id="{A884451F-2DD9-4DBA-9D82-08DD44D38A03}"/>
              </a:ext>
            </a:extLst>
          </p:cNvPr>
          <p:cNvCxnSpPr/>
          <p:nvPr/>
        </p:nvCxnSpPr>
        <p:spPr>
          <a:xfrm>
            <a:off x="7420122" y="6001644"/>
            <a:ext cx="727109" cy="0"/>
          </a:xfrm>
          <a:prstGeom prst="line">
            <a:avLst/>
          </a:prstGeom>
          <a:ln w="38100">
            <a:solidFill>
              <a:srgbClr val="3903E7"/>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xmlns="" id="{A139FE40-E219-418C-AB3C-2A1D6CF8476D}"/>
              </a:ext>
            </a:extLst>
          </p:cNvPr>
          <p:cNvSpPr/>
          <p:nvPr/>
        </p:nvSpPr>
        <p:spPr>
          <a:xfrm>
            <a:off x="7277506" y="6126624"/>
            <a:ext cx="1012340" cy="369332"/>
          </a:xfrm>
          <a:prstGeom prst="rect">
            <a:avLst/>
          </a:prstGeom>
        </p:spPr>
        <p:txBody>
          <a:bodyPr wrap="square" anchor="ctr">
            <a:spAutoFit/>
          </a:bodyPr>
          <a:lstStyle/>
          <a:p>
            <a:pPr algn="ctr"/>
            <a:r>
              <a:rPr lang="zh-CN" altLang="en-US" b="1" dirty="0">
                <a:solidFill>
                  <a:srgbClr val="3903E7"/>
                </a:solidFill>
                <a:latin typeface="Times New Roman" panose="02020603050405020304" pitchFamily="18" charset="0"/>
                <a:ea typeface="+mj-ea"/>
                <a:cs typeface="Times New Roman" panose="02020603050405020304" pitchFamily="18" charset="0"/>
              </a:rPr>
              <a:t>静压</a:t>
            </a:r>
          </a:p>
        </p:txBody>
      </p:sp>
      <p:cxnSp>
        <p:nvCxnSpPr>
          <p:cNvPr id="25" name="直接连接符 24">
            <a:extLst>
              <a:ext uri="{FF2B5EF4-FFF2-40B4-BE49-F238E27FC236}">
                <a16:creationId xmlns:a16="http://schemas.microsoft.com/office/drawing/2014/main" xmlns="" id="{1AA0EAF7-D97A-4527-850E-EE586C9587D8}"/>
              </a:ext>
            </a:extLst>
          </p:cNvPr>
          <p:cNvCxnSpPr>
            <a:cxnSpLocks/>
          </p:cNvCxnSpPr>
          <p:nvPr/>
        </p:nvCxnSpPr>
        <p:spPr>
          <a:xfrm flipV="1">
            <a:off x="8334748" y="5983459"/>
            <a:ext cx="1264920" cy="12215"/>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xmlns="" id="{6C0E8883-0AF0-4463-B86B-F971B3CE0643}"/>
              </a:ext>
            </a:extLst>
          </p:cNvPr>
          <p:cNvSpPr/>
          <p:nvPr/>
        </p:nvSpPr>
        <p:spPr>
          <a:xfrm>
            <a:off x="8240186" y="6120655"/>
            <a:ext cx="1492832" cy="369332"/>
          </a:xfrm>
          <a:prstGeom prst="rect">
            <a:avLst/>
          </a:prstGeom>
        </p:spPr>
        <p:txBody>
          <a:bodyPr wrap="square" anchor="ctr">
            <a:spAutoFit/>
          </a:bodyPr>
          <a:lstStyle/>
          <a:p>
            <a:pPr algn="ctr"/>
            <a:r>
              <a:rPr lang="zh-CN" altLang="en-US" b="1" dirty="0">
                <a:latin typeface="Times New Roman" panose="02020603050405020304" pitchFamily="18" charset="0"/>
                <a:ea typeface="+mj-ea"/>
                <a:cs typeface="Times New Roman" panose="02020603050405020304" pitchFamily="18" charset="0"/>
              </a:rPr>
              <a:t>粘性损失</a:t>
            </a:r>
          </a:p>
        </p:txBody>
      </p:sp>
      <p:graphicFrame>
        <p:nvGraphicFramePr>
          <p:cNvPr id="27" name="对象 26">
            <a:extLst>
              <a:ext uri="{FF2B5EF4-FFF2-40B4-BE49-F238E27FC236}">
                <a16:creationId xmlns:a16="http://schemas.microsoft.com/office/drawing/2014/main" xmlns="" id="{96147EF3-92C6-4CA7-AE63-CBCB2D36B127}"/>
              </a:ext>
            </a:extLst>
          </p:cNvPr>
          <p:cNvGraphicFramePr>
            <a:graphicFrameLocks noChangeAspect="1"/>
          </p:cNvGraphicFramePr>
          <p:nvPr>
            <p:extLst>
              <p:ext uri="{D42A27DB-BD31-4B8C-83A1-F6EECF244321}">
                <p14:modId xmlns:p14="http://schemas.microsoft.com/office/powerpoint/2010/main" val="2289917498"/>
              </p:ext>
            </p:extLst>
          </p:nvPr>
        </p:nvGraphicFramePr>
        <p:xfrm>
          <a:off x="371702" y="5459050"/>
          <a:ext cx="4333875" cy="809625"/>
        </p:xfrm>
        <a:graphic>
          <a:graphicData uri="http://schemas.openxmlformats.org/presentationml/2006/ole">
            <mc:AlternateContent xmlns:mc="http://schemas.openxmlformats.org/markup-compatibility/2006">
              <mc:Choice xmlns:v="urn:schemas-microsoft-com:vml" Requires="v">
                <p:oleObj spid="_x0000_s65981" name="Equation" r:id="rId15" imgW="2577960" imgH="482400" progId="Equation.DSMT4">
                  <p:embed/>
                </p:oleObj>
              </mc:Choice>
              <mc:Fallback>
                <p:oleObj name="Equation" r:id="rId15" imgW="2577960" imgH="482400" progId="Equation.DSMT4">
                  <p:embed/>
                  <p:pic>
                    <p:nvPicPr>
                      <p:cNvPr id="29" name="对象 28">
                        <a:extLst>
                          <a:ext uri="{FF2B5EF4-FFF2-40B4-BE49-F238E27FC236}">
                            <a16:creationId xmlns:a16="http://schemas.microsoft.com/office/drawing/2014/main" xmlns="" id="{D17A7559-7DE0-4714-A6F0-BCE22FB07885}"/>
                          </a:ext>
                        </a:extLst>
                      </p:cNvPr>
                      <p:cNvPicPr/>
                      <p:nvPr/>
                    </p:nvPicPr>
                    <p:blipFill>
                      <a:blip r:embed="rId16"/>
                      <a:stretch>
                        <a:fillRect/>
                      </a:stretch>
                    </p:blipFill>
                    <p:spPr>
                      <a:xfrm>
                        <a:off x="371702" y="5459050"/>
                        <a:ext cx="4333875" cy="809625"/>
                      </a:xfrm>
                      <a:prstGeom prst="rect">
                        <a:avLst/>
                      </a:prstGeom>
                    </p:spPr>
                  </p:pic>
                </p:oleObj>
              </mc:Fallback>
            </mc:AlternateContent>
          </a:graphicData>
        </a:graphic>
      </p:graphicFrame>
      <p:sp>
        <p:nvSpPr>
          <p:cNvPr id="28" name="矩形 27">
            <a:extLst>
              <a:ext uri="{FF2B5EF4-FFF2-40B4-BE49-F238E27FC236}">
                <a16:creationId xmlns:a16="http://schemas.microsoft.com/office/drawing/2014/main" xmlns="" id="{F6BE2DE9-0C4C-4859-ACD0-F9ADA5197C85}"/>
              </a:ext>
            </a:extLst>
          </p:cNvPr>
          <p:cNvSpPr/>
          <p:nvPr/>
        </p:nvSpPr>
        <p:spPr>
          <a:xfrm>
            <a:off x="371702" y="4929483"/>
            <a:ext cx="3885842" cy="458074"/>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mj-ea"/>
                <a:cs typeface="Times New Roman" panose="02020603050405020304" pitchFamily="18" charset="0"/>
              </a:rPr>
              <a:t>边界条件</a:t>
            </a:r>
            <a:r>
              <a:rPr lang="en-US" altLang="zh-CN" i="1" dirty="0">
                <a:latin typeface="Times New Roman" panose="02020603050405020304" pitchFamily="18" charset="0"/>
                <a:ea typeface="+mj-ea"/>
                <a:cs typeface="Times New Roman" panose="02020603050405020304" pitchFamily="18" charset="0"/>
              </a:rPr>
              <a:t>C</a:t>
            </a:r>
            <a:r>
              <a:rPr lang="en-US" altLang="zh-CN" sz="1100" i="1" dirty="0">
                <a:latin typeface="Times New Roman" panose="02020603050405020304" pitchFamily="18" charset="0"/>
                <a:ea typeface="+mj-ea"/>
                <a:cs typeface="Times New Roman" panose="02020603050405020304" pitchFamily="18" charset="0"/>
              </a:rPr>
              <a:t>2</a:t>
            </a:r>
            <a:r>
              <a:rPr lang="zh-CN" altLang="en-US" b="1" dirty="0">
                <a:latin typeface="Times New Roman" panose="02020603050405020304" pitchFamily="18" charset="0"/>
                <a:ea typeface="+mj-ea"/>
                <a:cs typeface="Times New Roman" panose="02020603050405020304" pitchFamily="18" charset="0"/>
              </a:rPr>
              <a:t>：</a:t>
            </a:r>
          </a:p>
        </p:txBody>
      </p:sp>
      <p:sp>
        <p:nvSpPr>
          <p:cNvPr id="29" name="矩形 28">
            <a:extLst>
              <a:ext uri="{FF2B5EF4-FFF2-40B4-BE49-F238E27FC236}">
                <a16:creationId xmlns:a16="http://schemas.microsoft.com/office/drawing/2014/main" xmlns="" id="{081B30A4-4D9C-47AB-A823-3A43809394E9}"/>
              </a:ext>
            </a:extLst>
          </p:cNvPr>
          <p:cNvSpPr/>
          <p:nvPr/>
        </p:nvSpPr>
        <p:spPr>
          <a:xfrm>
            <a:off x="9838043" y="5051621"/>
            <a:ext cx="429907" cy="8250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4E2DA3EF-CA1E-43CE-BF27-8F4DE6D31041}"/>
              </a:ext>
            </a:extLst>
          </p:cNvPr>
          <p:cNvSpPr/>
          <p:nvPr/>
        </p:nvSpPr>
        <p:spPr>
          <a:xfrm>
            <a:off x="323318" y="5384707"/>
            <a:ext cx="4573802" cy="10520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989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00" fill="hold"/>
                                        <p:tgtEl>
                                          <p:spTgt spid="21"/>
                                        </p:tgtEl>
                                        <p:attrNameLst>
                                          <p:attrName>ppt_x</p:attrName>
                                        </p:attrNameLst>
                                      </p:cBhvr>
                                      <p:tavLst>
                                        <p:tav tm="0">
                                          <p:val>
                                            <p:strVal val="#ppt_x"/>
                                          </p:val>
                                        </p:tav>
                                        <p:tav tm="100000">
                                          <p:val>
                                            <p:strVal val="#ppt_x"/>
                                          </p:val>
                                        </p:tav>
                                      </p:tavLst>
                                    </p:anim>
                                    <p:anim calcmode="lin" valueType="num">
                                      <p:cBhvr additive="base">
                                        <p:cTn id="8" dur="2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200" fill="hold"/>
                                        <p:tgtEl>
                                          <p:spTgt spid="22"/>
                                        </p:tgtEl>
                                        <p:attrNameLst>
                                          <p:attrName>ppt_x</p:attrName>
                                        </p:attrNameLst>
                                      </p:cBhvr>
                                      <p:tavLst>
                                        <p:tav tm="0">
                                          <p:val>
                                            <p:strVal val="#ppt_x"/>
                                          </p:val>
                                        </p:tav>
                                        <p:tav tm="100000">
                                          <p:val>
                                            <p:strVal val="#ppt_x"/>
                                          </p:val>
                                        </p:tav>
                                      </p:tavLst>
                                    </p:anim>
                                    <p:anim calcmode="lin" valueType="num">
                                      <p:cBhvr additive="base">
                                        <p:cTn id="12" dur="2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200" fill="hold"/>
                                        <p:tgtEl>
                                          <p:spTgt spid="23"/>
                                        </p:tgtEl>
                                        <p:attrNameLst>
                                          <p:attrName>ppt_x</p:attrName>
                                        </p:attrNameLst>
                                      </p:cBhvr>
                                      <p:tavLst>
                                        <p:tav tm="0">
                                          <p:val>
                                            <p:strVal val="#ppt_x"/>
                                          </p:val>
                                        </p:tav>
                                        <p:tav tm="100000">
                                          <p:val>
                                            <p:strVal val="#ppt_x"/>
                                          </p:val>
                                        </p:tav>
                                      </p:tavLst>
                                    </p:anim>
                                    <p:anim calcmode="lin" valueType="num">
                                      <p:cBhvr additive="base">
                                        <p:cTn id="16" dur="2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200" fill="hold"/>
                                        <p:tgtEl>
                                          <p:spTgt spid="24"/>
                                        </p:tgtEl>
                                        <p:attrNameLst>
                                          <p:attrName>ppt_x</p:attrName>
                                        </p:attrNameLst>
                                      </p:cBhvr>
                                      <p:tavLst>
                                        <p:tav tm="0">
                                          <p:val>
                                            <p:strVal val="#ppt_x"/>
                                          </p:val>
                                        </p:tav>
                                        <p:tav tm="100000">
                                          <p:val>
                                            <p:strVal val="#ppt_x"/>
                                          </p:val>
                                        </p:tav>
                                      </p:tavLst>
                                    </p:anim>
                                    <p:anim calcmode="lin" valueType="num">
                                      <p:cBhvr additive="base">
                                        <p:cTn id="20" dur="2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200" fill="hold"/>
                                        <p:tgtEl>
                                          <p:spTgt spid="25"/>
                                        </p:tgtEl>
                                        <p:attrNameLst>
                                          <p:attrName>ppt_x</p:attrName>
                                        </p:attrNameLst>
                                      </p:cBhvr>
                                      <p:tavLst>
                                        <p:tav tm="0">
                                          <p:val>
                                            <p:strVal val="#ppt_x"/>
                                          </p:val>
                                        </p:tav>
                                        <p:tav tm="100000">
                                          <p:val>
                                            <p:strVal val="#ppt_x"/>
                                          </p:val>
                                        </p:tav>
                                      </p:tavLst>
                                    </p:anim>
                                    <p:anim calcmode="lin" valueType="num">
                                      <p:cBhvr additive="base">
                                        <p:cTn id="24" dur="2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200" fill="hold"/>
                                        <p:tgtEl>
                                          <p:spTgt spid="26"/>
                                        </p:tgtEl>
                                        <p:attrNameLst>
                                          <p:attrName>ppt_x</p:attrName>
                                        </p:attrNameLst>
                                      </p:cBhvr>
                                      <p:tavLst>
                                        <p:tav tm="0">
                                          <p:val>
                                            <p:strVal val="#ppt_x"/>
                                          </p:val>
                                        </p:tav>
                                        <p:tav tm="100000">
                                          <p:val>
                                            <p:strVal val="#ppt_x"/>
                                          </p:val>
                                        </p:tav>
                                      </p:tavLst>
                                    </p:anim>
                                    <p:anim calcmode="lin" valueType="num">
                                      <p:cBhvr additive="base">
                                        <p:cTn id="28" dur="2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9"/>
                                          </p:stCondLst>
                                        </p:cTn>
                                        <p:tgtEl>
                                          <p:spTgt spid="13"/>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9"/>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100" fill="hold"/>
                                        <p:tgtEl>
                                          <p:spTgt spid="28"/>
                                        </p:tgtEl>
                                        <p:attrNameLst>
                                          <p:attrName>ppt_x</p:attrName>
                                        </p:attrNameLst>
                                      </p:cBhvr>
                                      <p:tavLst>
                                        <p:tav tm="0">
                                          <p:val>
                                            <p:strVal val="#ppt_x"/>
                                          </p:val>
                                        </p:tav>
                                        <p:tav tm="100000">
                                          <p:val>
                                            <p:strVal val="#ppt_x"/>
                                          </p:val>
                                        </p:tav>
                                      </p:tavLst>
                                    </p:anim>
                                    <p:anim calcmode="lin" valueType="num">
                                      <p:cBhvr additive="base">
                                        <p:cTn id="42" dur="1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100" fill="hold"/>
                                        <p:tgtEl>
                                          <p:spTgt spid="27"/>
                                        </p:tgtEl>
                                        <p:attrNameLst>
                                          <p:attrName>ppt_x</p:attrName>
                                        </p:attrNameLst>
                                      </p:cBhvr>
                                      <p:tavLst>
                                        <p:tav tm="0">
                                          <p:val>
                                            <p:strVal val="#ppt_x"/>
                                          </p:val>
                                        </p:tav>
                                        <p:tav tm="100000">
                                          <p:val>
                                            <p:strVal val="#ppt_x"/>
                                          </p:val>
                                        </p:tav>
                                      </p:tavLst>
                                    </p:anim>
                                    <p:anim calcmode="lin" valueType="num">
                                      <p:cBhvr additive="base">
                                        <p:cTn id="46" dur="1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100"/>
                                        <p:tgtEl>
                                          <p:spTgt spid="29"/>
                                        </p:tgtEl>
                                      </p:cBhvr>
                                    </p:animEffect>
                                    <p:anim calcmode="lin" valueType="num">
                                      <p:cBhvr>
                                        <p:cTn id="52" dur="100" fill="hold"/>
                                        <p:tgtEl>
                                          <p:spTgt spid="29"/>
                                        </p:tgtEl>
                                        <p:attrNameLst>
                                          <p:attrName>ppt_x</p:attrName>
                                        </p:attrNameLst>
                                      </p:cBhvr>
                                      <p:tavLst>
                                        <p:tav tm="0">
                                          <p:val>
                                            <p:strVal val="#ppt_x"/>
                                          </p:val>
                                        </p:tav>
                                        <p:tav tm="100000">
                                          <p:val>
                                            <p:strVal val="#ppt_x"/>
                                          </p:val>
                                        </p:tav>
                                      </p:tavLst>
                                    </p:anim>
                                    <p:anim calcmode="lin" valueType="num">
                                      <p:cBhvr>
                                        <p:cTn id="53" dur="100" fill="hold"/>
                                        <p:tgtEl>
                                          <p:spTgt spid="2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100"/>
                                        <p:tgtEl>
                                          <p:spTgt spid="30"/>
                                        </p:tgtEl>
                                      </p:cBhvr>
                                    </p:animEffect>
                                    <p:anim calcmode="lin" valueType="num">
                                      <p:cBhvr>
                                        <p:cTn id="57" dur="100" fill="hold"/>
                                        <p:tgtEl>
                                          <p:spTgt spid="30"/>
                                        </p:tgtEl>
                                        <p:attrNameLst>
                                          <p:attrName>ppt_x</p:attrName>
                                        </p:attrNameLst>
                                      </p:cBhvr>
                                      <p:tavLst>
                                        <p:tav tm="0">
                                          <p:val>
                                            <p:strVal val="#ppt_x"/>
                                          </p:val>
                                        </p:tav>
                                        <p:tav tm="100000">
                                          <p:val>
                                            <p:strVal val="#ppt_x"/>
                                          </p:val>
                                        </p:tav>
                                      </p:tavLst>
                                    </p:anim>
                                    <p:anim calcmode="lin" valueType="num">
                                      <p:cBhvr>
                                        <p:cTn id="58" dur="1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p:bldP spid="24" grpId="0"/>
      <p:bldP spid="26" grpId="0"/>
      <p:bldP spid="28" grpId="0"/>
      <p:bldP spid="29"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3.2 </a:t>
            </a:r>
            <a:r>
              <a:rPr lang="zh-CN" altLang="en-US" dirty="0">
                <a:latin typeface="+mn-lt"/>
              </a:rPr>
              <a:t>气流诱导标签分离的机理推测</a:t>
            </a:r>
          </a:p>
        </p:txBody>
      </p:sp>
      <p:sp>
        <p:nvSpPr>
          <p:cNvPr id="10" name="矩形 9">
            <a:extLst>
              <a:ext uri="{FF2B5EF4-FFF2-40B4-BE49-F238E27FC236}">
                <a16:creationId xmlns:a16="http://schemas.microsoft.com/office/drawing/2014/main" xmlns="" id="{C1F6441A-3097-486E-A6BF-CEDB25E5B5AE}"/>
              </a:ext>
            </a:extLst>
          </p:cNvPr>
          <p:cNvSpPr/>
          <p:nvPr/>
        </p:nvSpPr>
        <p:spPr>
          <a:xfrm>
            <a:off x="2854969" y="1230865"/>
            <a:ext cx="3185487"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基于存在初始缝隙的分离机理</a:t>
            </a:r>
          </a:p>
        </p:txBody>
      </p:sp>
      <p:sp>
        <p:nvSpPr>
          <p:cNvPr id="11" name="矩形 10">
            <a:extLst>
              <a:ext uri="{FF2B5EF4-FFF2-40B4-BE49-F238E27FC236}">
                <a16:creationId xmlns:a16="http://schemas.microsoft.com/office/drawing/2014/main" xmlns="" id="{77E0DF1F-13C7-4D5C-9983-85371C33EA0B}"/>
              </a:ext>
            </a:extLst>
          </p:cNvPr>
          <p:cNvSpPr/>
          <p:nvPr/>
        </p:nvSpPr>
        <p:spPr>
          <a:xfrm>
            <a:off x="6510270" y="1230865"/>
            <a:ext cx="2954655" cy="369332"/>
          </a:xfrm>
          <a:prstGeom prst="rect">
            <a:avLst/>
          </a:prstGeom>
          <a:solidFill>
            <a:schemeClr val="bg1">
              <a:lumMod val="65000"/>
            </a:schemeClr>
          </a:solidFill>
          <a:ln>
            <a:noFill/>
          </a:ln>
        </p:spPr>
        <p:txBody>
          <a:bodyPr wrap="none">
            <a:spAutoFit/>
          </a:bodyPr>
          <a:lstStyle/>
          <a:p>
            <a:r>
              <a:rPr lang="zh-CN" altLang="en-US" b="1" dirty="0">
                <a:solidFill>
                  <a:schemeClr val="bg1"/>
                </a:solidFill>
                <a:latin typeface="+mj-ea"/>
                <a:ea typeface="+mj-ea"/>
              </a:rPr>
              <a:t>基于无初始缝隙的分离机理</a:t>
            </a:r>
          </a:p>
        </p:txBody>
      </p:sp>
      <p:pic>
        <p:nvPicPr>
          <p:cNvPr id="12" name="图片 11">
            <a:extLst>
              <a:ext uri="{FF2B5EF4-FFF2-40B4-BE49-F238E27FC236}">
                <a16:creationId xmlns:a16="http://schemas.microsoft.com/office/drawing/2014/main" xmlns="" id="{050BF879-4485-498D-96FE-D4D731A692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2150" y="1581879"/>
            <a:ext cx="3467370" cy="1754280"/>
          </a:xfrm>
          <a:prstGeom prst="rect">
            <a:avLst/>
          </a:prstGeom>
          <a:noFill/>
        </p:spPr>
      </p:pic>
      <p:sp>
        <p:nvSpPr>
          <p:cNvPr id="13" name="矩形 12">
            <a:extLst>
              <a:ext uri="{FF2B5EF4-FFF2-40B4-BE49-F238E27FC236}">
                <a16:creationId xmlns:a16="http://schemas.microsoft.com/office/drawing/2014/main" xmlns="" id="{2021FAAF-1EDB-4C28-B474-360657F9B359}"/>
              </a:ext>
            </a:extLst>
          </p:cNvPr>
          <p:cNvSpPr/>
          <p:nvPr/>
        </p:nvSpPr>
        <p:spPr>
          <a:xfrm>
            <a:off x="6349115" y="1690589"/>
            <a:ext cx="3885842" cy="458074"/>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mj-ea"/>
                <a:cs typeface="Times New Roman" panose="02020603050405020304" pitchFamily="18" charset="0"/>
              </a:rPr>
              <a:t>缝隙内部的流场分布：</a:t>
            </a:r>
          </a:p>
        </p:txBody>
      </p:sp>
      <p:graphicFrame>
        <p:nvGraphicFramePr>
          <p:cNvPr id="14" name="对象 13">
            <a:extLst>
              <a:ext uri="{FF2B5EF4-FFF2-40B4-BE49-F238E27FC236}">
                <a16:creationId xmlns:a16="http://schemas.microsoft.com/office/drawing/2014/main" xmlns="" id="{00BBF936-F5F8-4BFF-9947-8B0688050C60}"/>
              </a:ext>
            </a:extLst>
          </p:cNvPr>
          <p:cNvGraphicFramePr>
            <a:graphicFrameLocks noChangeAspect="1"/>
          </p:cNvGraphicFramePr>
          <p:nvPr>
            <p:extLst>
              <p:ext uri="{D42A27DB-BD31-4B8C-83A1-F6EECF244321}">
                <p14:modId xmlns:p14="http://schemas.microsoft.com/office/powerpoint/2010/main" val="4091681075"/>
              </p:ext>
            </p:extLst>
          </p:nvPr>
        </p:nvGraphicFramePr>
        <p:xfrm>
          <a:off x="6361112" y="2059536"/>
          <a:ext cx="5187950" cy="873125"/>
        </p:xfrm>
        <a:graphic>
          <a:graphicData uri="http://schemas.openxmlformats.org/presentationml/2006/ole">
            <mc:AlternateContent xmlns:mc="http://schemas.openxmlformats.org/markup-compatibility/2006">
              <mc:Choice xmlns:v="urn:schemas-microsoft-com:vml" Requires="v">
                <p:oleObj spid="_x0000_s24825" name="Equation" r:id="rId4" imgW="3085920" imgH="520560" progId="Equation.DSMT4">
                  <p:embed/>
                </p:oleObj>
              </mc:Choice>
              <mc:Fallback>
                <p:oleObj name="Equation" r:id="rId4" imgW="3085920" imgH="520560" progId="Equation.DSMT4">
                  <p:embed/>
                  <p:pic>
                    <p:nvPicPr>
                      <p:cNvPr id="27" name="对象 26">
                        <a:extLst>
                          <a:ext uri="{FF2B5EF4-FFF2-40B4-BE49-F238E27FC236}">
                            <a16:creationId xmlns:a16="http://schemas.microsoft.com/office/drawing/2014/main" xmlns="" id="{5268ABF3-3A1D-424D-B423-13B1F0D34811}"/>
                          </a:ext>
                        </a:extLst>
                      </p:cNvPr>
                      <p:cNvPicPr/>
                      <p:nvPr/>
                    </p:nvPicPr>
                    <p:blipFill>
                      <a:blip r:embed="rId5"/>
                      <a:stretch>
                        <a:fillRect/>
                      </a:stretch>
                    </p:blipFill>
                    <p:spPr>
                      <a:xfrm>
                        <a:off x="6361112" y="2059536"/>
                        <a:ext cx="5187950" cy="873125"/>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xmlns="" id="{156C09C1-9D4B-4EB5-9109-DF3C085A306C}"/>
              </a:ext>
            </a:extLst>
          </p:cNvPr>
          <p:cNvSpPr/>
          <p:nvPr/>
        </p:nvSpPr>
        <p:spPr>
          <a:xfrm>
            <a:off x="6361112" y="2980133"/>
            <a:ext cx="3885842" cy="458074"/>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mj-ea"/>
                <a:cs typeface="Times New Roman" panose="02020603050405020304" pitchFamily="18" charset="0"/>
              </a:rPr>
              <a:t>缝隙内部的流场运动方程：</a:t>
            </a:r>
          </a:p>
        </p:txBody>
      </p:sp>
      <p:graphicFrame>
        <p:nvGraphicFramePr>
          <p:cNvPr id="16" name="对象 15">
            <a:extLst>
              <a:ext uri="{FF2B5EF4-FFF2-40B4-BE49-F238E27FC236}">
                <a16:creationId xmlns:a16="http://schemas.microsoft.com/office/drawing/2014/main" xmlns="" id="{11BDBA49-C103-42F3-845E-EF4EE9B80634}"/>
              </a:ext>
            </a:extLst>
          </p:cNvPr>
          <p:cNvGraphicFramePr>
            <a:graphicFrameLocks noChangeAspect="1"/>
          </p:cNvGraphicFramePr>
          <p:nvPr>
            <p:extLst>
              <p:ext uri="{D42A27DB-BD31-4B8C-83A1-F6EECF244321}">
                <p14:modId xmlns:p14="http://schemas.microsoft.com/office/powerpoint/2010/main" val="3889017909"/>
              </p:ext>
            </p:extLst>
          </p:nvPr>
        </p:nvGraphicFramePr>
        <p:xfrm>
          <a:off x="6381432" y="3582105"/>
          <a:ext cx="3651250" cy="852487"/>
        </p:xfrm>
        <a:graphic>
          <a:graphicData uri="http://schemas.openxmlformats.org/presentationml/2006/ole">
            <mc:AlternateContent xmlns:mc="http://schemas.openxmlformats.org/markup-compatibility/2006">
              <mc:Choice xmlns:v="urn:schemas-microsoft-com:vml" Requires="v">
                <p:oleObj spid="_x0000_s24826" name="Equation" r:id="rId6" imgW="2171520" imgH="507960" progId="Equation.DSMT4">
                  <p:embed/>
                </p:oleObj>
              </mc:Choice>
              <mc:Fallback>
                <p:oleObj name="Equation" r:id="rId6" imgW="2171520" imgH="507960" progId="Equation.DSMT4">
                  <p:embed/>
                  <p:pic>
                    <p:nvPicPr>
                      <p:cNvPr id="33" name="对象 32">
                        <a:extLst>
                          <a:ext uri="{FF2B5EF4-FFF2-40B4-BE49-F238E27FC236}">
                            <a16:creationId xmlns:a16="http://schemas.microsoft.com/office/drawing/2014/main" xmlns="" id="{08BC04BD-ED00-43D6-A427-1BEE14A14115}"/>
                          </a:ext>
                        </a:extLst>
                      </p:cNvPr>
                      <p:cNvPicPr/>
                      <p:nvPr/>
                    </p:nvPicPr>
                    <p:blipFill>
                      <a:blip r:embed="rId7"/>
                      <a:stretch>
                        <a:fillRect/>
                      </a:stretch>
                    </p:blipFill>
                    <p:spPr>
                      <a:xfrm>
                        <a:off x="6381432" y="3582105"/>
                        <a:ext cx="3651250" cy="852487"/>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xmlns="" id="{AA6CE875-1B71-4C11-941F-5823AF7B221B}"/>
              </a:ext>
            </a:extLst>
          </p:cNvPr>
          <p:cNvSpPr/>
          <p:nvPr/>
        </p:nvSpPr>
        <p:spPr>
          <a:xfrm>
            <a:off x="334073" y="3224351"/>
            <a:ext cx="5041792" cy="1289712"/>
          </a:xfrm>
          <a:prstGeom prst="rect">
            <a:avLst/>
          </a:prstGeom>
        </p:spPr>
        <p:txBody>
          <a:bodyPr wrap="square">
            <a:spAutoFit/>
          </a:bodyPr>
          <a:lstStyle/>
          <a:p>
            <a:pPr>
              <a:lnSpc>
                <a:spcPct val="150000"/>
              </a:lnSpc>
            </a:pPr>
            <a:r>
              <a:rPr lang="zh-CN" altLang="en-US" b="1" dirty="0">
                <a:solidFill>
                  <a:srgbClr val="3903E7"/>
                </a:solidFill>
                <a:latin typeface="Times New Roman" panose="02020603050405020304" pitchFamily="18" charset="0"/>
                <a:ea typeface="+mj-ea"/>
                <a:cs typeface="Times New Roman" panose="02020603050405020304" pitchFamily="18" charset="0"/>
              </a:rPr>
              <a:t>假设：</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b="1" dirty="0">
                <a:solidFill>
                  <a:srgbClr val="002060"/>
                </a:solidFill>
                <a:latin typeface="Times New Roman" panose="02020603050405020304" pitchFamily="18" charset="0"/>
                <a:ea typeface="+mj-ea"/>
                <a:cs typeface="Times New Roman" panose="02020603050405020304" pitchFamily="18" charset="0"/>
              </a:rPr>
              <a:t>初始间隙沿</a:t>
            </a:r>
            <a:r>
              <a:rPr lang="en-US" altLang="zh-CN" b="1" i="1" dirty="0">
                <a:solidFill>
                  <a:srgbClr val="002060"/>
                </a:solidFill>
                <a:latin typeface="Times New Roman" panose="02020603050405020304" pitchFamily="18" charset="0"/>
                <a:ea typeface="+mj-ea"/>
                <a:cs typeface="Times New Roman" panose="02020603050405020304" pitchFamily="18" charset="0"/>
              </a:rPr>
              <a:t>x</a:t>
            </a:r>
            <a:r>
              <a:rPr lang="zh-CN" altLang="en-US" b="1" dirty="0">
                <a:solidFill>
                  <a:srgbClr val="002060"/>
                </a:solidFill>
                <a:latin typeface="Times New Roman" panose="02020603050405020304" pitchFamily="18" charset="0"/>
                <a:ea typeface="+mj-ea"/>
                <a:cs typeface="Times New Roman" panose="02020603050405020304" pitchFamily="18" charset="0"/>
              </a:rPr>
              <a:t>不变</a:t>
            </a:r>
            <a:endParaRPr lang="en-US" altLang="zh-CN" b="1" dirty="0">
              <a:solidFill>
                <a:srgbClr val="002060"/>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b="1" dirty="0">
                <a:solidFill>
                  <a:srgbClr val="002060"/>
                </a:solidFill>
                <a:latin typeface="Times New Roman" panose="02020603050405020304" pitchFamily="18" charset="0"/>
                <a:ea typeface="+mj-ea"/>
                <a:cs typeface="Times New Roman" panose="02020603050405020304" pitchFamily="18" charset="0"/>
              </a:rPr>
              <a:t>标签还未分离时，上面的可移动标签保持静止</a:t>
            </a:r>
          </a:p>
        </p:txBody>
      </p:sp>
      <p:sp>
        <p:nvSpPr>
          <p:cNvPr id="18" name="矩形 17">
            <a:extLst>
              <a:ext uri="{FF2B5EF4-FFF2-40B4-BE49-F238E27FC236}">
                <a16:creationId xmlns:a16="http://schemas.microsoft.com/office/drawing/2014/main" xmlns="" id="{9D5FBA72-4B69-4CDD-9028-317B81D2AEE1}"/>
              </a:ext>
            </a:extLst>
          </p:cNvPr>
          <p:cNvSpPr/>
          <p:nvPr/>
        </p:nvSpPr>
        <p:spPr>
          <a:xfrm>
            <a:off x="334073" y="4514063"/>
            <a:ext cx="11578855" cy="2120709"/>
          </a:xfrm>
          <a:prstGeom prst="rect">
            <a:avLst/>
          </a:prstGeom>
        </p:spPr>
        <p:txBody>
          <a:bodyPr wrap="square">
            <a:spAutoFit/>
          </a:bodyPr>
          <a:lstStyle/>
          <a:p>
            <a:pPr>
              <a:lnSpc>
                <a:spcPct val="150000"/>
              </a:lnSpc>
            </a:pPr>
            <a:r>
              <a:rPr lang="zh-CN" altLang="en-US" b="1" dirty="0">
                <a:solidFill>
                  <a:srgbClr val="3903E7"/>
                </a:solidFill>
                <a:latin typeface="Times New Roman" panose="02020603050405020304" pitchFamily="18" charset="0"/>
                <a:ea typeface="+mj-ea"/>
                <a:cs typeface="Times New Roman" panose="02020603050405020304" pitchFamily="18" charset="0"/>
              </a:rPr>
              <a:t>机理分析：</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b="1" dirty="0">
                <a:solidFill>
                  <a:srgbClr val="002060"/>
                </a:solidFill>
                <a:latin typeface="Times New Roman" panose="02020603050405020304" pitchFamily="18" charset="0"/>
                <a:ea typeface="+mj-ea"/>
                <a:cs typeface="Times New Roman" panose="02020603050405020304" pitchFamily="18" charset="0"/>
              </a:rPr>
              <a:t>气流吹到堆叠的标签时，由于遇到堆叠的标签，气流会减速，因此</a:t>
            </a:r>
            <a:r>
              <a:rPr lang="zh-CN" altLang="en-US" b="1" dirty="0">
                <a:solidFill>
                  <a:srgbClr val="FF0000"/>
                </a:solidFill>
                <a:latin typeface="Times New Roman" panose="02020603050405020304" pitchFamily="18" charset="0"/>
                <a:ea typeface="+mj-ea"/>
                <a:cs typeface="Times New Roman" panose="02020603050405020304" pitchFamily="18" charset="0"/>
              </a:rPr>
              <a:t>会在堆叠的标签前面形成高压区</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b="1" dirty="0">
                <a:solidFill>
                  <a:srgbClr val="002060"/>
                </a:solidFill>
                <a:latin typeface="Times New Roman" panose="02020603050405020304" pitchFamily="18" charset="0"/>
                <a:ea typeface="+mj-ea"/>
                <a:cs typeface="Times New Roman" panose="02020603050405020304" pitchFamily="18" charset="0"/>
              </a:rPr>
              <a:t>进入微缝隙的气流由于微缝隙内部受到阻力，气流亦会减速，形成</a:t>
            </a:r>
            <a:r>
              <a:rPr lang="zh-CN" altLang="en-US" b="1" dirty="0">
                <a:solidFill>
                  <a:srgbClr val="FF0000"/>
                </a:solidFill>
                <a:latin typeface="Times New Roman" panose="02020603050405020304" pitchFamily="18" charset="0"/>
                <a:ea typeface="+mj-ea"/>
                <a:cs typeface="Times New Roman" panose="02020603050405020304" pitchFamily="18" charset="0"/>
              </a:rPr>
              <a:t>缝隙内高压，促使分离</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b="1" dirty="0">
                <a:solidFill>
                  <a:srgbClr val="002060"/>
                </a:solidFill>
                <a:latin typeface="Times New Roman" panose="02020603050405020304" pitchFamily="18" charset="0"/>
                <a:ea typeface="+mj-ea"/>
                <a:cs typeface="Times New Roman" panose="02020603050405020304" pitchFamily="18" charset="0"/>
              </a:rPr>
              <a:t>标签分离使得在均匀来流下，</a:t>
            </a:r>
            <a:r>
              <a:rPr lang="zh-CN" altLang="en-US" b="1" dirty="0">
                <a:solidFill>
                  <a:srgbClr val="FF0000"/>
                </a:solidFill>
                <a:latin typeface="Times New Roman" panose="02020603050405020304" pitchFamily="18" charset="0"/>
                <a:ea typeface="+mj-ea"/>
                <a:cs typeface="Times New Roman" panose="02020603050405020304" pitchFamily="18" charset="0"/>
              </a:rPr>
              <a:t>进入缝隙通道的流量更多</a:t>
            </a:r>
            <a:r>
              <a:rPr lang="zh-CN" altLang="en-US" b="1" dirty="0">
                <a:solidFill>
                  <a:srgbClr val="002060"/>
                </a:solidFill>
                <a:latin typeface="Times New Roman" panose="02020603050405020304" pitchFamily="18" charset="0"/>
                <a:ea typeface="+mj-ea"/>
                <a:cs typeface="Times New Roman" panose="02020603050405020304" pitchFamily="18" charset="0"/>
              </a:rPr>
              <a:t>。而这部分的</a:t>
            </a:r>
            <a:r>
              <a:rPr lang="zh-CN" altLang="en-US" b="1" dirty="0">
                <a:solidFill>
                  <a:srgbClr val="FF0000"/>
                </a:solidFill>
                <a:latin typeface="Times New Roman" panose="02020603050405020304" pitchFamily="18" charset="0"/>
                <a:ea typeface="+mj-ea"/>
                <a:cs typeface="Times New Roman" panose="02020603050405020304" pitchFamily="18" charset="0"/>
              </a:rPr>
              <a:t>动能会进一步转化为流体静压</a:t>
            </a:r>
            <a:r>
              <a:rPr lang="zh-CN" altLang="en-US" b="1" dirty="0">
                <a:solidFill>
                  <a:srgbClr val="002060"/>
                </a:solidFill>
                <a:latin typeface="Times New Roman" panose="02020603050405020304" pitchFamily="18" charset="0"/>
                <a:ea typeface="+mj-ea"/>
                <a:cs typeface="Times New Roman" panose="02020603050405020304" pitchFamily="18" charset="0"/>
              </a:rPr>
              <a:t>，推动标签继续分离。</a:t>
            </a:r>
            <a:endParaRPr lang="en-US" altLang="zh-CN" b="1" dirty="0">
              <a:solidFill>
                <a:srgbClr val="002060"/>
              </a:solidFill>
              <a:latin typeface="Times New Roman" panose="02020603050405020304" pitchFamily="18" charset="0"/>
              <a:ea typeface="+mj-ea"/>
              <a:cs typeface="Times New Roman" panose="02020603050405020304" pitchFamily="18" charset="0"/>
            </a:endParaRPr>
          </a:p>
        </p:txBody>
      </p:sp>
      <p:pic>
        <p:nvPicPr>
          <p:cNvPr id="19" name="图片 18">
            <a:extLst>
              <a:ext uri="{FF2B5EF4-FFF2-40B4-BE49-F238E27FC236}">
                <a16:creationId xmlns:a16="http://schemas.microsoft.com/office/drawing/2014/main" xmlns="" id="{6B3842F0-85E9-4B1B-9890-D162B6D6D0A5}"/>
              </a:ext>
            </a:extLst>
          </p:cNvPr>
          <p:cNvPicPr>
            <a:picLocks noChangeAspect="1"/>
          </p:cNvPicPr>
          <p:nvPr/>
        </p:nvPicPr>
        <p:blipFill>
          <a:blip r:embed="rId8"/>
          <a:stretch>
            <a:fillRect/>
          </a:stretch>
        </p:blipFill>
        <p:spPr>
          <a:xfrm>
            <a:off x="6771957" y="1650138"/>
            <a:ext cx="4366260" cy="3390900"/>
          </a:xfrm>
          <a:prstGeom prst="rect">
            <a:avLst/>
          </a:prstGeom>
        </p:spPr>
      </p:pic>
    </p:spTree>
    <p:extLst>
      <p:ext uri="{BB962C8B-B14F-4D97-AF65-F5344CB8AC3E}">
        <p14:creationId xmlns:p14="http://schemas.microsoft.com/office/powerpoint/2010/main" val="126240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9"/>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9"/>
                                          </p:stCondLst>
                                        </p:cTn>
                                        <p:tgtEl>
                                          <p:spTgt spid="1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9"/>
                                          </p:stCondLst>
                                        </p:cTn>
                                        <p:tgtEl>
                                          <p:spTgt spid="1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3.2 </a:t>
            </a:r>
            <a:r>
              <a:rPr lang="zh-CN" altLang="en-US" dirty="0">
                <a:latin typeface="+mn-lt"/>
              </a:rPr>
              <a:t>气流诱导标签分离的机理推测</a:t>
            </a:r>
          </a:p>
        </p:txBody>
      </p:sp>
      <p:sp>
        <p:nvSpPr>
          <p:cNvPr id="20" name="矩形 19">
            <a:extLst>
              <a:ext uri="{FF2B5EF4-FFF2-40B4-BE49-F238E27FC236}">
                <a16:creationId xmlns:a16="http://schemas.microsoft.com/office/drawing/2014/main" xmlns="" id="{DDB188EC-F4D6-40B8-A2A3-A72995A06DFA}"/>
              </a:ext>
            </a:extLst>
          </p:cNvPr>
          <p:cNvSpPr/>
          <p:nvPr/>
        </p:nvSpPr>
        <p:spPr>
          <a:xfrm>
            <a:off x="2854969" y="1230865"/>
            <a:ext cx="3185487" cy="369332"/>
          </a:xfrm>
          <a:prstGeom prst="rect">
            <a:avLst/>
          </a:prstGeom>
          <a:solidFill>
            <a:schemeClr val="bg1">
              <a:lumMod val="65000"/>
            </a:schemeClr>
          </a:solidFill>
          <a:ln>
            <a:noFill/>
          </a:ln>
        </p:spPr>
        <p:txBody>
          <a:bodyPr wrap="none">
            <a:spAutoFit/>
          </a:bodyPr>
          <a:lstStyle/>
          <a:p>
            <a:r>
              <a:rPr lang="zh-CN" altLang="en-US" b="1" dirty="0">
                <a:solidFill>
                  <a:schemeClr val="bg1"/>
                </a:solidFill>
                <a:latin typeface="+mj-ea"/>
                <a:ea typeface="+mj-ea"/>
              </a:rPr>
              <a:t>基于存在初始缝隙的分离机理</a:t>
            </a:r>
          </a:p>
        </p:txBody>
      </p:sp>
      <p:sp>
        <p:nvSpPr>
          <p:cNvPr id="21" name="矩形 20">
            <a:extLst>
              <a:ext uri="{FF2B5EF4-FFF2-40B4-BE49-F238E27FC236}">
                <a16:creationId xmlns:a16="http://schemas.microsoft.com/office/drawing/2014/main" xmlns="" id="{05906903-1442-4E28-BC0A-AC828F6A4451}"/>
              </a:ext>
            </a:extLst>
          </p:cNvPr>
          <p:cNvSpPr/>
          <p:nvPr/>
        </p:nvSpPr>
        <p:spPr>
          <a:xfrm>
            <a:off x="6510270" y="1230865"/>
            <a:ext cx="2954655"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基于无初始缝隙的分离机理</a:t>
            </a:r>
          </a:p>
        </p:txBody>
      </p:sp>
      <p:sp>
        <p:nvSpPr>
          <p:cNvPr id="22" name="矩形 21">
            <a:extLst>
              <a:ext uri="{FF2B5EF4-FFF2-40B4-BE49-F238E27FC236}">
                <a16:creationId xmlns:a16="http://schemas.microsoft.com/office/drawing/2014/main" xmlns="" id="{C72FE51C-D78B-4BAF-9A6E-2D3216389245}"/>
              </a:ext>
            </a:extLst>
          </p:cNvPr>
          <p:cNvSpPr/>
          <p:nvPr/>
        </p:nvSpPr>
        <p:spPr>
          <a:xfrm>
            <a:off x="638889" y="1777262"/>
            <a:ext cx="11051540" cy="2120068"/>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标签之间虽然存在微小的初始缝隙，但是该</a:t>
            </a:r>
            <a:r>
              <a:rPr lang="zh-CN" altLang="en-US" b="1" dirty="0">
                <a:solidFill>
                  <a:srgbClr val="FF0000"/>
                </a:solidFill>
                <a:latin typeface="Times New Roman" panose="02020603050405020304" pitchFamily="18" charset="0"/>
                <a:ea typeface="+mj-ea"/>
                <a:cs typeface="Times New Roman" panose="02020603050405020304" pitchFamily="18" charset="0"/>
              </a:rPr>
              <a:t>初始缝隙并非是导致分离的必要前提</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在气流诱导作用下，标签分离的特点如下</a:t>
            </a:r>
            <a:endParaRPr lang="en-US" altLang="zh-CN" b="1" dirty="0">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b="1" dirty="0">
                <a:solidFill>
                  <a:srgbClr val="3903E7"/>
                </a:solidFill>
                <a:latin typeface="Times New Roman" panose="02020603050405020304" pitchFamily="18" charset="0"/>
                <a:ea typeface="+mj-ea"/>
                <a:cs typeface="Times New Roman" panose="02020603050405020304" pitchFamily="18" charset="0"/>
              </a:rPr>
              <a:t>一定是首张标签最先发生分离</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Ø"/>
            </a:pPr>
            <a:r>
              <a:rPr lang="zh-CN" altLang="en-US" b="1" dirty="0">
                <a:solidFill>
                  <a:srgbClr val="3903E7"/>
                </a:solidFill>
                <a:latin typeface="Times New Roman" panose="02020603050405020304" pitchFamily="18" charset="0"/>
                <a:ea typeface="+mj-ea"/>
                <a:cs typeface="Times New Roman" panose="02020603050405020304" pitchFamily="18" charset="0"/>
              </a:rPr>
              <a:t>标签最先发生分离的部位是靠近诱导气流的前端，随后拓展到整张标签的分离。</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FF0000"/>
                </a:solidFill>
                <a:latin typeface="Times New Roman" panose="02020603050405020304" pitchFamily="18" charset="0"/>
                <a:ea typeface="+mj-ea"/>
                <a:cs typeface="Times New Roman" panose="02020603050405020304" pitchFamily="18" charset="0"/>
              </a:rPr>
              <a:t>标签可以分为三个阶段：初始缝隙产生阶段，缝隙拓展阶段，预分离间隙形成阶段</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p:txBody>
      </p:sp>
      <p:pic>
        <p:nvPicPr>
          <p:cNvPr id="25" name="图片 24">
            <a:extLst>
              <a:ext uri="{FF2B5EF4-FFF2-40B4-BE49-F238E27FC236}">
                <a16:creationId xmlns:a16="http://schemas.microsoft.com/office/drawing/2014/main" xmlns="" id="{8BD9B7A6-D6A4-4AFC-A313-6B36B30971A5}"/>
              </a:ext>
            </a:extLst>
          </p:cNvPr>
          <p:cNvPicPr>
            <a:picLocks noChangeAspect="1"/>
          </p:cNvPicPr>
          <p:nvPr/>
        </p:nvPicPr>
        <p:blipFill>
          <a:blip r:embed="rId2"/>
          <a:stretch>
            <a:fillRect/>
          </a:stretch>
        </p:blipFill>
        <p:spPr>
          <a:xfrm>
            <a:off x="7676610" y="4174292"/>
            <a:ext cx="4371975" cy="1790700"/>
          </a:xfrm>
          <a:prstGeom prst="rect">
            <a:avLst/>
          </a:prstGeom>
        </p:spPr>
      </p:pic>
      <p:pic>
        <p:nvPicPr>
          <p:cNvPr id="26" name="图片 25">
            <a:extLst>
              <a:ext uri="{FF2B5EF4-FFF2-40B4-BE49-F238E27FC236}">
                <a16:creationId xmlns:a16="http://schemas.microsoft.com/office/drawing/2014/main" xmlns="" id="{4F21573D-8408-4B47-86C1-A79BD0DB3C1E}"/>
              </a:ext>
            </a:extLst>
          </p:cNvPr>
          <p:cNvPicPr>
            <a:picLocks noChangeAspect="1"/>
          </p:cNvPicPr>
          <p:nvPr/>
        </p:nvPicPr>
        <p:blipFill>
          <a:blip r:embed="rId3"/>
          <a:stretch>
            <a:fillRect/>
          </a:stretch>
        </p:blipFill>
        <p:spPr>
          <a:xfrm>
            <a:off x="0" y="4097355"/>
            <a:ext cx="4000500" cy="1914525"/>
          </a:xfrm>
          <a:prstGeom prst="rect">
            <a:avLst/>
          </a:prstGeom>
        </p:spPr>
      </p:pic>
      <p:pic>
        <p:nvPicPr>
          <p:cNvPr id="27" name="图片 26">
            <a:extLst>
              <a:ext uri="{FF2B5EF4-FFF2-40B4-BE49-F238E27FC236}">
                <a16:creationId xmlns:a16="http://schemas.microsoft.com/office/drawing/2014/main" xmlns="" id="{F9348CE3-D2DB-439A-90D8-4ACD0A755E44}"/>
              </a:ext>
            </a:extLst>
          </p:cNvPr>
          <p:cNvPicPr>
            <a:picLocks noChangeAspect="1"/>
          </p:cNvPicPr>
          <p:nvPr/>
        </p:nvPicPr>
        <p:blipFill>
          <a:blip r:embed="rId4"/>
          <a:stretch>
            <a:fillRect/>
          </a:stretch>
        </p:blipFill>
        <p:spPr>
          <a:xfrm>
            <a:off x="3657060" y="4269819"/>
            <a:ext cx="4371975" cy="1633485"/>
          </a:xfrm>
          <a:prstGeom prst="rect">
            <a:avLst/>
          </a:prstGeom>
        </p:spPr>
      </p:pic>
      <p:sp>
        <p:nvSpPr>
          <p:cNvPr id="28" name="矩形 27">
            <a:extLst>
              <a:ext uri="{FF2B5EF4-FFF2-40B4-BE49-F238E27FC236}">
                <a16:creationId xmlns:a16="http://schemas.microsoft.com/office/drawing/2014/main" xmlns="" id="{AFB8A166-4526-4ED7-A926-57744D40B4D9}"/>
              </a:ext>
            </a:extLst>
          </p:cNvPr>
          <p:cNvSpPr/>
          <p:nvPr/>
        </p:nvSpPr>
        <p:spPr>
          <a:xfrm>
            <a:off x="3842798" y="4037234"/>
            <a:ext cx="4000500" cy="2006944"/>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xmlns="" id="{AA16B3F3-C48C-48C4-9A0D-46AEFBAC3E85}"/>
              </a:ext>
            </a:extLst>
          </p:cNvPr>
          <p:cNvSpPr/>
          <p:nvPr/>
        </p:nvSpPr>
        <p:spPr>
          <a:xfrm>
            <a:off x="3074281" y="6058767"/>
            <a:ext cx="6096000" cy="458908"/>
          </a:xfrm>
          <a:prstGeom prst="rect">
            <a:avLst/>
          </a:prstGeom>
        </p:spPr>
        <p:txBody>
          <a:bodyPr>
            <a:spAutoFit/>
          </a:bodyPr>
          <a:lstStyle/>
          <a:p>
            <a:pPr>
              <a:lnSpc>
                <a:spcPct val="150000"/>
              </a:lnSpc>
            </a:pPr>
            <a:r>
              <a:rPr lang="zh-CN" altLang="en-US" b="1" dirty="0">
                <a:solidFill>
                  <a:srgbClr val="FF0000"/>
                </a:solidFill>
                <a:latin typeface="+mj-ea"/>
                <a:ea typeface="+mj-ea"/>
                <a:cs typeface="Times New Roman" panose="02020603050405020304" pitchFamily="18" charset="0"/>
              </a:rPr>
              <a:t>该阶段的分离机理与基于存在初始缝隙的分离机理类似</a:t>
            </a:r>
            <a:endParaRPr lang="en-US" altLang="zh-CN" b="1" dirty="0">
              <a:solidFill>
                <a:srgbClr val="FF0000"/>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89474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7" dur="500"/>
                                        <p:tgtEl>
                                          <p:spTgt spid="22">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2">
                                            <p:txEl>
                                              <p:pRg st="2" end="2"/>
                                            </p:txEl>
                                          </p:spTgt>
                                        </p:tgtEl>
                                        <p:attrNameLst>
                                          <p:attrName>style.visibility</p:attrName>
                                        </p:attrNameLst>
                                      </p:cBhvr>
                                      <p:to>
                                        <p:strVal val="visible"/>
                                      </p:to>
                                    </p:set>
                                    <p:animEffect transition="in" filter="randombar(horizontal)">
                                      <p:cBhvr>
                                        <p:cTn id="10" dur="500"/>
                                        <p:tgtEl>
                                          <p:spTgt spid="22">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animEffect transition="in" filter="randombar(horizontal)">
                                      <p:cBhvr>
                                        <p:cTn id="13" dur="500"/>
                                        <p:tgtEl>
                                          <p:spTgt spid="2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2">
                                            <p:txEl>
                                              <p:pRg st="4" end="4"/>
                                            </p:txEl>
                                          </p:spTgt>
                                        </p:tgtEl>
                                        <p:attrNameLst>
                                          <p:attrName>style.visibility</p:attrName>
                                        </p:attrNameLst>
                                      </p:cBhvr>
                                      <p:to>
                                        <p:strVal val="visible"/>
                                      </p:to>
                                    </p:set>
                                    <p:animEffect transition="in" filter="fade">
                                      <p:cBhvr>
                                        <p:cTn id="18" dur="200"/>
                                        <p:tgtEl>
                                          <p:spTgt spid="22">
                                            <p:txEl>
                                              <p:pRg st="4" end="4"/>
                                            </p:txEl>
                                          </p:spTgt>
                                        </p:tgtEl>
                                      </p:cBhvr>
                                    </p:animEffect>
                                    <p:anim calcmode="lin" valueType="num">
                                      <p:cBhvr>
                                        <p:cTn id="19" dur="200" fill="hold"/>
                                        <p:tgtEl>
                                          <p:spTgt spid="22">
                                            <p:txEl>
                                              <p:pRg st="4" end="4"/>
                                            </p:txEl>
                                          </p:spTgt>
                                        </p:tgtEl>
                                        <p:attrNameLst>
                                          <p:attrName>ppt_x</p:attrName>
                                        </p:attrNameLst>
                                      </p:cBhvr>
                                      <p:tavLst>
                                        <p:tav tm="0">
                                          <p:val>
                                            <p:strVal val="#ppt_x"/>
                                          </p:val>
                                        </p:tav>
                                        <p:tav tm="100000">
                                          <p:val>
                                            <p:strVal val="#ppt_x"/>
                                          </p:val>
                                        </p:tav>
                                      </p:tavLst>
                                    </p:anim>
                                    <p:anim calcmode="lin" valueType="num">
                                      <p:cBhvr>
                                        <p:cTn id="20" dur="200" fill="hold"/>
                                        <p:tgtEl>
                                          <p:spTgt spid="2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par>
                                <p:cTn id="26" presetID="14" presetClass="entr" presetSubtype="1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500"/>
                                        <p:tgtEl>
                                          <p:spTgt spid="27"/>
                                        </p:tgtEl>
                                      </p:cBhvr>
                                    </p:animEffect>
                                  </p:childTnLst>
                                </p:cTn>
                              </p:par>
                              <p:par>
                                <p:cTn id="29" presetID="14" presetClass="entr" presetSubtype="1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200"/>
                                        <p:tgtEl>
                                          <p:spTgt spid="29"/>
                                        </p:tgtEl>
                                      </p:cBhvr>
                                    </p:animEffect>
                                    <p:anim calcmode="lin" valueType="num">
                                      <p:cBhvr>
                                        <p:cTn id="37" dur="200" fill="hold"/>
                                        <p:tgtEl>
                                          <p:spTgt spid="29"/>
                                        </p:tgtEl>
                                        <p:attrNameLst>
                                          <p:attrName>ppt_x</p:attrName>
                                        </p:attrNameLst>
                                      </p:cBhvr>
                                      <p:tavLst>
                                        <p:tav tm="0">
                                          <p:val>
                                            <p:strVal val="#ppt_x"/>
                                          </p:val>
                                        </p:tav>
                                        <p:tav tm="100000">
                                          <p:val>
                                            <p:strVal val="#ppt_x"/>
                                          </p:val>
                                        </p:tav>
                                      </p:tavLst>
                                    </p:anim>
                                    <p:anim calcmode="lin" valueType="num">
                                      <p:cBhvr>
                                        <p:cTn id="38" dur="200" fill="hold"/>
                                        <p:tgtEl>
                                          <p:spTgt spid="2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200"/>
                                        <p:tgtEl>
                                          <p:spTgt spid="28"/>
                                        </p:tgtEl>
                                      </p:cBhvr>
                                    </p:animEffect>
                                    <p:anim calcmode="lin" valueType="num">
                                      <p:cBhvr>
                                        <p:cTn id="42" dur="200" fill="hold"/>
                                        <p:tgtEl>
                                          <p:spTgt spid="28"/>
                                        </p:tgtEl>
                                        <p:attrNameLst>
                                          <p:attrName>ppt_x</p:attrName>
                                        </p:attrNameLst>
                                      </p:cBhvr>
                                      <p:tavLst>
                                        <p:tav tm="0">
                                          <p:val>
                                            <p:strVal val="#ppt_x"/>
                                          </p:val>
                                        </p:tav>
                                        <p:tav tm="100000">
                                          <p:val>
                                            <p:strVal val="#ppt_x"/>
                                          </p:val>
                                        </p:tav>
                                      </p:tavLst>
                                    </p:anim>
                                    <p:anim calcmode="lin" valueType="num">
                                      <p:cBhvr>
                                        <p:cTn id="43" dur="2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3.2 </a:t>
            </a:r>
            <a:r>
              <a:rPr lang="zh-CN" altLang="en-US" dirty="0">
                <a:latin typeface="+mn-lt"/>
              </a:rPr>
              <a:t>气流诱导标签分离的机理推测</a:t>
            </a:r>
          </a:p>
        </p:txBody>
      </p:sp>
      <p:sp>
        <p:nvSpPr>
          <p:cNvPr id="20" name="矩形 19">
            <a:extLst>
              <a:ext uri="{FF2B5EF4-FFF2-40B4-BE49-F238E27FC236}">
                <a16:creationId xmlns:a16="http://schemas.microsoft.com/office/drawing/2014/main" xmlns="" id="{DDB188EC-F4D6-40B8-A2A3-A72995A06DFA}"/>
              </a:ext>
            </a:extLst>
          </p:cNvPr>
          <p:cNvSpPr/>
          <p:nvPr/>
        </p:nvSpPr>
        <p:spPr>
          <a:xfrm>
            <a:off x="2854969" y="1230865"/>
            <a:ext cx="3185487" cy="369332"/>
          </a:xfrm>
          <a:prstGeom prst="rect">
            <a:avLst/>
          </a:prstGeom>
          <a:solidFill>
            <a:schemeClr val="bg1">
              <a:lumMod val="65000"/>
            </a:schemeClr>
          </a:solidFill>
          <a:ln>
            <a:noFill/>
          </a:ln>
        </p:spPr>
        <p:txBody>
          <a:bodyPr wrap="none">
            <a:spAutoFit/>
          </a:bodyPr>
          <a:lstStyle/>
          <a:p>
            <a:r>
              <a:rPr lang="zh-CN" altLang="en-US" b="1" dirty="0">
                <a:solidFill>
                  <a:schemeClr val="bg1"/>
                </a:solidFill>
                <a:latin typeface="+mj-ea"/>
                <a:ea typeface="+mj-ea"/>
              </a:rPr>
              <a:t>基于存在初始缝隙的分离机理</a:t>
            </a:r>
          </a:p>
        </p:txBody>
      </p:sp>
      <p:sp>
        <p:nvSpPr>
          <p:cNvPr id="21" name="矩形 20">
            <a:extLst>
              <a:ext uri="{FF2B5EF4-FFF2-40B4-BE49-F238E27FC236}">
                <a16:creationId xmlns:a16="http://schemas.microsoft.com/office/drawing/2014/main" xmlns="" id="{05906903-1442-4E28-BC0A-AC828F6A4451}"/>
              </a:ext>
            </a:extLst>
          </p:cNvPr>
          <p:cNvSpPr/>
          <p:nvPr/>
        </p:nvSpPr>
        <p:spPr>
          <a:xfrm>
            <a:off x="6510270" y="1230865"/>
            <a:ext cx="2954655"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基于无初始缝隙的分离机理</a:t>
            </a:r>
          </a:p>
        </p:txBody>
      </p:sp>
      <p:sp>
        <p:nvSpPr>
          <p:cNvPr id="24" name="矩形 23">
            <a:extLst>
              <a:ext uri="{FF2B5EF4-FFF2-40B4-BE49-F238E27FC236}">
                <a16:creationId xmlns:a16="http://schemas.microsoft.com/office/drawing/2014/main" xmlns="" id="{A6920143-EA39-451C-B466-A17A7CBF83A2}"/>
              </a:ext>
            </a:extLst>
          </p:cNvPr>
          <p:cNvSpPr/>
          <p:nvPr/>
        </p:nvSpPr>
        <p:spPr>
          <a:xfrm>
            <a:off x="414269" y="1847214"/>
            <a:ext cx="6345345" cy="646331"/>
          </a:xfrm>
          <a:prstGeom prst="rect">
            <a:avLst/>
          </a:prstGeom>
        </p:spPr>
        <p:txBody>
          <a:bodyPr wrap="square">
            <a:spAutoFit/>
          </a:bodyPr>
          <a:lstStyle/>
          <a:p>
            <a:r>
              <a:rPr lang="zh-CN" altLang="en-US" b="1" dirty="0">
                <a:solidFill>
                  <a:srgbClr val="514D4D"/>
                </a:solidFill>
                <a:latin typeface="+mj-ea"/>
                <a:ea typeface="+mj-ea"/>
                <a:cs typeface="Times New Roman" panose="02020603050405020304" pitchFamily="18" charset="0"/>
              </a:rPr>
              <a:t>初始缝隙的产生是标签完全分离的基础，基于无初始缝隙的分离机理的关键在于分析初始缝隙的产生</a:t>
            </a:r>
            <a:endParaRPr lang="en-US" altLang="zh-CN" b="1" dirty="0">
              <a:solidFill>
                <a:srgbClr val="514D4D"/>
              </a:solidFill>
              <a:latin typeface="+mj-ea"/>
              <a:ea typeface="+mj-ea"/>
              <a:cs typeface="Times New Roman" panose="02020603050405020304" pitchFamily="18" charset="0"/>
            </a:endParaRPr>
          </a:p>
        </p:txBody>
      </p:sp>
      <p:pic>
        <p:nvPicPr>
          <p:cNvPr id="30" name="图片 29">
            <a:extLst>
              <a:ext uri="{FF2B5EF4-FFF2-40B4-BE49-F238E27FC236}">
                <a16:creationId xmlns:a16="http://schemas.microsoft.com/office/drawing/2014/main" xmlns="" id="{E9FF7733-6D66-435D-B368-DFE92CC012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89825" y="2390763"/>
            <a:ext cx="3750199" cy="3236372"/>
          </a:xfrm>
          <a:prstGeom prst="rect">
            <a:avLst/>
          </a:prstGeom>
          <a:noFill/>
        </p:spPr>
      </p:pic>
      <p:sp>
        <p:nvSpPr>
          <p:cNvPr id="31" name="矩形 30">
            <a:extLst>
              <a:ext uri="{FF2B5EF4-FFF2-40B4-BE49-F238E27FC236}">
                <a16:creationId xmlns:a16="http://schemas.microsoft.com/office/drawing/2014/main" xmlns="" id="{DE6BBDC3-8E2E-49C3-A5D7-935697790102}"/>
              </a:ext>
            </a:extLst>
          </p:cNvPr>
          <p:cNvSpPr/>
          <p:nvPr/>
        </p:nvSpPr>
        <p:spPr>
          <a:xfrm>
            <a:off x="414268" y="4104418"/>
            <a:ext cx="6345345" cy="2120902"/>
          </a:xfrm>
          <a:prstGeom prst="rect">
            <a:avLst/>
          </a:prstGeom>
        </p:spPr>
        <p:txBody>
          <a:bodyPr wrap="square">
            <a:spAutoFit/>
          </a:bodyPr>
          <a:lstStyle/>
          <a:p>
            <a:pPr>
              <a:lnSpc>
                <a:spcPct val="150000"/>
              </a:lnSpc>
            </a:pPr>
            <a:r>
              <a:rPr lang="zh-CN" altLang="en-US" b="1" dirty="0">
                <a:solidFill>
                  <a:srgbClr val="3903E7"/>
                </a:solidFill>
                <a:latin typeface="+mj-ea"/>
                <a:ea typeface="+mj-ea"/>
                <a:cs typeface="Times New Roman" panose="02020603050405020304" pitchFamily="18" charset="0"/>
              </a:rPr>
              <a:t>微缝隙的产生，有三种可能的原因</a:t>
            </a:r>
            <a:endParaRPr lang="en-US" altLang="zh-CN" b="1" dirty="0">
              <a:solidFill>
                <a:srgbClr val="3903E7"/>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FF0000"/>
                </a:solidFill>
                <a:latin typeface="+mj-ea"/>
                <a:ea typeface="+mj-ea"/>
                <a:cs typeface="Times New Roman" panose="02020603050405020304" pitchFamily="18" charset="0"/>
              </a:rPr>
              <a:t>时变</a:t>
            </a:r>
            <a:r>
              <a:rPr lang="zh-CN" altLang="en-US" b="1" dirty="0">
                <a:solidFill>
                  <a:srgbClr val="3903E7"/>
                </a:solidFill>
                <a:latin typeface="+mj-ea"/>
                <a:ea typeface="+mj-ea"/>
                <a:cs typeface="Times New Roman" panose="02020603050405020304" pitchFamily="18" charset="0"/>
              </a:rPr>
              <a:t>的流体力导致标签发生震动</a:t>
            </a:r>
            <a:endParaRPr lang="en-US" altLang="zh-CN" b="1" dirty="0">
              <a:solidFill>
                <a:srgbClr val="3903E7"/>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mj-ea"/>
                <a:ea typeface="+mj-ea"/>
                <a:cs typeface="Times New Roman" panose="02020603050405020304" pitchFamily="18" charset="0"/>
              </a:rPr>
              <a:t>流体作用在标签前端的</a:t>
            </a:r>
            <a:r>
              <a:rPr lang="zh-CN" altLang="en-US" b="1" dirty="0">
                <a:solidFill>
                  <a:srgbClr val="FF0000"/>
                </a:solidFill>
                <a:latin typeface="+mj-ea"/>
                <a:ea typeface="+mj-ea"/>
                <a:cs typeface="Times New Roman" panose="02020603050405020304" pitchFamily="18" charset="0"/>
              </a:rPr>
              <a:t>粘性力</a:t>
            </a:r>
            <a:r>
              <a:rPr lang="el-GR" altLang="zh-CN" b="1" i="1" dirty="0">
                <a:solidFill>
                  <a:srgbClr val="FF0000"/>
                </a:solidFill>
                <a:latin typeface="Times New Roman" panose="02020603050405020304" pitchFamily="18" charset="0"/>
                <a:cs typeface="Times New Roman" panose="02020603050405020304" pitchFamily="18" charset="0"/>
              </a:rPr>
              <a:t>τ</a:t>
            </a:r>
            <a:r>
              <a:rPr lang="zh-CN" altLang="en-US" b="1" dirty="0">
                <a:solidFill>
                  <a:srgbClr val="3903E7"/>
                </a:solidFill>
                <a:latin typeface="+mj-ea"/>
                <a:ea typeface="+mj-ea"/>
                <a:cs typeface="Times New Roman" panose="02020603050405020304" pitchFamily="18" charset="0"/>
              </a:rPr>
              <a:t>促使标签的前端发生位移</a:t>
            </a:r>
            <a:endParaRPr lang="en-US" altLang="zh-CN" b="1" dirty="0">
              <a:solidFill>
                <a:srgbClr val="3903E7"/>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mj-ea"/>
                <a:ea typeface="+mj-ea"/>
                <a:cs typeface="Times New Roman" panose="02020603050405020304" pitchFamily="18" charset="0"/>
              </a:rPr>
              <a:t>标签的</a:t>
            </a:r>
            <a:r>
              <a:rPr lang="zh-CN" altLang="en-US" b="1" dirty="0">
                <a:solidFill>
                  <a:srgbClr val="FF0000"/>
                </a:solidFill>
                <a:latin typeface="+mj-ea"/>
                <a:ea typeface="+mj-ea"/>
                <a:cs typeface="Times New Roman" panose="02020603050405020304" pitchFamily="18" charset="0"/>
              </a:rPr>
              <a:t>正压力</a:t>
            </a:r>
            <a:r>
              <a:rPr lang="en-US" altLang="zh-CN" b="1" i="1" dirty="0">
                <a:solidFill>
                  <a:srgbClr val="FF0000"/>
                </a:solidFill>
                <a:latin typeface="Times New Roman" panose="02020603050405020304" pitchFamily="18" charset="0"/>
                <a:ea typeface="+mj-ea"/>
                <a:cs typeface="Times New Roman" panose="02020603050405020304" pitchFamily="18" charset="0"/>
              </a:rPr>
              <a:t>p</a:t>
            </a:r>
            <a:r>
              <a:rPr lang="zh-CN" altLang="en-US" b="1" dirty="0">
                <a:solidFill>
                  <a:srgbClr val="3903E7"/>
                </a:solidFill>
                <a:latin typeface="+mj-ea"/>
                <a:ea typeface="+mj-ea"/>
                <a:cs typeface="Times New Roman" panose="02020603050405020304" pitchFamily="18" charset="0"/>
              </a:rPr>
              <a:t>使标签产生失稳。</a:t>
            </a:r>
            <a:endParaRPr lang="en-US" altLang="zh-CN" b="1" dirty="0">
              <a:solidFill>
                <a:srgbClr val="3903E7"/>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endParaRPr lang="en-US" altLang="zh-CN" b="1" dirty="0">
              <a:solidFill>
                <a:srgbClr val="FF0000"/>
              </a:solidFill>
              <a:latin typeface="+mj-ea"/>
              <a:ea typeface="+mj-ea"/>
              <a:cs typeface="Times New Roman" panose="02020603050405020304" pitchFamily="18" charset="0"/>
            </a:endParaRPr>
          </a:p>
        </p:txBody>
      </p:sp>
      <p:sp>
        <p:nvSpPr>
          <p:cNvPr id="32" name="矩形 31">
            <a:extLst>
              <a:ext uri="{FF2B5EF4-FFF2-40B4-BE49-F238E27FC236}">
                <a16:creationId xmlns:a16="http://schemas.microsoft.com/office/drawing/2014/main" xmlns="" id="{3FB85E32-887F-4798-9F5F-5FD71C9207F2}"/>
              </a:ext>
            </a:extLst>
          </p:cNvPr>
          <p:cNvSpPr/>
          <p:nvPr/>
        </p:nvSpPr>
        <p:spPr>
          <a:xfrm>
            <a:off x="414268" y="2991796"/>
            <a:ext cx="6657863" cy="874407"/>
          </a:xfrm>
          <a:prstGeom prst="rect">
            <a:avLst/>
          </a:prstGeom>
        </p:spPr>
        <p:txBody>
          <a:bodyPr wrap="square">
            <a:spAutoFit/>
          </a:bodyPr>
          <a:lstStyle/>
          <a:p>
            <a:pPr>
              <a:lnSpc>
                <a:spcPct val="150000"/>
              </a:lnSpc>
            </a:pPr>
            <a:r>
              <a:rPr lang="zh-CN" altLang="en-US" b="1" dirty="0">
                <a:solidFill>
                  <a:srgbClr val="514D4D"/>
                </a:solidFill>
                <a:latin typeface="Times New Roman" panose="02020603050405020304" pitchFamily="18" charset="0"/>
                <a:ea typeface="+mj-ea"/>
                <a:cs typeface="Times New Roman" panose="02020603050405020304" pitchFamily="18" charset="0"/>
              </a:rPr>
              <a:t>流体作用在标签上的作用力有</a:t>
            </a:r>
            <a:r>
              <a:rPr lang="en-US" altLang="zh-CN" b="1" dirty="0">
                <a:solidFill>
                  <a:srgbClr val="514D4D"/>
                </a:solidFill>
                <a:latin typeface="Times New Roman" panose="02020603050405020304" pitchFamily="18" charset="0"/>
                <a:ea typeface="+mj-ea"/>
                <a:cs typeface="Times New Roman" panose="02020603050405020304" pitchFamily="18" charset="0"/>
              </a:rPr>
              <a:t>2</a:t>
            </a:r>
            <a:r>
              <a:rPr lang="zh-CN" altLang="en-US" b="1" dirty="0">
                <a:solidFill>
                  <a:srgbClr val="514D4D"/>
                </a:solidFill>
                <a:latin typeface="Times New Roman" panose="02020603050405020304" pitchFamily="18" charset="0"/>
                <a:ea typeface="+mj-ea"/>
                <a:cs typeface="Times New Roman" panose="02020603050405020304" pitchFamily="18" charset="0"/>
              </a:rPr>
              <a:t>种：</a:t>
            </a:r>
            <a:r>
              <a:rPr lang="zh-CN" altLang="en-US" b="1" dirty="0">
                <a:solidFill>
                  <a:srgbClr val="FF0000"/>
                </a:solidFill>
                <a:latin typeface="Times New Roman" panose="02020603050405020304" pitchFamily="18" charset="0"/>
                <a:ea typeface="+mj-ea"/>
                <a:cs typeface="Times New Roman" panose="02020603050405020304" pitchFamily="18" charset="0"/>
              </a:rPr>
              <a:t>垂直压力</a:t>
            </a:r>
            <a:r>
              <a:rPr lang="en-US" altLang="zh-CN" b="1" i="1" dirty="0">
                <a:solidFill>
                  <a:srgbClr val="FF0000"/>
                </a:solidFill>
                <a:latin typeface="Times New Roman" panose="02020603050405020304" pitchFamily="18" charset="0"/>
                <a:ea typeface="+mj-ea"/>
                <a:cs typeface="Times New Roman" panose="02020603050405020304" pitchFamily="18" charset="0"/>
              </a:rPr>
              <a:t>p</a:t>
            </a:r>
            <a:r>
              <a:rPr lang="zh-CN" altLang="en-US" b="1" dirty="0">
                <a:solidFill>
                  <a:srgbClr val="FF0000"/>
                </a:solidFill>
                <a:latin typeface="Times New Roman" panose="02020603050405020304" pitchFamily="18" charset="0"/>
                <a:ea typeface="+mj-ea"/>
                <a:cs typeface="Times New Roman" panose="02020603050405020304" pitchFamily="18" charset="0"/>
              </a:rPr>
              <a:t>（</a:t>
            </a:r>
            <a:r>
              <a:rPr lang="en-US" altLang="zh-CN" b="1" dirty="0">
                <a:solidFill>
                  <a:srgbClr val="FF0000"/>
                </a:solidFill>
                <a:latin typeface="Times New Roman" panose="02020603050405020304" pitchFamily="18" charset="0"/>
                <a:ea typeface="+mj-ea"/>
                <a:cs typeface="Times New Roman" panose="02020603050405020304" pitchFamily="18" charset="0"/>
              </a:rPr>
              <a:t>Pressure</a:t>
            </a:r>
            <a:r>
              <a:rPr lang="zh-CN" altLang="en-US" b="1" dirty="0">
                <a:solidFill>
                  <a:srgbClr val="FF0000"/>
                </a:solidFill>
                <a:latin typeface="Times New Roman" panose="02020603050405020304" pitchFamily="18" charset="0"/>
                <a:ea typeface="+mj-ea"/>
                <a:cs typeface="Times New Roman" panose="02020603050405020304" pitchFamily="18" charset="0"/>
              </a:rPr>
              <a:t>），切向粘性力</a:t>
            </a:r>
            <a:r>
              <a:rPr lang="el-GR" altLang="zh-CN" b="1" i="1" dirty="0">
                <a:solidFill>
                  <a:srgbClr val="FF0000"/>
                </a:solidFill>
                <a:latin typeface="Times New Roman" panose="02020603050405020304" pitchFamily="18" charset="0"/>
                <a:ea typeface="+mj-ea"/>
                <a:cs typeface="Times New Roman" panose="02020603050405020304" pitchFamily="18" charset="0"/>
              </a:rPr>
              <a:t>τ</a:t>
            </a:r>
            <a:r>
              <a:rPr lang="zh-CN" altLang="en-US" b="1" dirty="0">
                <a:solidFill>
                  <a:srgbClr val="FF0000"/>
                </a:solidFill>
                <a:latin typeface="Times New Roman" panose="02020603050405020304" pitchFamily="18" charset="0"/>
                <a:ea typeface="+mj-ea"/>
                <a:cs typeface="Times New Roman" panose="02020603050405020304" pitchFamily="18" charset="0"/>
              </a:rPr>
              <a:t>（</a:t>
            </a:r>
            <a:r>
              <a:rPr lang="en-US" altLang="zh-CN" b="1" dirty="0">
                <a:solidFill>
                  <a:srgbClr val="FF0000"/>
                </a:solidFill>
                <a:latin typeface="Times New Roman" panose="02020603050405020304" pitchFamily="18" charset="0"/>
                <a:ea typeface="+mj-ea"/>
                <a:cs typeface="Times New Roman" panose="02020603050405020304" pitchFamily="18" charset="0"/>
              </a:rPr>
              <a:t>Shear</a:t>
            </a:r>
            <a:r>
              <a:rPr lang="zh-CN" altLang="en-US" b="1" dirty="0">
                <a:solidFill>
                  <a:srgbClr val="FF0000"/>
                </a:solidFill>
                <a:latin typeface="Times New Roman" panose="02020603050405020304" pitchFamily="18" charset="0"/>
                <a:ea typeface="+mj-ea"/>
                <a:cs typeface="Times New Roman" panose="02020603050405020304" pitchFamily="18" charset="0"/>
              </a:rPr>
              <a:t>）</a:t>
            </a:r>
          </a:p>
        </p:txBody>
      </p:sp>
      <p:sp>
        <p:nvSpPr>
          <p:cNvPr id="33" name="文本框 32">
            <a:extLst>
              <a:ext uri="{FF2B5EF4-FFF2-40B4-BE49-F238E27FC236}">
                <a16:creationId xmlns:a16="http://schemas.microsoft.com/office/drawing/2014/main" xmlns="" id="{8435C79C-7E1C-4B53-8624-AF2805BCD488}"/>
              </a:ext>
            </a:extLst>
          </p:cNvPr>
          <p:cNvSpPr txBox="1"/>
          <p:nvPr/>
        </p:nvSpPr>
        <p:spPr>
          <a:xfrm>
            <a:off x="8216091" y="5257803"/>
            <a:ext cx="2954655" cy="369332"/>
          </a:xfrm>
          <a:prstGeom prst="rect">
            <a:avLst/>
          </a:prstGeom>
          <a:solidFill>
            <a:srgbClr val="000066">
              <a:alpha val="55000"/>
            </a:srgbClr>
          </a:solidFill>
        </p:spPr>
        <p:txBody>
          <a:bodyPr wrap="none" rtlCol="0">
            <a:spAutoFit/>
          </a:bodyPr>
          <a:lstStyle/>
          <a:p>
            <a:r>
              <a:rPr lang="zh-CN" altLang="en-US" sz="1800" b="1" dirty="0">
                <a:solidFill>
                  <a:schemeClr val="bg1"/>
                </a:solidFill>
                <a:latin typeface="Times New Roman" panose="02020603050405020304" pitchFamily="18" charset="0"/>
                <a:ea typeface="微软雅黑" panose="020B0503020204020204" pitchFamily="34" charset="-122"/>
              </a:rPr>
              <a:t>流体作用在堆叠标签上的力</a:t>
            </a:r>
          </a:p>
        </p:txBody>
      </p:sp>
    </p:spTree>
    <p:extLst>
      <p:ext uri="{BB962C8B-B14F-4D97-AF65-F5344CB8AC3E}">
        <p14:creationId xmlns:p14="http://schemas.microsoft.com/office/powerpoint/2010/main" val="237145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randombar(horizontal)">
                                      <p:cBhvr>
                                        <p:cTn id="12" dur="500"/>
                                        <p:tgtEl>
                                          <p:spTgt spid="32"/>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randombar(horizontal)">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2" grpId="0"/>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a:extLst>
              <a:ext uri="{FF2B5EF4-FFF2-40B4-BE49-F238E27FC236}">
                <a16:creationId xmlns:a16="http://schemas.microsoft.com/office/drawing/2014/main" xmlns="" id="{9FB9DAD6-74FF-49E5-ACAF-B23BA8518A34}"/>
              </a:ext>
            </a:extLst>
          </p:cNvPr>
          <p:cNvSpPr txBox="1">
            <a:spLocks/>
          </p:cNvSpPr>
          <p:nvPr/>
        </p:nvSpPr>
        <p:spPr>
          <a:xfrm>
            <a:off x="815288" y="1261568"/>
            <a:ext cx="9974632" cy="5596432"/>
          </a:xfrm>
          <a:prstGeom prst="rect">
            <a:avLst/>
          </a:prstGeom>
        </p:spPr>
        <p:txBody>
          <a:bodyPr/>
          <a:lstStyle>
            <a:lvl1pPr marL="514350" indent="-514350" algn="l" defTabSz="914400" rtl="0" eaLnBrk="1" latinLnBrk="0" hangingPunct="1">
              <a:lnSpc>
                <a:spcPct val="150000"/>
              </a:lnSpc>
              <a:spcBef>
                <a:spcPts val="1000"/>
              </a:spcBef>
              <a:buFont typeface="+mj-lt"/>
              <a:buAutoNum type="arabicPeriod"/>
              <a:defRPr sz="2800" b="1" kern="1200" cap="none" spc="0">
                <a:ln w="0"/>
                <a:solidFill>
                  <a:schemeClr val="accent1">
                    <a:lumMod val="75000"/>
                  </a:schemeClr>
                </a:solidFill>
                <a:effectLst/>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mj-ea"/>
              <a:buAutoNum type="ea1JpnChsDbPeriod"/>
            </a:pPr>
            <a:r>
              <a:rPr lang="zh-CN" altLang="en-US" dirty="0">
                <a:solidFill>
                  <a:schemeClr val="bg1">
                    <a:lumMod val="65000"/>
                  </a:schemeClr>
                </a:solidFill>
              </a:rPr>
              <a:t>绪论</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标签力学模型的建立</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标签分离原理及初步设计</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accent5">
                    <a:lumMod val="50000"/>
                  </a:schemeClr>
                </a:solidFill>
              </a:rPr>
              <a:t>气流诱导标签分离的机理</a:t>
            </a:r>
            <a:endParaRPr lang="en-US" altLang="zh-CN" dirty="0">
              <a:solidFill>
                <a:schemeClr val="accent5">
                  <a:lumMod val="50000"/>
                </a:schemeClr>
              </a:solidFill>
            </a:endParaRPr>
          </a:p>
          <a:p>
            <a:pPr marL="571500" indent="-571500">
              <a:buFont typeface="+mj-ea"/>
              <a:buAutoNum type="ea1JpnChsDbPeriod"/>
            </a:pPr>
            <a:r>
              <a:rPr lang="zh-CN" altLang="en-US" dirty="0">
                <a:solidFill>
                  <a:schemeClr val="bg1">
                    <a:lumMod val="65000"/>
                  </a:schemeClr>
                </a:solidFill>
              </a:rPr>
              <a:t>气流诱导标签分离的方案及参数分析</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标签分离的实验验证</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总结与展望</a:t>
            </a:r>
            <a:endParaRPr lang="en-US" altLang="zh-CN" dirty="0">
              <a:solidFill>
                <a:schemeClr val="bg1">
                  <a:lumMod val="65000"/>
                </a:schemeClr>
              </a:solidFill>
            </a:endParaRPr>
          </a:p>
        </p:txBody>
      </p:sp>
    </p:spTree>
    <p:extLst>
      <p:ext uri="{BB962C8B-B14F-4D97-AF65-F5344CB8AC3E}">
        <p14:creationId xmlns:p14="http://schemas.microsoft.com/office/powerpoint/2010/main" val="1473910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4.1 </a:t>
            </a:r>
            <a:r>
              <a:rPr lang="zh-CN" altLang="en-US" dirty="0">
                <a:latin typeface="+mn-lt"/>
              </a:rPr>
              <a:t>基于</a:t>
            </a:r>
            <a:r>
              <a:rPr lang="en-US" altLang="zh-CN" dirty="0">
                <a:latin typeface="+mn-lt"/>
              </a:rPr>
              <a:t>Abaqus CEL</a:t>
            </a:r>
            <a:r>
              <a:rPr lang="zh-CN" altLang="en-US" dirty="0">
                <a:latin typeface="+mn-lt"/>
              </a:rPr>
              <a:t>方法的数值仿真</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仿真需求概述及仿真实验设计</a:t>
            </a:r>
          </a:p>
        </p:txBody>
      </p:sp>
      <p:graphicFrame>
        <p:nvGraphicFramePr>
          <p:cNvPr id="12" name="对象 11">
            <a:extLst>
              <a:ext uri="{FF2B5EF4-FFF2-40B4-BE49-F238E27FC236}">
                <a16:creationId xmlns:a16="http://schemas.microsoft.com/office/drawing/2014/main" xmlns="" id="{1673A44E-9CC5-4279-8D27-2886DB31992B}"/>
              </a:ext>
            </a:extLst>
          </p:cNvPr>
          <p:cNvGraphicFramePr>
            <a:graphicFrameLocks noChangeAspect="1"/>
          </p:cNvGraphicFramePr>
          <p:nvPr>
            <p:extLst>
              <p:ext uri="{D42A27DB-BD31-4B8C-83A1-F6EECF244321}">
                <p14:modId xmlns:p14="http://schemas.microsoft.com/office/powerpoint/2010/main" val="394641501"/>
              </p:ext>
            </p:extLst>
          </p:nvPr>
        </p:nvGraphicFramePr>
        <p:xfrm>
          <a:off x="7840296" y="1923077"/>
          <a:ext cx="3580178" cy="1719650"/>
        </p:xfrm>
        <a:graphic>
          <a:graphicData uri="http://schemas.openxmlformats.org/presentationml/2006/ole">
            <mc:AlternateContent xmlns:mc="http://schemas.openxmlformats.org/markup-compatibility/2006">
              <mc:Choice xmlns:v="urn:schemas-microsoft-com:vml" Requires="v">
                <p:oleObj spid="_x0000_s27897" name="Visio" r:id="rId4" imgW="3695877" imgH="1783222" progId="Visio.Drawing.15">
                  <p:embed/>
                </p:oleObj>
              </mc:Choice>
              <mc:Fallback>
                <p:oleObj name="Visio" r:id="rId4" imgW="3695877" imgH="1783222" progId="Visio.Drawing.15">
                  <p:embed/>
                  <p:pic>
                    <p:nvPicPr>
                      <p:cNvPr id="4" name="对象 3">
                        <a:extLst>
                          <a:ext uri="{FF2B5EF4-FFF2-40B4-BE49-F238E27FC236}">
                            <a16:creationId xmlns:a16="http://schemas.microsoft.com/office/drawing/2014/main" xmlns="" id="{BFAE2B4B-A9AC-480C-8E83-19152D0EE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0296" y="1923077"/>
                        <a:ext cx="3580178" cy="1719650"/>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xmlns="" id="{2FBE7C25-4355-4D2F-B997-60D41EE302CA}"/>
              </a:ext>
            </a:extLst>
          </p:cNvPr>
          <p:cNvGraphicFramePr>
            <a:graphicFrameLocks noChangeAspect="1"/>
          </p:cNvGraphicFramePr>
          <p:nvPr>
            <p:extLst>
              <p:ext uri="{D42A27DB-BD31-4B8C-83A1-F6EECF244321}">
                <p14:modId xmlns:p14="http://schemas.microsoft.com/office/powerpoint/2010/main" val="3188569099"/>
              </p:ext>
            </p:extLst>
          </p:nvPr>
        </p:nvGraphicFramePr>
        <p:xfrm>
          <a:off x="7840296" y="4183657"/>
          <a:ext cx="3580179" cy="1719650"/>
        </p:xfrm>
        <a:graphic>
          <a:graphicData uri="http://schemas.openxmlformats.org/presentationml/2006/ole">
            <mc:AlternateContent xmlns:mc="http://schemas.openxmlformats.org/markup-compatibility/2006">
              <mc:Choice xmlns:v="urn:schemas-microsoft-com:vml" Requires="v">
                <p:oleObj spid="_x0000_s27898" name="Visio" r:id="rId6" imgW="3695877" imgH="1783222" progId="Visio.Drawing.15">
                  <p:embed/>
                </p:oleObj>
              </mc:Choice>
              <mc:Fallback>
                <p:oleObj name="Visio" r:id="rId6" imgW="3695877" imgH="1783222" progId="Visio.Drawing.15">
                  <p:embed/>
                  <p:pic>
                    <p:nvPicPr>
                      <p:cNvPr id="6" name="对象 5">
                        <a:extLst>
                          <a:ext uri="{FF2B5EF4-FFF2-40B4-BE49-F238E27FC236}">
                            <a16:creationId xmlns:a16="http://schemas.microsoft.com/office/drawing/2014/main" xmlns="" id="{2FE1C705-6B78-4C64-8668-68FDCEC478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0296" y="4183657"/>
                        <a:ext cx="3580179" cy="1719650"/>
                      </a:xfrm>
                      <a:prstGeom prst="rect">
                        <a:avLst/>
                      </a:prstGeom>
                      <a:noFill/>
                    </p:spPr>
                  </p:pic>
                </p:oleObj>
              </mc:Fallback>
            </mc:AlternateContent>
          </a:graphicData>
        </a:graphic>
      </p:graphicFrame>
      <p:sp>
        <p:nvSpPr>
          <p:cNvPr id="14" name="文本框 13">
            <a:extLst>
              <a:ext uri="{FF2B5EF4-FFF2-40B4-BE49-F238E27FC236}">
                <a16:creationId xmlns:a16="http://schemas.microsoft.com/office/drawing/2014/main" xmlns="" id="{674CF56C-61AF-462D-950C-BE0725BAA24A}"/>
              </a:ext>
            </a:extLst>
          </p:cNvPr>
          <p:cNvSpPr txBox="1"/>
          <p:nvPr/>
        </p:nvSpPr>
        <p:spPr>
          <a:xfrm>
            <a:off x="9097937" y="5839439"/>
            <a:ext cx="1338828" cy="369332"/>
          </a:xfrm>
          <a:prstGeom prst="rect">
            <a:avLst/>
          </a:prstGeom>
          <a:solidFill>
            <a:srgbClr val="000066">
              <a:alpha val="55000"/>
            </a:srgbClr>
          </a:solidFill>
        </p:spPr>
        <p:txBody>
          <a:bodyPr wrap="none" rtlCol="0">
            <a:spAutoFit/>
          </a:bodyPr>
          <a:lstStyle/>
          <a:p>
            <a:r>
              <a:rPr lang="zh-CN" altLang="en-US" sz="1800" b="1" dirty="0">
                <a:solidFill>
                  <a:schemeClr val="bg1"/>
                </a:solidFill>
                <a:latin typeface="Times New Roman" panose="02020603050405020304" pitchFamily="18" charset="0"/>
                <a:ea typeface="微软雅黑" panose="020B0503020204020204" pitchFamily="34" charset="-122"/>
              </a:rPr>
              <a:t>有初始缝隙</a:t>
            </a:r>
          </a:p>
        </p:txBody>
      </p:sp>
      <p:sp>
        <p:nvSpPr>
          <p:cNvPr id="15" name="文本框 14">
            <a:extLst>
              <a:ext uri="{FF2B5EF4-FFF2-40B4-BE49-F238E27FC236}">
                <a16:creationId xmlns:a16="http://schemas.microsoft.com/office/drawing/2014/main" xmlns="" id="{D636641A-FA42-48BD-8BBE-B1DA5D3AC3FF}"/>
              </a:ext>
            </a:extLst>
          </p:cNvPr>
          <p:cNvSpPr txBox="1"/>
          <p:nvPr/>
        </p:nvSpPr>
        <p:spPr>
          <a:xfrm>
            <a:off x="9047137" y="3642727"/>
            <a:ext cx="1338828" cy="369332"/>
          </a:xfrm>
          <a:prstGeom prst="rect">
            <a:avLst/>
          </a:prstGeom>
          <a:solidFill>
            <a:srgbClr val="000066">
              <a:alpha val="55000"/>
            </a:srgbClr>
          </a:solidFill>
        </p:spPr>
        <p:txBody>
          <a:bodyPr wrap="none" rtlCol="0">
            <a:spAutoFit/>
          </a:bodyPr>
          <a:lstStyle/>
          <a:p>
            <a:r>
              <a:rPr lang="zh-CN" altLang="en-US" sz="1800" b="1" dirty="0">
                <a:solidFill>
                  <a:schemeClr val="bg1"/>
                </a:solidFill>
                <a:latin typeface="Times New Roman" panose="02020603050405020304" pitchFamily="18" charset="0"/>
                <a:ea typeface="微软雅黑" panose="020B0503020204020204" pitchFamily="34" charset="-122"/>
              </a:rPr>
              <a:t>无初始缝隙</a:t>
            </a:r>
          </a:p>
        </p:txBody>
      </p:sp>
      <p:graphicFrame>
        <p:nvGraphicFramePr>
          <p:cNvPr id="16" name="图示 15">
            <a:extLst>
              <a:ext uri="{FF2B5EF4-FFF2-40B4-BE49-F238E27FC236}">
                <a16:creationId xmlns:a16="http://schemas.microsoft.com/office/drawing/2014/main" xmlns="" id="{7B5700D9-B53B-4447-9EB2-AC4EC7D025CE}"/>
              </a:ext>
            </a:extLst>
          </p:cNvPr>
          <p:cNvGraphicFramePr/>
          <p:nvPr>
            <p:extLst>
              <p:ext uri="{D42A27DB-BD31-4B8C-83A1-F6EECF244321}">
                <p14:modId xmlns:p14="http://schemas.microsoft.com/office/powerpoint/2010/main" val="3578425091"/>
              </p:ext>
            </p:extLst>
          </p:nvPr>
        </p:nvGraphicFramePr>
        <p:xfrm>
          <a:off x="310937" y="2715728"/>
          <a:ext cx="4215243" cy="19720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矩形 16">
            <a:extLst>
              <a:ext uri="{FF2B5EF4-FFF2-40B4-BE49-F238E27FC236}">
                <a16:creationId xmlns:a16="http://schemas.microsoft.com/office/drawing/2014/main" xmlns="" id="{196DB33A-4D9B-4679-9AF5-01E29E45F087}"/>
              </a:ext>
            </a:extLst>
          </p:cNvPr>
          <p:cNvSpPr/>
          <p:nvPr/>
        </p:nvSpPr>
        <p:spPr>
          <a:xfrm>
            <a:off x="726186" y="1864271"/>
            <a:ext cx="1569660"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本仿真的特点</a:t>
            </a:r>
          </a:p>
        </p:txBody>
      </p:sp>
      <p:sp>
        <p:nvSpPr>
          <p:cNvPr id="18" name="矩形 17">
            <a:extLst>
              <a:ext uri="{FF2B5EF4-FFF2-40B4-BE49-F238E27FC236}">
                <a16:creationId xmlns:a16="http://schemas.microsoft.com/office/drawing/2014/main" xmlns="" id="{6BF75500-DC1B-492C-A306-810FAF5008D2}"/>
              </a:ext>
            </a:extLst>
          </p:cNvPr>
          <p:cNvSpPr/>
          <p:nvPr/>
        </p:nvSpPr>
        <p:spPr>
          <a:xfrm>
            <a:off x="4718370" y="2757671"/>
            <a:ext cx="2929735" cy="1200329"/>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3903E7"/>
                </a:solidFill>
                <a:latin typeface="+mj-ea"/>
                <a:ea typeface="+mj-ea"/>
                <a:cs typeface="Times New Roman" panose="02020603050405020304" pitchFamily="18" charset="0"/>
              </a:rPr>
              <a:t>标签厚度仅</a:t>
            </a:r>
            <a:r>
              <a:rPr lang="en-US" altLang="zh-CN" b="1" dirty="0">
                <a:solidFill>
                  <a:srgbClr val="3903E7"/>
                </a:solidFill>
                <a:latin typeface="+mj-ea"/>
                <a:ea typeface="+mj-ea"/>
                <a:cs typeface="Times New Roman" panose="02020603050405020304" pitchFamily="18" charset="0"/>
              </a:rPr>
              <a:t>0.12mm</a:t>
            </a:r>
          </a:p>
          <a:p>
            <a:pPr marL="285750" indent="-285750">
              <a:buFont typeface="Arial" panose="020B0604020202020204" pitchFamily="34" charset="0"/>
              <a:buChar char="•"/>
            </a:pPr>
            <a:r>
              <a:rPr lang="zh-CN" altLang="en-US" b="1" dirty="0">
                <a:solidFill>
                  <a:srgbClr val="3903E7"/>
                </a:solidFill>
                <a:latin typeface="+mj-ea"/>
                <a:ea typeface="+mj-ea"/>
                <a:cs typeface="Times New Roman" panose="02020603050405020304" pitchFamily="18" charset="0"/>
              </a:rPr>
              <a:t>标签之间的初始缝隙约为</a:t>
            </a:r>
            <a:r>
              <a:rPr lang="en-US" altLang="zh-CN" b="1" dirty="0">
                <a:solidFill>
                  <a:srgbClr val="3903E7"/>
                </a:solidFill>
                <a:latin typeface="+mj-ea"/>
                <a:ea typeface="+mj-ea"/>
                <a:cs typeface="Times New Roman" panose="02020603050405020304" pitchFamily="18" charset="0"/>
              </a:rPr>
              <a:t>20um</a:t>
            </a:r>
          </a:p>
          <a:p>
            <a:pPr marL="285750" indent="-285750">
              <a:buFont typeface="Arial" panose="020B0604020202020204" pitchFamily="34" charset="0"/>
              <a:buChar char="•"/>
            </a:pPr>
            <a:r>
              <a:rPr lang="zh-CN" altLang="en-US" b="1" dirty="0">
                <a:solidFill>
                  <a:srgbClr val="3903E7"/>
                </a:solidFill>
                <a:latin typeface="+mj-ea"/>
                <a:ea typeface="+mj-ea"/>
                <a:cs typeface="Times New Roman" panose="02020603050405020304" pitchFamily="18" charset="0"/>
              </a:rPr>
              <a:t>标签长度为</a:t>
            </a:r>
            <a:r>
              <a:rPr lang="en-US" altLang="zh-CN" b="1" dirty="0">
                <a:solidFill>
                  <a:srgbClr val="3903E7"/>
                </a:solidFill>
                <a:latin typeface="+mj-ea"/>
                <a:ea typeface="+mj-ea"/>
                <a:cs typeface="Times New Roman" panose="02020603050405020304" pitchFamily="18" charset="0"/>
              </a:rPr>
              <a:t>60mm</a:t>
            </a:r>
          </a:p>
        </p:txBody>
      </p:sp>
      <p:sp>
        <p:nvSpPr>
          <p:cNvPr id="19" name="矩形 18">
            <a:extLst>
              <a:ext uri="{FF2B5EF4-FFF2-40B4-BE49-F238E27FC236}">
                <a16:creationId xmlns:a16="http://schemas.microsoft.com/office/drawing/2014/main" xmlns="" id="{3697C346-91B2-4719-BCD9-DD7B7345D459}"/>
              </a:ext>
            </a:extLst>
          </p:cNvPr>
          <p:cNvSpPr/>
          <p:nvPr/>
        </p:nvSpPr>
        <p:spPr>
          <a:xfrm>
            <a:off x="4718370" y="4183657"/>
            <a:ext cx="2545353" cy="1200329"/>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3903E7"/>
                </a:solidFill>
                <a:latin typeface="+mj-ea"/>
                <a:ea typeface="+mj-ea"/>
                <a:cs typeface="Times New Roman" panose="02020603050405020304" pitchFamily="18" charset="0"/>
              </a:rPr>
              <a:t>流体域会出现从无到有的变化</a:t>
            </a:r>
            <a:endParaRPr lang="en-US" altLang="zh-CN" b="1" dirty="0">
              <a:solidFill>
                <a:srgbClr val="3903E7"/>
              </a:solidFill>
              <a:latin typeface="+mj-ea"/>
              <a:ea typeface="+mj-ea"/>
              <a:cs typeface="Times New Roman" panose="02020603050405020304" pitchFamily="18" charset="0"/>
            </a:endParaRPr>
          </a:p>
          <a:p>
            <a:pPr marL="285750" indent="-285750">
              <a:buFont typeface="Arial" panose="020B0604020202020204" pitchFamily="34" charset="0"/>
              <a:buChar char="•"/>
            </a:pPr>
            <a:r>
              <a:rPr lang="zh-CN" altLang="en-US" b="1" dirty="0">
                <a:solidFill>
                  <a:srgbClr val="3903E7"/>
                </a:solidFill>
                <a:latin typeface="+mj-ea"/>
                <a:ea typeface="+mj-ea"/>
                <a:cs typeface="Times New Roman" panose="02020603050405020304" pitchFamily="18" charset="0"/>
              </a:rPr>
              <a:t>标签分离变形相对初始缝隙显著</a:t>
            </a:r>
            <a:endParaRPr lang="en-US" altLang="zh-CN" b="1" dirty="0">
              <a:solidFill>
                <a:srgbClr val="3903E7"/>
              </a:solidFill>
              <a:latin typeface="+mj-ea"/>
              <a:ea typeface="+mj-ea"/>
              <a:cs typeface="Times New Roman" panose="02020603050405020304" pitchFamily="18" charset="0"/>
            </a:endParaRPr>
          </a:p>
        </p:txBody>
      </p:sp>
      <p:sp>
        <p:nvSpPr>
          <p:cNvPr id="22" name="矩形 21">
            <a:extLst>
              <a:ext uri="{FF2B5EF4-FFF2-40B4-BE49-F238E27FC236}">
                <a16:creationId xmlns:a16="http://schemas.microsoft.com/office/drawing/2014/main" xmlns="" id="{85EF4A48-F74F-423A-B9A9-C6BE6326FC04}"/>
              </a:ext>
            </a:extLst>
          </p:cNvPr>
          <p:cNvSpPr/>
          <p:nvPr/>
        </p:nvSpPr>
        <p:spPr>
          <a:xfrm>
            <a:off x="725504" y="5466103"/>
            <a:ext cx="3488546" cy="87440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FF0000"/>
                </a:solidFill>
                <a:latin typeface="+mj-ea"/>
                <a:ea typeface="+mj-ea"/>
                <a:cs typeface="Times New Roman" panose="02020603050405020304" pitchFamily="18" charset="0"/>
              </a:rPr>
              <a:t>适当的简化</a:t>
            </a:r>
            <a:endParaRPr lang="en-US" altLang="zh-CN" b="1" dirty="0">
              <a:solidFill>
                <a:srgbClr val="FF0000"/>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FF0000"/>
                </a:solidFill>
                <a:latin typeface="+mj-ea"/>
                <a:ea typeface="+mj-ea"/>
                <a:cs typeface="Times New Roman" panose="02020603050405020304" pitchFamily="18" charset="0"/>
              </a:rPr>
              <a:t>采用相容网格方法（</a:t>
            </a:r>
            <a:r>
              <a:rPr lang="en-US" altLang="zh-CN" b="1" dirty="0">
                <a:solidFill>
                  <a:srgbClr val="FF0000"/>
                </a:solidFill>
                <a:latin typeface="+mj-ea"/>
                <a:ea typeface="+mj-ea"/>
                <a:cs typeface="Times New Roman" panose="02020603050405020304" pitchFamily="18" charset="0"/>
              </a:rPr>
              <a:t>CEL</a:t>
            </a:r>
            <a:r>
              <a:rPr lang="zh-CN" altLang="en-US" b="1" dirty="0">
                <a:solidFill>
                  <a:srgbClr val="FF0000"/>
                </a:solidFill>
                <a:latin typeface="+mj-ea"/>
                <a:ea typeface="+mj-ea"/>
                <a:cs typeface="Times New Roman" panose="02020603050405020304" pitchFamily="18" charset="0"/>
              </a:rPr>
              <a:t>方法）</a:t>
            </a:r>
            <a:endParaRPr lang="en-US" altLang="zh-CN" b="1" dirty="0">
              <a:solidFill>
                <a:srgbClr val="FF0000"/>
              </a:solidFill>
              <a:latin typeface="+mj-ea"/>
              <a:ea typeface="+mj-ea"/>
              <a:cs typeface="Times New Roman" panose="02020603050405020304" pitchFamily="18" charset="0"/>
            </a:endParaRPr>
          </a:p>
        </p:txBody>
      </p:sp>
      <p:sp>
        <p:nvSpPr>
          <p:cNvPr id="23" name="箭头: 下 22">
            <a:extLst>
              <a:ext uri="{FF2B5EF4-FFF2-40B4-BE49-F238E27FC236}">
                <a16:creationId xmlns:a16="http://schemas.microsoft.com/office/drawing/2014/main" xmlns="" id="{60F92E57-629A-403E-9148-295C7F66600E}"/>
              </a:ext>
            </a:extLst>
          </p:cNvPr>
          <p:cNvSpPr/>
          <p:nvPr/>
        </p:nvSpPr>
        <p:spPr>
          <a:xfrm>
            <a:off x="1805380" y="4899170"/>
            <a:ext cx="385602" cy="482365"/>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516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00"/>
                                        <p:tgtEl>
                                          <p:spTgt spid="23"/>
                                        </p:tgtEl>
                                      </p:cBhvr>
                                    </p:animEffect>
                                    <p:anim calcmode="lin" valueType="num">
                                      <p:cBhvr>
                                        <p:cTn id="18" dur="200" fill="hold"/>
                                        <p:tgtEl>
                                          <p:spTgt spid="23"/>
                                        </p:tgtEl>
                                        <p:attrNameLst>
                                          <p:attrName>ppt_x</p:attrName>
                                        </p:attrNameLst>
                                      </p:cBhvr>
                                      <p:tavLst>
                                        <p:tav tm="0">
                                          <p:val>
                                            <p:strVal val="#ppt_x"/>
                                          </p:val>
                                        </p:tav>
                                        <p:tav tm="100000">
                                          <p:val>
                                            <p:strVal val="#ppt_x"/>
                                          </p:val>
                                        </p:tav>
                                      </p:tavLst>
                                    </p:anim>
                                    <p:anim calcmode="lin" valueType="num">
                                      <p:cBhvr>
                                        <p:cTn id="19" dur="2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
                                        <p:tgtEl>
                                          <p:spTgt spid="22"/>
                                        </p:tgtEl>
                                      </p:cBhvr>
                                    </p:animEffect>
                                    <p:anim calcmode="lin" valueType="num">
                                      <p:cBhvr>
                                        <p:cTn id="23" dur="200" fill="hold"/>
                                        <p:tgtEl>
                                          <p:spTgt spid="22"/>
                                        </p:tgtEl>
                                        <p:attrNameLst>
                                          <p:attrName>ppt_x</p:attrName>
                                        </p:attrNameLst>
                                      </p:cBhvr>
                                      <p:tavLst>
                                        <p:tav tm="0">
                                          <p:val>
                                            <p:strVal val="#ppt_x"/>
                                          </p:val>
                                        </p:tav>
                                        <p:tav tm="100000">
                                          <p:val>
                                            <p:strVal val="#ppt_x"/>
                                          </p:val>
                                        </p:tav>
                                      </p:tavLst>
                                    </p:anim>
                                    <p:anim calcmode="lin" valueType="num">
                                      <p:cBhvr>
                                        <p:cTn id="24" dur="2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4.1 </a:t>
            </a:r>
            <a:r>
              <a:rPr lang="zh-CN" altLang="en-US" dirty="0">
                <a:latin typeface="+mn-lt"/>
              </a:rPr>
              <a:t>基于</a:t>
            </a:r>
            <a:r>
              <a:rPr lang="en-US" altLang="zh-CN" dirty="0">
                <a:latin typeface="+mn-lt"/>
              </a:rPr>
              <a:t>Abaqus CEL</a:t>
            </a:r>
            <a:r>
              <a:rPr lang="zh-CN" altLang="en-US" dirty="0">
                <a:latin typeface="+mn-lt"/>
              </a:rPr>
              <a:t>方法的数值仿真</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计算模型与网格</a:t>
            </a:r>
          </a:p>
        </p:txBody>
      </p:sp>
      <p:graphicFrame>
        <p:nvGraphicFramePr>
          <p:cNvPr id="20" name="对象 19">
            <a:extLst>
              <a:ext uri="{FF2B5EF4-FFF2-40B4-BE49-F238E27FC236}">
                <a16:creationId xmlns:a16="http://schemas.microsoft.com/office/drawing/2014/main" xmlns="" id="{FDA75A50-A387-4FF9-B7D8-600ACF9C9513}"/>
              </a:ext>
            </a:extLst>
          </p:cNvPr>
          <p:cNvGraphicFramePr>
            <a:graphicFrameLocks noChangeAspect="1"/>
          </p:cNvGraphicFramePr>
          <p:nvPr>
            <p:extLst>
              <p:ext uri="{D42A27DB-BD31-4B8C-83A1-F6EECF244321}">
                <p14:modId xmlns:p14="http://schemas.microsoft.com/office/powerpoint/2010/main" val="1360908162"/>
              </p:ext>
            </p:extLst>
          </p:nvPr>
        </p:nvGraphicFramePr>
        <p:xfrm>
          <a:off x="771525" y="1940497"/>
          <a:ext cx="4153884" cy="2241871"/>
        </p:xfrm>
        <a:graphic>
          <a:graphicData uri="http://schemas.openxmlformats.org/presentationml/2006/ole">
            <mc:AlternateContent xmlns:mc="http://schemas.openxmlformats.org/markup-compatibility/2006">
              <mc:Choice xmlns:v="urn:schemas-microsoft-com:vml" Requires="v">
                <p:oleObj spid="_x0000_s28919" name="Visio" r:id="rId4" imgW="4526493" imgH="2445854" progId="Visio.Drawing.15">
                  <p:embed/>
                </p:oleObj>
              </mc:Choice>
              <mc:Fallback>
                <p:oleObj name="Visio" r:id="rId4" imgW="4526493" imgH="2445854" progId="Visio.Drawing.15">
                  <p:embed/>
                  <p:pic>
                    <p:nvPicPr>
                      <p:cNvPr id="7" name="对象 6">
                        <a:extLst>
                          <a:ext uri="{FF2B5EF4-FFF2-40B4-BE49-F238E27FC236}">
                            <a16:creationId xmlns:a16="http://schemas.microsoft.com/office/drawing/2014/main" xmlns="" id="{EAAD2B00-5257-476E-AD2A-6B5935455A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525" y="1940497"/>
                        <a:ext cx="4153884" cy="2241871"/>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xmlns="" id="{40373F3E-4F0D-4E35-A439-EBFD067B3A90}"/>
              </a:ext>
            </a:extLst>
          </p:cNvPr>
          <p:cNvGraphicFramePr>
            <a:graphicFrameLocks noChangeAspect="1"/>
          </p:cNvGraphicFramePr>
          <p:nvPr>
            <p:extLst>
              <p:ext uri="{D42A27DB-BD31-4B8C-83A1-F6EECF244321}">
                <p14:modId xmlns:p14="http://schemas.microsoft.com/office/powerpoint/2010/main" val="2059261420"/>
              </p:ext>
            </p:extLst>
          </p:nvPr>
        </p:nvGraphicFramePr>
        <p:xfrm>
          <a:off x="6297870" y="1915329"/>
          <a:ext cx="4634708" cy="3338806"/>
        </p:xfrm>
        <a:graphic>
          <a:graphicData uri="http://schemas.openxmlformats.org/presentationml/2006/ole">
            <mc:AlternateContent xmlns:mc="http://schemas.openxmlformats.org/markup-compatibility/2006">
              <mc:Choice xmlns:v="urn:schemas-microsoft-com:vml" Requires="v">
                <p:oleObj spid="_x0000_s28920" name="Visio" r:id="rId6" imgW="3543194" imgH="2575481" progId="Visio.Drawing.15">
                  <p:embed/>
                </p:oleObj>
              </mc:Choice>
              <mc:Fallback>
                <p:oleObj name="Visio" r:id="rId6" imgW="3543194" imgH="2575481" progId="Visio.Drawing.15">
                  <p:embed/>
                  <p:pic>
                    <p:nvPicPr>
                      <p:cNvPr id="10" name="对象 9">
                        <a:extLst>
                          <a:ext uri="{FF2B5EF4-FFF2-40B4-BE49-F238E27FC236}">
                            <a16:creationId xmlns:a16="http://schemas.microsoft.com/office/drawing/2014/main" xmlns="" id="{2DC1190D-F80D-4364-8CF5-EBBBF8F802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7870" y="1915329"/>
                        <a:ext cx="4634708" cy="3338806"/>
                      </a:xfrm>
                      <a:prstGeom prst="rect">
                        <a:avLst/>
                      </a:prstGeom>
                      <a:noFill/>
                    </p:spPr>
                  </p:pic>
                </p:oleObj>
              </mc:Fallback>
            </mc:AlternateContent>
          </a:graphicData>
        </a:graphic>
      </p:graphicFrame>
      <p:sp>
        <p:nvSpPr>
          <p:cNvPr id="25" name="矩形 24">
            <a:extLst>
              <a:ext uri="{FF2B5EF4-FFF2-40B4-BE49-F238E27FC236}">
                <a16:creationId xmlns:a16="http://schemas.microsoft.com/office/drawing/2014/main" xmlns="" id="{018207EA-5E15-46B4-BB3F-2FD5536CC2E9}"/>
              </a:ext>
            </a:extLst>
          </p:cNvPr>
          <p:cNvSpPr/>
          <p:nvPr/>
        </p:nvSpPr>
        <p:spPr>
          <a:xfrm>
            <a:off x="6297870" y="5628589"/>
            <a:ext cx="4860588" cy="646331"/>
          </a:xfrm>
          <a:prstGeom prst="rect">
            <a:avLst/>
          </a:prstGeom>
        </p:spPr>
        <p:txBody>
          <a:bodyPr wrap="square">
            <a:spAutoFit/>
          </a:bodyPr>
          <a:lstStyle/>
          <a:p>
            <a:r>
              <a:rPr lang="zh-CN" altLang="zh-CN" b="1" dirty="0">
                <a:solidFill>
                  <a:srgbClr val="3903E7"/>
                </a:solidFill>
                <a:latin typeface="+mj-ea"/>
                <a:ea typeface="+mj-ea"/>
                <a:cs typeface="Times New Roman" panose="02020603050405020304" pitchFamily="18" charset="0"/>
              </a:rPr>
              <a:t>对于相邻拉格朗日域中的最小特征尺寸，欧拉域需要至少使用</a:t>
            </a:r>
            <a:r>
              <a:rPr lang="en-US" altLang="zh-CN" b="1" dirty="0">
                <a:solidFill>
                  <a:srgbClr val="3903E7"/>
                </a:solidFill>
                <a:latin typeface="+mj-ea"/>
                <a:ea typeface="+mj-ea"/>
                <a:cs typeface="Times New Roman" panose="02020603050405020304" pitchFamily="18" charset="0"/>
              </a:rPr>
              <a:t>3-5</a:t>
            </a:r>
            <a:r>
              <a:rPr lang="zh-CN" altLang="zh-CN" b="1" dirty="0">
                <a:solidFill>
                  <a:srgbClr val="3903E7"/>
                </a:solidFill>
                <a:latin typeface="+mj-ea"/>
                <a:ea typeface="+mj-ea"/>
                <a:cs typeface="Times New Roman" panose="02020603050405020304" pitchFamily="18" charset="0"/>
              </a:rPr>
              <a:t>个单元的分辨率</a:t>
            </a:r>
            <a:endParaRPr lang="zh-CN" altLang="en-US" b="1" dirty="0">
              <a:solidFill>
                <a:srgbClr val="3903E7"/>
              </a:solidFill>
              <a:latin typeface="+mj-ea"/>
              <a:ea typeface="+mj-ea"/>
              <a:cs typeface="Times New Roman" panose="02020603050405020304" pitchFamily="18" charset="0"/>
            </a:endParaRPr>
          </a:p>
        </p:txBody>
      </p:sp>
      <p:pic>
        <p:nvPicPr>
          <p:cNvPr id="26" name="图片 25">
            <a:extLst>
              <a:ext uri="{FF2B5EF4-FFF2-40B4-BE49-F238E27FC236}">
                <a16:creationId xmlns:a16="http://schemas.microsoft.com/office/drawing/2014/main" xmlns="" id="{2939434A-B62C-4F12-9EDD-8BCA4EDF35B0}"/>
              </a:ext>
            </a:extLst>
          </p:cNvPr>
          <p:cNvPicPr>
            <a:picLocks noChangeAspect="1"/>
          </p:cNvPicPr>
          <p:nvPr/>
        </p:nvPicPr>
        <p:blipFill>
          <a:blip r:embed="rId8"/>
          <a:stretch>
            <a:fillRect/>
          </a:stretch>
        </p:blipFill>
        <p:spPr>
          <a:xfrm>
            <a:off x="808047" y="4182368"/>
            <a:ext cx="4080840" cy="2143535"/>
          </a:xfrm>
          <a:prstGeom prst="rect">
            <a:avLst/>
          </a:prstGeom>
        </p:spPr>
      </p:pic>
    </p:spTree>
    <p:extLst>
      <p:ext uri="{BB962C8B-B14F-4D97-AF65-F5344CB8AC3E}">
        <p14:creationId xmlns:p14="http://schemas.microsoft.com/office/powerpoint/2010/main" val="2351528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4.1 </a:t>
            </a:r>
            <a:r>
              <a:rPr lang="zh-CN" altLang="en-US" dirty="0">
                <a:latin typeface="+mn-lt"/>
              </a:rPr>
              <a:t>基于</a:t>
            </a:r>
            <a:r>
              <a:rPr lang="en-US" altLang="zh-CN" dirty="0">
                <a:latin typeface="+mn-lt"/>
              </a:rPr>
              <a:t>Abaqus CEL</a:t>
            </a:r>
            <a:r>
              <a:rPr lang="zh-CN" altLang="en-US" dirty="0">
                <a:latin typeface="+mn-lt"/>
              </a:rPr>
              <a:t>方法的数值仿真</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仿真结果分析</a:t>
            </a:r>
          </a:p>
        </p:txBody>
      </p:sp>
      <p:sp>
        <p:nvSpPr>
          <p:cNvPr id="9" name="矩形 8">
            <a:extLst>
              <a:ext uri="{FF2B5EF4-FFF2-40B4-BE49-F238E27FC236}">
                <a16:creationId xmlns:a16="http://schemas.microsoft.com/office/drawing/2014/main" xmlns="" id="{191E379B-9247-4D12-A9CD-B27156251BDE}"/>
              </a:ext>
            </a:extLst>
          </p:cNvPr>
          <p:cNvSpPr/>
          <p:nvPr/>
        </p:nvSpPr>
        <p:spPr>
          <a:xfrm>
            <a:off x="672389" y="1731459"/>
            <a:ext cx="1800493" cy="369332"/>
          </a:xfrm>
          <a:prstGeom prst="rect">
            <a:avLst/>
          </a:prstGeom>
          <a:solidFill>
            <a:schemeClr val="accent5">
              <a:lumMod val="50000"/>
            </a:schemeClr>
          </a:solidFill>
          <a:ln>
            <a:noFill/>
          </a:ln>
        </p:spPr>
        <p:txBody>
          <a:bodyPr wrap="none">
            <a:spAutoFit/>
          </a:bodyPr>
          <a:lstStyle/>
          <a:p>
            <a:r>
              <a:rPr lang="en-US" altLang="zh-CN" b="1" dirty="0">
                <a:solidFill>
                  <a:schemeClr val="bg1"/>
                </a:solidFill>
                <a:latin typeface="+mj-ea"/>
                <a:ea typeface="+mj-ea"/>
              </a:rPr>
              <a:t>EVF_VOID</a:t>
            </a:r>
            <a:r>
              <a:rPr lang="zh-CN" altLang="en-US" b="1" dirty="0">
                <a:solidFill>
                  <a:schemeClr val="bg1"/>
                </a:solidFill>
                <a:latin typeface="+mj-ea"/>
                <a:ea typeface="+mj-ea"/>
              </a:rPr>
              <a:t>云图</a:t>
            </a:r>
          </a:p>
        </p:txBody>
      </p:sp>
      <p:graphicFrame>
        <p:nvGraphicFramePr>
          <p:cNvPr id="10" name="对象 9">
            <a:extLst>
              <a:ext uri="{FF2B5EF4-FFF2-40B4-BE49-F238E27FC236}">
                <a16:creationId xmlns:a16="http://schemas.microsoft.com/office/drawing/2014/main" xmlns="" id="{12DBCC31-6BDB-48E9-AEFD-EEC290C82890}"/>
              </a:ext>
            </a:extLst>
          </p:cNvPr>
          <p:cNvGraphicFramePr>
            <a:graphicFrameLocks noChangeAspect="1"/>
          </p:cNvGraphicFramePr>
          <p:nvPr>
            <p:extLst>
              <p:ext uri="{D42A27DB-BD31-4B8C-83A1-F6EECF244321}">
                <p14:modId xmlns:p14="http://schemas.microsoft.com/office/powerpoint/2010/main" val="3489201210"/>
              </p:ext>
            </p:extLst>
          </p:nvPr>
        </p:nvGraphicFramePr>
        <p:xfrm>
          <a:off x="6599612" y="1970009"/>
          <a:ext cx="5357036" cy="4166169"/>
        </p:xfrm>
        <a:graphic>
          <a:graphicData uri="http://schemas.openxmlformats.org/presentationml/2006/ole">
            <mc:AlternateContent xmlns:mc="http://schemas.openxmlformats.org/markup-compatibility/2006">
              <mc:Choice xmlns:v="urn:schemas-microsoft-com:vml" Requires="v">
                <p:oleObj spid="_x0000_s29821" name="Visio" r:id="rId6" imgW="4541378" imgH="3558343" progId="Visio.Drawing.15">
                  <p:embed/>
                </p:oleObj>
              </mc:Choice>
              <mc:Fallback>
                <p:oleObj name="Visio" r:id="rId6" imgW="4541378" imgH="3558343" progId="Visio.Drawing.15">
                  <p:embed/>
                  <p:pic>
                    <p:nvPicPr>
                      <p:cNvPr id="4" name="对象 3">
                        <a:extLst>
                          <a:ext uri="{FF2B5EF4-FFF2-40B4-BE49-F238E27FC236}">
                            <a16:creationId xmlns:a16="http://schemas.microsoft.com/office/drawing/2014/main" xmlns="" id="{6B557F7A-FEF3-4715-BB13-D2765FB828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9612" y="1970009"/>
                        <a:ext cx="5357036" cy="4166169"/>
                      </a:xfrm>
                      <a:prstGeom prst="rect">
                        <a:avLst/>
                      </a:prstGeom>
                      <a:noFill/>
                    </p:spPr>
                  </p:pic>
                </p:oleObj>
              </mc:Fallback>
            </mc:AlternateContent>
          </a:graphicData>
        </a:graphic>
      </p:graphicFrame>
      <p:pic>
        <p:nvPicPr>
          <p:cNvPr id="12" name="CM16">
            <a:hlinkClick r:id="" action="ppaction://media"/>
            <a:extLst>
              <a:ext uri="{FF2B5EF4-FFF2-40B4-BE49-F238E27FC236}">
                <a16:creationId xmlns:a16="http://schemas.microsoft.com/office/drawing/2014/main" xmlns="" id="{8B505290-10BA-46B9-9EF0-FA3331D360C3}"/>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13805" y="2304664"/>
            <a:ext cx="5626523" cy="2912961"/>
          </a:xfrm>
          <a:prstGeom prst="rect">
            <a:avLst/>
          </a:prstGeom>
        </p:spPr>
      </p:pic>
      <p:sp>
        <p:nvSpPr>
          <p:cNvPr id="13" name="椭圆 12">
            <a:extLst>
              <a:ext uri="{FF2B5EF4-FFF2-40B4-BE49-F238E27FC236}">
                <a16:creationId xmlns:a16="http://schemas.microsoft.com/office/drawing/2014/main" xmlns="" id="{8B5848A8-18F4-4D09-BE56-8C02EA44FF33}"/>
              </a:ext>
            </a:extLst>
          </p:cNvPr>
          <p:cNvSpPr/>
          <p:nvPr/>
        </p:nvSpPr>
        <p:spPr>
          <a:xfrm>
            <a:off x="9475230" y="2404464"/>
            <a:ext cx="486383" cy="4863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xmlns="" id="{4514BFCC-70CF-4438-8CD1-D58754B99606}"/>
              </a:ext>
            </a:extLst>
          </p:cNvPr>
          <p:cNvSpPr/>
          <p:nvPr/>
        </p:nvSpPr>
        <p:spPr>
          <a:xfrm>
            <a:off x="9475230" y="3809901"/>
            <a:ext cx="486383" cy="4863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xmlns="" id="{DBDFF5F0-4499-4345-B1FB-21B4C209C589}"/>
              </a:ext>
            </a:extLst>
          </p:cNvPr>
          <p:cNvSpPr/>
          <p:nvPr/>
        </p:nvSpPr>
        <p:spPr>
          <a:xfrm>
            <a:off x="11296410" y="5090061"/>
            <a:ext cx="486383" cy="4863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xmlns="" id="{25BFC308-0A64-4F6C-831D-AF1A1DC9385E}"/>
              </a:ext>
            </a:extLst>
          </p:cNvPr>
          <p:cNvSpPr/>
          <p:nvPr/>
        </p:nvSpPr>
        <p:spPr>
          <a:xfrm>
            <a:off x="6777750" y="3863241"/>
            <a:ext cx="486383" cy="4863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xmlns="" id="{FCC197BA-DFA7-4D2D-B4DB-8E921054705D}"/>
              </a:ext>
            </a:extLst>
          </p:cNvPr>
          <p:cNvSpPr/>
          <p:nvPr/>
        </p:nvSpPr>
        <p:spPr>
          <a:xfrm>
            <a:off x="268327" y="5261771"/>
            <a:ext cx="5951643" cy="128990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FF0000"/>
                </a:solidFill>
                <a:latin typeface="+mj-ea"/>
                <a:ea typeface="+mj-ea"/>
                <a:cs typeface="Times New Roman" panose="02020603050405020304" pitchFamily="18" charset="0"/>
              </a:rPr>
              <a:t>初始间隙并非是标签分离的前提条件</a:t>
            </a:r>
            <a:endParaRPr lang="en-US" altLang="zh-CN" b="1" dirty="0">
              <a:solidFill>
                <a:srgbClr val="FF0000"/>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mj-ea"/>
                <a:ea typeface="+mj-ea"/>
                <a:cs typeface="Times New Roman" panose="02020603050405020304" pitchFamily="18" charset="0"/>
              </a:rPr>
              <a:t>可以观察到分离的三个阶段：初始缝隙产生阶段，缝隙拓展阶段和分离通道形成阶段</a:t>
            </a:r>
            <a:endParaRPr lang="en-US" altLang="zh-CN" b="1" dirty="0">
              <a:solidFill>
                <a:srgbClr val="3903E7"/>
              </a:solidFill>
              <a:latin typeface="+mj-ea"/>
              <a:ea typeface="+mj-ea"/>
              <a:cs typeface="Times New Roman" panose="02020603050405020304" pitchFamily="18" charset="0"/>
            </a:endParaRPr>
          </a:p>
        </p:txBody>
      </p:sp>
      <p:sp>
        <p:nvSpPr>
          <p:cNvPr id="18" name="文本框 17">
            <a:extLst>
              <a:ext uri="{FF2B5EF4-FFF2-40B4-BE49-F238E27FC236}">
                <a16:creationId xmlns:a16="http://schemas.microsoft.com/office/drawing/2014/main" xmlns="" id="{E5D16015-01D6-4BA9-8C82-E5C624CEAABC}"/>
              </a:ext>
            </a:extLst>
          </p:cNvPr>
          <p:cNvSpPr txBox="1"/>
          <p:nvPr/>
        </p:nvSpPr>
        <p:spPr>
          <a:xfrm>
            <a:off x="7847064" y="6201301"/>
            <a:ext cx="3185487"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无初始缝隙下的体积分数云图</a:t>
            </a:r>
          </a:p>
        </p:txBody>
      </p:sp>
    </p:spTree>
    <p:extLst>
      <p:ext uri="{BB962C8B-B14F-4D97-AF65-F5344CB8AC3E}">
        <p14:creationId xmlns:p14="http://schemas.microsoft.com/office/powerpoint/2010/main" val="140166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2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mute="1">
                <p:cTn id="12" fill="hold" display="0">
                  <p:stCondLst>
                    <p:cond delay="indefinite"/>
                  </p:stCondLst>
                </p:cTn>
                <p:tgtEl>
                  <p:spTgt spid="1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4.1 </a:t>
            </a:r>
            <a:r>
              <a:rPr lang="zh-CN" altLang="en-US" dirty="0">
                <a:latin typeface="+mn-lt"/>
              </a:rPr>
              <a:t>基于</a:t>
            </a:r>
            <a:r>
              <a:rPr lang="en-US" altLang="zh-CN" dirty="0">
                <a:latin typeface="+mn-lt"/>
              </a:rPr>
              <a:t>Abaqus CEL</a:t>
            </a:r>
            <a:r>
              <a:rPr lang="zh-CN" altLang="en-US" dirty="0">
                <a:latin typeface="+mn-lt"/>
              </a:rPr>
              <a:t>方法的数值仿真</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仿真结果分析</a:t>
            </a:r>
          </a:p>
        </p:txBody>
      </p:sp>
      <p:graphicFrame>
        <p:nvGraphicFramePr>
          <p:cNvPr id="19" name="对象 18">
            <a:extLst>
              <a:ext uri="{FF2B5EF4-FFF2-40B4-BE49-F238E27FC236}">
                <a16:creationId xmlns:a16="http://schemas.microsoft.com/office/drawing/2014/main" xmlns="" id="{9A6BB2E4-3AB1-4997-850D-E18AECEE7538}"/>
              </a:ext>
            </a:extLst>
          </p:cNvPr>
          <p:cNvGraphicFramePr>
            <a:graphicFrameLocks noChangeAspect="1"/>
          </p:cNvGraphicFramePr>
          <p:nvPr>
            <p:extLst>
              <p:ext uri="{D42A27DB-BD31-4B8C-83A1-F6EECF244321}">
                <p14:modId xmlns:p14="http://schemas.microsoft.com/office/powerpoint/2010/main" val="96980803"/>
              </p:ext>
            </p:extLst>
          </p:nvPr>
        </p:nvGraphicFramePr>
        <p:xfrm>
          <a:off x="158315" y="1614722"/>
          <a:ext cx="5751373" cy="4714240"/>
        </p:xfrm>
        <a:graphic>
          <a:graphicData uri="http://schemas.openxmlformats.org/presentationml/2006/ole">
            <mc:AlternateContent xmlns:mc="http://schemas.openxmlformats.org/markup-compatibility/2006">
              <mc:Choice xmlns:v="urn:schemas-microsoft-com:vml" Requires="v">
                <p:oleObj spid="_x0000_s30845" name="Visio" r:id="rId4" imgW="4655785" imgH="3809921" progId="Visio.Drawing.15">
                  <p:embed/>
                </p:oleObj>
              </mc:Choice>
              <mc:Fallback>
                <p:oleObj name="Visio" r:id="rId4" imgW="4655785" imgH="3809921" progId="Visio.Drawing.15">
                  <p:embed/>
                  <p:pic>
                    <p:nvPicPr>
                      <p:cNvPr id="6" name="对象 5">
                        <a:extLst>
                          <a:ext uri="{FF2B5EF4-FFF2-40B4-BE49-F238E27FC236}">
                            <a16:creationId xmlns:a16="http://schemas.microsoft.com/office/drawing/2014/main" xmlns="" id="{BDC72DBB-976C-43B4-AAF2-A0A30C489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315" y="1614722"/>
                        <a:ext cx="5751373" cy="4714240"/>
                      </a:xfrm>
                      <a:prstGeom prst="rect">
                        <a:avLst/>
                      </a:prstGeom>
                      <a:noFill/>
                    </p:spPr>
                  </p:pic>
                </p:oleObj>
              </mc:Fallback>
            </mc:AlternateContent>
          </a:graphicData>
        </a:graphic>
      </p:graphicFrame>
      <p:sp>
        <p:nvSpPr>
          <p:cNvPr id="20" name="矩形 19">
            <a:extLst>
              <a:ext uri="{FF2B5EF4-FFF2-40B4-BE49-F238E27FC236}">
                <a16:creationId xmlns:a16="http://schemas.microsoft.com/office/drawing/2014/main" xmlns="" id="{A33A12C2-0AC2-487C-A3E3-4CCEBFFE06F7}"/>
              </a:ext>
            </a:extLst>
          </p:cNvPr>
          <p:cNvSpPr/>
          <p:nvPr/>
        </p:nvSpPr>
        <p:spPr>
          <a:xfrm>
            <a:off x="2619816" y="6288322"/>
            <a:ext cx="1223412"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rPr>
              <a:t>CSHEARF</a:t>
            </a:r>
            <a:endParaRPr lang="zh-CN" altLang="en-US" dirty="0"/>
          </a:p>
        </p:txBody>
      </p:sp>
      <p:sp>
        <p:nvSpPr>
          <p:cNvPr id="21" name="矩形 20">
            <a:extLst>
              <a:ext uri="{FF2B5EF4-FFF2-40B4-BE49-F238E27FC236}">
                <a16:creationId xmlns:a16="http://schemas.microsoft.com/office/drawing/2014/main" xmlns="" id="{57877891-CFFF-42D2-A2AF-BDC425CF320B}"/>
              </a:ext>
            </a:extLst>
          </p:cNvPr>
          <p:cNvSpPr/>
          <p:nvPr/>
        </p:nvSpPr>
        <p:spPr>
          <a:xfrm>
            <a:off x="4460440" y="6264430"/>
            <a:ext cx="1197764"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CNORMF</a:t>
            </a:r>
            <a:endParaRPr lang="zh-CN" altLang="en-US"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xmlns="" id="{20AED219-D1B1-4121-B928-9099ADAC6C65}"/>
              </a:ext>
            </a:extLst>
          </p:cNvPr>
          <p:cNvSpPr/>
          <p:nvPr/>
        </p:nvSpPr>
        <p:spPr>
          <a:xfrm>
            <a:off x="628456" y="6288322"/>
            <a:ext cx="1370888" cy="369332"/>
          </a:xfrm>
          <a:prstGeom prst="rect">
            <a:avLst/>
          </a:prstGeom>
        </p:spPr>
        <p:txBody>
          <a:bodyPr wrap="none">
            <a:spAutoFit/>
          </a:bodyPr>
          <a:lstStyle/>
          <a:p>
            <a:r>
              <a:rPr lang="en-US" altLang="zh-CN" dirty="0">
                <a:latin typeface="Times New Roman" panose="02020603050405020304" pitchFamily="18" charset="0"/>
                <a:ea typeface="宋体" panose="02010600030101010101" pitchFamily="2" charset="-122"/>
              </a:rPr>
              <a:t> EVF_VOID</a:t>
            </a:r>
            <a:endParaRPr lang="zh-CN" altLang="en-US" dirty="0"/>
          </a:p>
        </p:txBody>
      </p:sp>
      <p:sp>
        <p:nvSpPr>
          <p:cNvPr id="23" name="矩形 22">
            <a:extLst>
              <a:ext uri="{FF2B5EF4-FFF2-40B4-BE49-F238E27FC236}">
                <a16:creationId xmlns:a16="http://schemas.microsoft.com/office/drawing/2014/main" xmlns="" id="{6907D2CB-07BA-44FE-BF55-672DD658E875}"/>
              </a:ext>
            </a:extLst>
          </p:cNvPr>
          <p:cNvSpPr/>
          <p:nvPr/>
        </p:nvSpPr>
        <p:spPr>
          <a:xfrm>
            <a:off x="6212866" y="1765875"/>
            <a:ext cx="5751373" cy="461389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mj-ea"/>
                <a:ea typeface="+mj-ea"/>
                <a:cs typeface="Times New Roman" panose="02020603050405020304" pitchFamily="18" charset="0"/>
              </a:rPr>
              <a:t>在初始分离间隙产生阶段，即使标签之间已经产生了微小的缝隙，但是流体材料依然没有进入到缝隙之间（欧拉算法：</a:t>
            </a:r>
            <a:r>
              <a:rPr lang="en-US" altLang="zh-CN" b="1" dirty="0">
                <a:solidFill>
                  <a:srgbClr val="3903E7"/>
                </a:solidFill>
                <a:latin typeface="+mj-ea"/>
                <a:ea typeface="+mj-ea"/>
                <a:cs typeface="Times New Roman" panose="02020603050405020304" pitchFamily="18" charset="0"/>
              </a:rPr>
              <a:t>EVF</a:t>
            </a:r>
            <a:r>
              <a:rPr lang="zh-CN" altLang="en-US" b="1" dirty="0">
                <a:solidFill>
                  <a:srgbClr val="3903E7"/>
                </a:solidFill>
                <a:latin typeface="+mj-ea"/>
                <a:ea typeface="+mj-ea"/>
                <a:cs typeface="Times New Roman" panose="02020603050405020304" pitchFamily="18" charset="0"/>
              </a:rPr>
              <a:t>＜</a:t>
            </a:r>
            <a:r>
              <a:rPr lang="en-US" altLang="zh-CN" b="1" dirty="0">
                <a:solidFill>
                  <a:srgbClr val="3903E7"/>
                </a:solidFill>
                <a:latin typeface="+mj-ea"/>
                <a:ea typeface="+mj-ea"/>
                <a:cs typeface="Times New Roman" panose="02020603050405020304" pitchFamily="18" charset="0"/>
              </a:rPr>
              <a:t>0.5</a:t>
            </a:r>
            <a:r>
              <a:rPr lang="zh-CN" altLang="en-US" b="1" dirty="0">
                <a:solidFill>
                  <a:srgbClr val="3903E7"/>
                </a:solidFill>
                <a:latin typeface="+mj-ea"/>
                <a:ea typeface="+mj-ea"/>
                <a:cs typeface="Times New Roman" panose="02020603050405020304" pitchFamily="18" charset="0"/>
              </a:rPr>
              <a:t>），</a:t>
            </a:r>
            <a:r>
              <a:rPr lang="zh-CN" altLang="en-US" b="1" dirty="0">
                <a:solidFill>
                  <a:srgbClr val="FF0000"/>
                </a:solidFill>
                <a:latin typeface="+mj-ea"/>
                <a:ea typeface="+mj-ea"/>
                <a:cs typeface="Times New Roman" panose="02020603050405020304" pitchFamily="18" charset="0"/>
              </a:rPr>
              <a:t>这并非是真实情况</a:t>
            </a:r>
            <a:endParaRPr lang="en-US" altLang="zh-CN" b="1" dirty="0">
              <a:solidFill>
                <a:srgbClr val="FF0000"/>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mj-ea"/>
                <a:ea typeface="+mj-ea"/>
                <a:cs typeface="Times New Roman" panose="02020603050405020304" pitchFamily="18" charset="0"/>
              </a:rPr>
              <a:t>当初始缝隙扩大到一定程度时，可以看到流体材料开始进入初始缝隙，并</a:t>
            </a:r>
            <a:r>
              <a:rPr lang="zh-CN" altLang="en-US" b="1" dirty="0">
                <a:solidFill>
                  <a:srgbClr val="FF0000"/>
                </a:solidFill>
                <a:latin typeface="+mj-ea"/>
                <a:ea typeface="+mj-ea"/>
                <a:cs typeface="Times New Roman" panose="02020603050405020304" pitchFamily="18" charset="0"/>
              </a:rPr>
              <a:t>推升初始缝隙的拓展</a:t>
            </a:r>
            <a:endParaRPr lang="en-US" altLang="zh-CN" b="1" dirty="0">
              <a:solidFill>
                <a:srgbClr val="FF0000"/>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002060"/>
                </a:solidFill>
                <a:latin typeface="+mj-ea"/>
                <a:ea typeface="+mj-ea"/>
                <a:cs typeface="Times New Roman" panose="02020603050405020304" pitchFamily="18" charset="0"/>
              </a:rPr>
              <a:t>初始时刻，</a:t>
            </a:r>
            <a:r>
              <a:rPr lang="en-US" altLang="zh-CN" b="1" dirty="0">
                <a:solidFill>
                  <a:srgbClr val="002060"/>
                </a:solidFill>
                <a:latin typeface="+mj-ea"/>
                <a:ea typeface="+mj-ea"/>
                <a:cs typeface="Times New Roman" panose="02020603050405020304" pitchFamily="18" charset="0"/>
              </a:rPr>
              <a:t>T=0.002s</a:t>
            </a:r>
            <a:r>
              <a:rPr lang="zh-CN" altLang="en-US" b="1" dirty="0">
                <a:solidFill>
                  <a:srgbClr val="002060"/>
                </a:solidFill>
                <a:latin typeface="+mj-ea"/>
                <a:ea typeface="+mj-ea"/>
                <a:cs typeface="Times New Roman" panose="02020603050405020304" pitchFamily="18" charset="0"/>
              </a:rPr>
              <a:t>，堆叠标签的</a:t>
            </a:r>
            <a:r>
              <a:rPr lang="zh-CN" altLang="en-US" b="1" dirty="0">
                <a:solidFill>
                  <a:srgbClr val="FF0000"/>
                </a:solidFill>
                <a:latin typeface="+mj-ea"/>
                <a:ea typeface="+mj-ea"/>
                <a:cs typeface="Times New Roman" panose="02020603050405020304" pitchFamily="18" charset="0"/>
              </a:rPr>
              <a:t>最顶层端和最底端</a:t>
            </a:r>
            <a:r>
              <a:rPr lang="zh-CN" altLang="en-US" b="1" dirty="0">
                <a:solidFill>
                  <a:srgbClr val="002060"/>
                </a:solidFill>
                <a:latin typeface="+mj-ea"/>
                <a:ea typeface="+mj-ea"/>
                <a:cs typeface="Times New Roman" panose="02020603050405020304" pitchFamily="18" charset="0"/>
              </a:rPr>
              <a:t>分别受到了方向相反的数值最大粘性剪切力</a:t>
            </a:r>
            <a:r>
              <a:rPr lang="en-US" altLang="zh-CN" b="1" dirty="0">
                <a:solidFill>
                  <a:srgbClr val="002060"/>
                </a:solidFill>
                <a:latin typeface="+mj-ea"/>
                <a:ea typeface="+mj-ea"/>
                <a:cs typeface="Times New Roman" panose="02020603050405020304" pitchFamily="18" charset="0"/>
              </a:rPr>
              <a:t>CSHEARF</a:t>
            </a:r>
          </a:p>
          <a:p>
            <a:pPr marL="285750" indent="-285750">
              <a:lnSpc>
                <a:spcPct val="150000"/>
              </a:lnSpc>
              <a:buFont typeface="Wingdings" panose="05000000000000000000" pitchFamily="2" charset="2"/>
              <a:buChar char="p"/>
            </a:pPr>
            <a:r>
              <a:rPr lang="zh-CN" altLang="en-US" b="1" dirty="0">
                <a:solidFill>
                  <a:srgbClr val="002060"/>
                </a:solidFill>
                <a:latin typeface="+mj-ea"/>
                <a:ea typeface="+mj-ea"/>
                <a:cs typeface="Times New Roman" panose="02020603050405020304" pitchFamily="18" charset="0"/>
              </a:rPr>
              <a:t>分离间隙变大后，受到最大的正压力出现在第一张标签的下表面和第二张标签的上表面。这意味着进入缝隙的流体开始作用在标签上，继续推升标签的分离。</a:t>
            </a:r>
            <a:endParaRPr lang="en-US" altLang="zh-CN" b="1" dirty="0">
              <a:solidFill>
                <a:srgbClr val="002060"/>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3950950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4.1 </a:t>
            </a:r>
            <a:r>
              <a:rPr lang="zh-CN" altLang="en-US" dirty="0">
                <a:latin typeface="+mn-lt"/>
              </a:rPr>
              <a:t>基于</a:t>
            </a:r>
            <a:r>
              <a:rPr lang="en-US" altLang="zh-CN" dirty="0">
                <a:latin typeface="+mn-lt"/>
              </a:rPr>
              <a:t>Abaqus CEL</a:t>
            </a:r>
            <a:r>
              <a:rPr lang="zh-CN" altLang="en-US" dirty="0">
                <a:latin typeface="+mn-lt"/>
              </a:rPr>
              <a:t>方法的数值仿真</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仿真结果分析</a:t>
            </a:r>
          </a:p>
        </p:txBody>
      </p:sp>
      <p:graphicFrame>
        <p:nvGraphicFramePr>
          <p:cNvPr id="9" name="对象 8">
            <a:extLst>
              <a:ext uri="{FF2B5EF4-FFF2-40B4-BE49-F238E27FC236}">
                <a16:creationId xmlns:a16="http://schemas.microsoft.com/office/drawing/2014/main" xmlns="" id="{68B1B806-ECB8-44EE-872D-32F821AEF977}"/>
              </a:ext>
            </a:extLst>
          </p:cNvPr>
          <p:cNvGraphicFramePr>
            <a:graphicFrameLocks noChangeAspect="1"/>
          </p:cNvGraphicFramePr>
          <p:nvPr>
            <p:extLst>
              <p:ext uri="{D42A27DB-BD31-4B8C-83A1-F6EECF244321}">
                <p14:modId xmlns:p14="http://schemas.microsoft.com/office/powerpoint/2010/main" val="3128267622"/>
              </p:ext>
            </p:extLst>
          </p:nvPr>
        </p:nvGraphicFramePr>
        <p:xfrm>
          <a:off x="354185" y="2036741"/>
          <a:ext cx="7030720" cy="3668202"/>
        </p:xfrm>
        <a:graphic>
          <a:graphicData uri="http://schemas.openxmlformats.org/presentationml/2006/ole">
            <mc:AlternateContent xmlns:mc="http://schemas.openxmlformats.org/markup-compatibility/2006">
              <mc:Choice xmlns:v="urn:schemas-microsoft-com:vml" Requires="v">
                <p:oleObj spid="_x0000_s31871" name="Visio" r:id="rId4" imgW="5265243" imgH="2735383" progId="Visio.Drawing.15">
                  <p:embed/>
                </p:oleObj>
              </mc:Choice>
              <mc:Fallback>
                <p:oleObj name="Visio" r:id="rId4" imgW="5265243" imgH="2735383" progId="Visio.Drawing.15">
                  <p:embed/>
                  <p:pic>
                    <p:nvPicPr>
                      <p:cNvPr id="4" name="对象 3">
                        <a:extLst>
                          <a:ext uri="{FF2B5EF4-FFF2-40B4-BE49-F238E27FC236}">
                            <a16:creationId xmlns:a16="http://schemas.microsoft.com/office/drawing/2014/main" xmlns="" id="{040885BD-BC66-42D4-AF52-A9CE07D98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185" y="2036741"/>
                        <a:ext cx="7030720" cy="3668202"/>
                      </a:xfrm>
                      <a:prstGeom prst="rect">
                        <a:avLst/>
                      </a:prstGeom>
                      <a:noFill/>
                    </p:spPr>
                  </p:pic>
                </p:oleObj>
              </mc:Fallback>
            </mc:AlternateContent>
          </a:graphicData>
        </a:graphic>
      </p:graphicFrame>
      <p:sp>
        <p:nvSpPr>
          <p:cNvPr id="10" name="文本框 9">
            <a:extLst>
              <a:ext uri="{FF2B5EF4-FFF2-40B4-BE49-F238E27FC236}">
                <a16:creationId xmlns:a16="http://schemas.microsoft.com/office/drawing/2014/main" xmlns="" id="{9FB3B5FA-CBCA-4BFB-AC91-3BF23C2354B3}"/>
              </a:ext>
            </a:extLst>
          </p:cNvPr>
          <p:cNvSpPr txBox="1"/>
          <p:nvPr/>
        </p:nvSpPr>
        <p:spPr>
          <a:xfrm>
            <a:off x="857241" y="5791707"/>
            <a:ext cx="5416868"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节点力（</a:t>
            </a:r>
            <a:r>
              <a:rPr lang="en-US" altLang="zh-CN" b="1" dirty="0">
                <a:solidFill>
                  <a:schemeClr val="bg1"/>
                </a:solidFill>
                <a:latin typeface="Times New Roman" panose="02020603050405020304" pitchFamily="18" charset="0"/>
                <a:ea typeface="微软雅黑" panose="020B0503020204020204" pitchFamily="34" charset="-122"/>
              </a:rPr>
              <a:t>N1</a:t>
            </a:r>
            <a:r>
              <a:rPr lang="zh-CN" altLang="en-US" b="1" dirty="0">
                <a:solidFill>
                  <a:schemeClr val="bg1"/>
                </a:solidFill>
                <a:latin typeface="Times New Roman" panose="02020603050405020304" pitchFamily="18" charset="0"/>
                <a:ea typeface="微软雅黑" panose="020B0503020204020204" pitchFamily="34" charset="-122"/>
              </a:rPr>
              <a:t>，</a:t>
            </a:r>
            <a:r>
              <a:rPr lang="en-US" altLang="zh-CN" b="1" dirty="0">
                <a:solidFill>
                  <a:schemeClr val="bg1"/>
                </a:solidFill>
                <a:latin typeface="Times New Roman" panose="02020603050405020304" pitchFamily="18" charset="0"/>
                <a:ea typeface="微软雅黑" panose="020B0503020204020204" pitchFamily="34" charset="-122"/>
              </a:rPr>
              <a:t>N2</a:t>
            </a:r>
            <a:r>
              <a:rPr lang="zh-CN" altLang="en-US" b="1" dirty="0">
                <a:solidFill>
                  <a:schemeClr val="bg1"/>
                </a:solidFill>
                <a:latin typeface="Times New Roman" panose="02020603050405020304" pitchFamily="18" charset="0"/>
                <a:ea typeface="微软雅黑" panose="020B0503020204020204" pitchFamily="34" charset="-122"/>
              </a:rPr>
              <a:t>）及节点位移（</a:t>
            </a:r>
            <a:r>
              <a:rPr lang="en-US" altLang="zh-CN" b="1" dirty="0">
                <a:solidFill>
                  <a:schemeClr val="bg1"/>
                </a:solidFill>
                <a:latin typeface="Times New Roman" panose="02020603050405020304" pitchFamily="18" charset="0"/>
                <a:ea typeface="微软雅黑" panose="020B0503020204020204" pitchFamily="34" charset="-122"/>
              </a:rPr>
              <a:t>N1</a:t>
            </a:r>
            <a:r>
              <a:rPr lang="zh-CN" altLang="en-US" b="1" dirty="0">
                <a:solidFill>
                  <a:schemeClr val="bg1"/>
                </a:solidFill>
                <a:latin typeface="Times New Roman" panose="02020603050405020304" pitchFamily="18" charset="0"/>
                <a:ea typeface="微软雅黑" panose="020B0503020204020204" pitchFamily="34" charset="-122"/>
              </a:rPr>
              <a:t>）随时间的变化</a:t>
            </a:r>
          </a:p>
        </p:txBody>
      </p:sp>
      <p:sp>
        <p:nvSpPr>
          <p:cNvPr id="12" name="矩形 11">
            <a:extLst>
              <a:ext uri="{FF2B5EF4-FFF2-40B4-BE49-F238E27FC236}">
                <a16:creationId xmlns:a16="http://schemas.microsoft.com/office/drawing/2014/main" xmlns="" id="{2A6B1118-3C4B-41C2-B695-EDEC8649D460}"/>
              </a:ext>
            </a:extLst>
          </p:cNvPr>
          <p:cNvSpPr/>
          <p:nvPr/>
        </p:nvSpPr>
        <p:spPr>
          <a:xfrm>
            <a:off x="7566976" y="2193478"/>
            <a:ext cx="4431984" cy="4198393"/>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b="1" dirty="0">
                <a:solidFill>
                  <a:srgbClr val="3903E7"/>
                </a:solidFill>
                <a:latin typeface="+mj-ea"/>
                <a:ea typeface="+mj-ea"/>
              </a:rPr>
              <a:t>求解时间</a:t>
            </a:r>
            <a:r>
              <a:rPr lang="en-US" altLang="zh-CN" b="1" i="1" dirty="0">
                <a:solidFill>
                  <a:srgbClr val="3903E7"/>
                </a:solidFill>
                <a:latin typeface="+mj-ea"/>
                <a:ea typeface="+mj-ea"/>
              </a:rPr>
              <a:t>T</a:t>
            </a:r>
            <a:r>
              <a:rPr lang="zh-CN" altLang="zh-CN" b="1" dirty="0">
                <a:solidFill>
                  <a:srgbClr val="3903E7"/>
                </a:solidFill>
                <a:latin typeface="+mj-ea"/>
                <a:ea typeface="+mj-ea"/>
              </a:rPr>
              <a:t>＜</a:t>
            </a:r>
            <a:r>
              <a:rPr lang="en-US" altLang="zh-CN" b="1" dirty="0">
                <a:solidFill>
                  <a:srgbClr val="3903E7"/>
                </a:solidFill>
                <a:latin typeface="+mj-ea"/>
                <a:ea typeface="+mj-ea"/>
              </a:rPr>
              <a:t>0.01s</a:t>
            </a:r>
            <a:r>
              <a:rPr lang="zh-CN" altLang="zh-CN" b="1" dirty="0">
                <a:solidFill>
                  <a:srgbClr val="3903E7"/>
                </a:solidFill>
                <a:latin typeface="+mj-ea"/>
                <a:ea typeface="+mj-ea"/>
              </a:rPr>
              <a:t>时，主要以</a:t>
            </a:r>
            <a:r>
              <a:rPr lang="en-US" altLang="zh-CN" b="1" i="1" dirty="0">
                <a:solidFill>
                  <a:srgbClr val="3903E7"/>
                </a:solidFill>
                <a:latin typeface="+mj-ea"/>
                <a:ea typeface="+mj-ea"/>
              </a:rPr>
              <a:t>N</a:t>
            </a:r>
            <a:r>
              <a:rPr lang="en-US" altLang="zh-CN" b="1" dirty="0">
                <a:solidFill>
                  <a:srgbClr val="3903E7"/>
                </a:solidFill>
                <a:latin typeface="+mj-ea"/>
                <a:ea typeface="+mj-ea"/>
              </a:rPr>
              <a:t>1</a:t>
            </a:r>
            <a:r>
              <a:rPr lang="zh-CN" altLang="zh-CN" b="1" dirty="0">
                <a:solidFill>
                  <a:srgbClr val="3903E7"/>
                </a:solidFill>
                <a:latin typeface="+mj-ea"/>
                <a:ea typeface="+mj-ea"/>
              </a:rPr>
              <a:t>节点受到的剪切力为主。</a:t>
            </a:r>
            <a:endParaRPr lang="en-US" altLang="zh-CN" b="1" dirty="0">
              <a:solidFill>
                <a:srgbClr val="3903E7"/>
              </a:solidFill>
              <a:latin typeface="+mj-ea"/>
              <a:ea typeface="+mj-ea"/>
            </a:endParaRPr>
          </a:p>
          <a:p>
            <a:pPr marL="285750" indent="-285750">
              <a:lnSpc>
                <a:spcPct val="150000"/>
              </a:lnSpc>
              <a:buFont typeface="Wingdings" panose="05000000000000000000" pitchFamily="2" charset="2"/>
              <a:buChar char="p"/>
            </a:pPr>
            <a:r>
              <a:rPr lang="zh-CN" altLang="en-US" b="1" dirty="0">
                <a:solidFill>
                  <a:srgbClr val="3903E7"/>
                </a:solidFill>
                <a:latin typeface="+mj-ea"/>
                <a:ea typeface="+mj-ea"/>
                <a:cs typeface="Times New Roman" panose="02020603050405020304" pitchFamily="18" charset="0"/>
              </a:rPr>
              <a:t>当</a:t>
            </a:r>
            <a:r>
              <a:rPr lang="en-US" altLang="zh-CN" b="1" dirty="0">
                <a:solidFill>
                  <a:srgbClr val="3903E7"/>
                </a:solidFill>
                <a:latin typeface="+mj-ea"/>
                <a:ea typeface="+mj-ea"/>
                <a:cs typeface="Times New Roman" panose="02020603050405020304" pitchFamily="18" charset="0"/>
              </a:rPr>
              <a:t>T</a:t>
            </a:r>
            <a:r>
              <a:rPr lang="zh-CN" altLang="en-US" b="1" dirty="0">
                <a:solidFill>
                  <a:srgbClr val="3903E7"/>
                </a:solidFill>
                <a:latin typeface="+mj-ea"/>
                <a:ea typeface="+mj-ea"/>
                <a:cs typeface="Times New Roman" panose="02020603050405020304" pitchFamily="18" charset="0"/>
              </a:rPr>
              <a:t>大于</a:t>
            </a:r>
            <a:r>
              <a:rPr lang="en-US" altLang="zh-CN" b="1" dirty="0">
                <a:solidFill>
                  <a:srgbClr val="3903E7"/>
                </a:solidFill>
                <a:latin typeface="+mj-ea"/>
                <a:ea typeface="+mj-ea"/>
                <a:cs typeface="Times New Roman" panose="02020603050405020304" pitchFamily="18" charset="0"/>
              </a:rPr>
              <a:t>0.01s</a:t>
            </a:r>
            <a:r>
              <a:rPr lang="zh-CN" altLang="en-US" b="1" dirty="0">
                <a:solidFill>
                  <a:srgbClr val="3903E7"/>
                </a:solidFill>
                <a:latin typeface="+mj-ea"/>
                <a:ea typeface="+mj-ea"/>
                <a:cs typeface="Times New Roman" panose="02020603050405020304" pitchFamily="18" charset="0"/>
              </a:rPr>
              <a:t>时，标签以受到节点</a:t>
            </a:r>
            <a:r>
              <a:rPr lang="en-US" altLang="zh-CN" b="1" dirty="0">
                <a:solidFill>
                  <a:srgbClr val="3903E7"/>
                </a:solidFill>
                <a:latin typeface="+mj-ea"/>
                <a:ea typeface="+mj-ea"/>
                <a:cs typeface="Times New Roman" panose="02020603050405020304" pitchFamily="18" charset="0"/>
              </a:rPr>
              <a:t>N2</a:t>
            </a:r>
            <a:r>
              <a:rPr lang="zh-CN" altLang="en-US" b="1" dirty="0">
                <a:solidFill>
                  <a:srgbClr val="3903E7"/>
                </a:solidFill>
                <a:latin typeface="+mj-ea"/>
                <a:ea typeface="+mj-ea"/>
                <a:cs typeface="Times New Roman" panose="02020603050405020304" pitchFamily="18" charset="0"/>
              </a:rPr>
              <a:t>的正压力为主</a:t>
            </a:r>
            <a:endParaRPr lang="en-US" altLang="zh-CN" b="1" dirty="0">
              <a:solidFill>
                <a:srgbClr val="3903E7"/>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mj-ea"/>
                <a:ea typeface="+mj-ea"/>
                <a:cs typeface="Times New Roman" panose="02020603050405020304" pitchFamily="18" charset="0"/>
              </a:rPr>
              <a:t>根据促使标签分离的作用力的不同可以将其分为两个阶段：</a:t>
            </a:r>
            <a:r>
              <a:rPr lang="zh-CN" altLang="en-US" b="1" dirty="0">
                <a:solidFill>
                  <a:srgbClr val="FF0000"/>
                </a:solidFill>
                <a:latin typeface="+mj-ea"/>
                <a:ea typeface="+mj-ea"/>
                <a:cs typeface="Times New Roman" panose="02020603050405020304" pitchFamily="18" charset="0"/>
              </a:rPr>
              <a:t>初始分离间隙产生阶段。此时分离的驱动力主要以粘性力为主，间隙拓展分离阶段，此时以正压力为主。</a:t>
            </a:r>
            <a:endParaRPr lang="en-US" altLang="zh-CN" b="1" dirty="0">
              <a:solidFill>
                <a:srgbClr val="FF0000"/>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FF0000"/>
                </a:solidFill>
                <a:latin typeface="+mj-ea"/>
                <a:ea typeface="+mj-ea"/>
                <a:cs typeface="Times New Roman" panose="02020603050405020304" pitchFamily="18" charset="0"/>
              </a:rPr>
              <a:t>并没有观察到位移共振现象</a:t>
            </a:r>
            <a:endParaRPr lang="en-US" altLang="zh-CN" b="1" dirty="0">
              <a:solidFill>
                <a:srgbClr val="FF0000"/>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385846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1.1 </a:t>
            </a:r>
            <a:r>
              <a:rPr lang="zh-CN" altLang="en-US" dirty="0">
                <a:latin typeface="+mn-lt"/>
              </a:rPr>
              <a:t>课题来源</a:t>
            </a:r>
          </a:p>
        </p:txBody>
      </p:sp>
      <p:sp>
        <p:nvSpPr>
          <p:cNvPr id="6" name="文本框 5">
            <a:extLst>
              <a:ext uri="{FF2B5EF4-FFF2-40B4-BE49-F238E27FC236}">
                <a16:creationId xmlns:a16="http://schemas.microsoft.com/office/drawing/2014/main" xmlns="" id="{C7602516-E895-4CE0-84C8-9F16F7F07408}"/>
              </a:ext>
            </a:extLst>
          </p:cNvPr>
          <p:cNvSpPr txBox="1"/>
          <p:nvPr/>
        </p:nvSpPr>
        <p:spPr>
          <a:xfrm>
            <a:off x="468775" y="1324912"/>
            <a:ext cx="11254450" cy="581057"/>
          </a:xfrm>
          <a:prstGeom prst="rect">
            <a:avLst/>
          </a:prstGeom>
          <a:noFill/>
        </p:spPr>
        <p:txBody>
          <a:bodyPr wrap="square" rtlCol="0">
            <a:spAutoFit/>
          </a:bodyPr>
          <a:lstStyle/>
          <a:p>
            <a:pPr>
              <a:lnSpc>
                <a:spcPct val="150000"/>
              </a:lnSpc>
            </a:pPr>
            <a:r>
              <a:rPr lang="zh-CN" altLang="zh-CN" sz="2400" b="1" dirty="0">
                <a:latin typeface="微软雅黑" panose="020B0503020204020204" pitchFamily="34" charset="-122"/>
                <a:ea typeface="微软雅黑" panose="020B0503020204020204" pitchFamily="34" charset="-122"/>
              </a:rPr>
              <a:t>本课题来源于课题组横向项目</a:t>
            </a:r>
            <a:r>
              <a:rPr lang="en-US" altLang="zh-CN" sz="2400" b="1" dirty="0">
                <a:latin typeface="微软雅黑" panose="020B0503020204020204" pitchFamily="34" charset="-122"/>
                <a:ea typeface="微软雅黑" panose="020B0503020204020204" pitchFamily="34" charset="-122"/>
              </a:rPr>
              <a:t>——</a:t>
            </a:r>
            <a:r>
              <a:rPr lang="zh-CN" altLang="zh-CN" sz="2400" b="1" dirty="0">
                <a:solidFill>
                  <a:srgbClr val="FF0000"/>
                </a:solidFill>
                <a:latin typeface="微软雅黑" panose="020B0503020204020204" pitchFamily="34" charset="-122"/>
                <a:ea typeface="微软雅黑" panose="020B0503020204020204" pitchFamily="34" charset="-122"/>
              </a:rPr>
              <a:t>全自动包装机。</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E802A4C5-BED5-4365-A9F1-AE269B5F9430}"/>
              </a:ext>
            </a:extLst>
          </p:cNvPr>
          <p:cNvSpPr/>
          <p:nvPr/>
        </p:nvSpPr>
        <p:spPr>
          <a:xfrm>
            <a:off x="468775" y="2484094"/>
            <a:ext cx="6145385" cy="2951898"/>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项目</a:t>
            </a:r>
            <a:r>
              <a:rPr lang="zh-CN" altLang="zh-CN" b="1" dirty="0">
                <a:latin typeface="微软雅黑" panose="020B0503020204020204" pitchFamily="34" charset="-122"/>
                <a:ea typeface="微软雅黑" panose="020B0503020204020204" pitchFamily="34" charset="-122"/>
              </a:rPr>
              <a:t>需求源于中储粮公司。</a:t>
            </a:r>
            <a:endParaRPr lang="en-US" altLang="zh-CN" b="1" dirty="0">
              <a:latin typeface="微软雅黑" panose="020B0503020204020204" pitchFamily="34" charset="-122"/>
              <a:ea typeface="微软雅黑" panose="020B0503020204020204" pitchFamily="34" charset="-122"/>
            </a:endParaRPr>
          </a:p>
          <a:p>
            <a:pPr>
              <a:lnSpc>
                <a:spcPct val="150000"/>
              </a:lnSpc>
            </a:pP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zh-CN" b="1" dirty="0">
                <a:solidFill>
                  <a:srgbClr val="FF0000"/>
                </a:solidFill>
                <a:latin typeface="微软雅黑" panose="020B0503020204020204" pitchFamily="34" charset="-122"/>
                <a:ea typeface="微软雅黑" panose="020B0503020204020204" pitchFamily="34" charset="-122"/>
              </a:rPr>
              <a:t>柔性、透气的纸质标签的高可靠性、高速贴标是包装行业中的一个技术难题</a:t>
            </a:r>
            <a:r>
              <a:rPr lang="zh-CN" altLang="zh-CN"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pP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zh-CN" b="1" dirty="0">
                <a:latin typeface="微软雅黑" panose="020B0503020204020204" pitchFamily="34" charset="-122"/>
                <a:ea typeface="微软雅黑" panose="020B0503020204020204" pitchFamily="34" charset="-122"/>
              </a:rPr>
              <a:t>本文针对该问题展开研究，旨在开发出一种能满足系统性能指标的标签分离新技术。</a:t>
            </a:r>
          </a:p>
        </p:txBody>
      </p:sp>
      <p:pic>
        <p:nvPicPr>
          <p:cNvPr id="8" name="图片 7">
            <a:extLst>
              <a:ext uri="{FF2B5EF4-FFF2-40B4-BE49-F238E27FC236}">
                <a16:creationId xmlns:a16="http://schemas.microsoft.com/office/drawing/2014/main" xmlns="" id="{E06DBF4D-5B8B-48B7-8460-40ACC9D7EB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34" r="21167"/>
          <a:stretch/>
        </p:blipFill>
        <p:spPr>
          <a:xfrm>
            <a:off x="7010400" y="2484094"/>
            <a:ext cx="4998720" cy="3530965"/>
          </a:xfrm>
          <a:prstGeom prst="rect">
            <a:avLst/>
          </a:prstGeom>
        </p:spPr>
      </p:pic>
      <p:sp>
        <p:nvSpPr>
          <p:cNvPr id="9" name="矩形 8">
            <a:extLst>
              <a:ext uri="{FF2B5EF4-FFF2-40B4-BE49-F238E27FC236}">
                <a16:creationId xmlns:a16="http://schemas.microsoft.com/office/drawing/2014/main" xmlns="" id="{4B03CB06-7CCF-4436-B0FC-B18371882F16}"/>
              </a:ext>
            </a:extLst>
          </p:cNvPr>
          <p:cNvSpPr/>
          <p:nvPr/>
        </p:nvSpPr>
        <p:spPr>
          <a:xfrm>
            <a:off x="7792720" y="3169920"/>
            <a:ext cx="640080" cy="107696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4406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4.1 </a:t>
            </a:r>
            <a:r>
              <a:rPr lang="zh-CN" altLang="en-US" dirty="0">
                <a:latin typeface="+mn-lt"/>
              </a:rPr>
              <a:t>基于</a:t>
            </a:r>
            <a:r>
              <a:rPr lang="en-US" altLang="zh-CN" dirty="0">
                <a:latin typeface="+mn-lt"/>
              </a:rPr>
              <a:t>Abaqus CEL</a:t>
            </a:r>
            <a:r>
              <a:rPr lang="zh-CN" altLang="en-US" dirty="0">
                <a:latin typeface="+mn-lt"/>
              </a:rPr>
              <a:t>方法的数值仿真</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en-US" altLang="zh-CN" sz="2400" b="1" dirty="0">
                <a:solidFill>
                  <a:srgbClr val="002060"/>
                </a:solidFill>
                <a:latin typeface="+mj-ea"/>
                <a:ea typeface="+mj-ea"/>
                <a:cs typeface="+mn-ea"/>
                <a:sym typeface="+mn-lt"/>
              </a:rPr>
              <a:t>CEL</a:t>
            </a:r>
            <a:r>
              <a:rPr lang="zh-CN" altLang="en-US" sz="2400" b="1" dirty="0">
                <a:solidFill>
                  <a:srgbClr val="002060"/>
                </a:solidFill>
                <a:latin typeface="+mj-ea"/>
                <a:ea typeface="+mj-ea"/>
                <a:cs typeface="+mn-ea"/>
                <a:sym typeface="+mn-lt"/>
              </a:rPr>
              <a:t>方法仿真的局限性</a:t>
            </a:r>
          </a:p>
        </p:txBody>
      </p:sp>
      <p:sp>
        <p:nvSpPr>
          <p:cNvPr id="18" name="矩形 17">
            <a:extLst>
              <a:ext uri="{FF2B5EF4-FFF2-40B4-BE49-F238E27FC236}">
                <a16:creationId xmlns:a16="http://schemas.microsoft.com/office/drawing/2014/main" xmlns="" id="{1AE385D9-3358-4BF3-8AA7-20ECAD5EE6F2}"/>
              </a:ext>
            </a:extLst>
          </p:cNvPr>
          <p:cNvSpPr/>
          <p:nvPr/>
        </p:nvSpPr>
        <p:spPr>
          <a:xfrm>
            <a:off x="493044" y="1731459"/>
            <a:ext cx="4735369" cy="2120902"/>
          </a:xfrm>
          <a:prstGeom prst="rect">
            <a:avLst/>
          </a:prstGeom>
        </p:spPr>
        <p:txBody>
          <a:bodyPr wrap="square">
            <a:spAutoFit/>
          </a:bodyPr>
          <a:lstStyle/>
          <a:p>
            <a:pPr>
              <a:lnSpc>
                <a:spcPct val="150000"/>
              </a:lnSpc>
            </a:pPr>
            <a:r>
              <a:rPr lang="zh-CN" altLang="en-US" b="1" dirty="0">
                <a:solidFill>
                  <a:srgbClr val="002060"/>
                </a:solidFill>
                <a:latin typeface="+mj-ea"/>
                <a:ea typeface="+mj-ea"/>
              </a:rPr>
              <a:t>因</a:t>
            </a:r>
            <a:r>
              <a:rPr lang="en-US" altLang="zh-CN" b="1" dirty="0">
                <a:solidFill>
                  <a:srgbClr val="002060"/>
                </a:solidFill>
                <a:latin typeface="+mj-ea"/>
                <a:ea typeface="+mj-ea"/>
              </a:rPr>
              <a:t>ABAQUS CEL</a:t>
            </a:r>
            <a:r>
              <a:rPr lang="zh-CN" altLang="en-US" b="1" dirty="0">
                <a:solidFill>
                  <a:srgbClr val="002060"/>
                </a:solidFill>
                <a:latin typeface="+mj-ea"/>
                <a:ea typeface="+mj-ea"/>
              </a:rPr>
              <a:t>的局限性，还无法准确判断每个阶段具体的受力情况：</a:t>
            </a:r>
            <a:endParaRPr lang="en-US" altLang="zh-CN" b="1" dirty="0">
              <a:solidFill>
                <a:srgbClr val="002060"/>
              </a:solidFill>
              <a:latin typeface="+mj-ea"/>
              <a:ea typeface="+mj-ea"/>
            </a:endParaRPr>
          </a:p>
          <a:p>
            <a:pPr marL="285750" indent="-285750">
              <a:lnSpc>
                <a:spcPct val="150000"/>
              </a:lnSpc>
              <a:buFont typeface="Wingdings" panose="05000000000000000000" pitchFamily="2" charset="2"/>
              <a:buChar char="p"/>
            </a:pPr>
            <a:r>
              <a:rPr lang="zh-CN" altLang="en-US" b="1" dirty="0">
                <a:solidFill>
                  <a:srgbClr val="3903E7"/>
                </a:solidFill>
                <a:latin typeface="+mj-ea"/>
                <a:ea typeface="+mj-ea"/>
                <a:cs typeface="Times New Roman" panose="02020603050405020304" pitchFamily="18" charset="0"/>
              </a:rPr>
              <a:t>材料入侵</a:t>
            </a:r>
            <a:endParaRPr lang="en-US" altLang="zh-CN" b="1" dirty="0">
              <a:solidFill>
                <a:srgbClr val="3903E7"/>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mj-ea"/>
                <a:ea typeface="+mj-ea"/>
                <a:cs typeface="Times New Roman" panose="02020603050405020304" pitchFamily="18" charset="0"/>
              </a:rPr>
              <a:t>边界力的表达不直接，精度较差</a:t>
            </a:r>
            <a:endParaRPr lang="en-US" altLang="zh-CN" b="1" dirty="0">
              <a:solidFill>
                <a:srgbClr val="3903E7"/>
              </a:solidFill>
              <a:latin typeface="+mj-ea"/>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mj-ea"/>
                <a:ea typeface="+mj-ea"/>
                <a:cs typeface="Times New Roman" panose="02020603050405020304" pitchFamily="18" charset="0"/>
              </a:rPr>
              <a:t>欧拉算法导致边界力及流体域的不连续</a:t>
            </a:r>
            <a:endParaRPr lang="en-US" altLang="zh-CN" b="1" dirty="0">
              <a:solidFill>
                <a:srgbClr val="3903E7"/>
              </a:solidFill>
              <a:latin typeface="+mj-ea"/>
              <a:ea typeface="+mj-ea"/>
              <a:cs typeface="Times New Roman" panose="02020603050405020304" pitchFamily="18" charset="0"/>
            </a:endParaRPr>
          </a:p>
        </p:txBody>
      </p:sp>
      <p:sp>
        <p:nvSpPr>
          <p:cNvPr id="19" name="矩形 18">
            <a:extLst>
              <a:ext uri="{FF2B5EF4-FFF2-40B4-BE49-F238E27FC236}">
                <a16:creationId xmlns:a16="http://schemas.microsoft.com/office/drawing/2014/main" xmlns="" id="{D9ACABD1-C956-4825-B9C8-7B93ABDACDD4}"/>
              </a:ext>
            </a:extLst>
          </p:cNvPr>
          <p:cNvSpPr/>
          <p:nvPr/>
        </p:nvSpPr>
        <p:spPr>
          <a:xfrm>
            <a:off x="6620335" y="3086510"/>
            <a:ext cx="3877985" cy="369332"/>
          </a:xfrm>
          <a:prstGeom prst="rect">
            <a:avLst/>
          </a:prstGeom>
        </p:spPr>
        <p:txBody>
          <a:bodyPr wrap="none">
            <a:spAutoFit/>
          </a:bodyPr>
          <a:lstStyle/>
          <a:p>
            <a:r>
              <a:rPr lang="zh-CN" altLang="en-US" b="1" dirty="0">
                <a:solidFill>
                  <a:srgbClr val="FF0000"/>
                </a:solidFill>
                <a:latin typeface="+mj-ea"/>
                <a:ea typeface="+mj-ea"/>
              </a:rPr>
              <a:t>贴体网格法分别对三个阶段进行仿真</a:t>
            </a:r>
          </a:p>
        </p:txBody>
      </p:sp>
      <p:sp>
        <p:nvSpPr>
          <p:cNvPr id="20" name="右大括号 19">
            <a:extLst>
              <a:ext uri="{FF2B5EF4-FFF2-40B4-BE49-F238E27FC236}">
                <a16:creationId xmlns:a16="http://schemas.microsoft.com/office/drawing/2014/main" xmlns="" id="{6D4D9587-A43F-4F7F-B9FE-A175C3BBE046}"/>
              </a:ext>
            </a:extLst>
          </p:cNvPr>
          <p:cNvSpPr/>
          <p:nvPr/>
        </p:nvSpPr>
        <p:spPr>
          <a:xfrm>
            <a:off x="5228413" y="2852076"/>
            <a:ext cx="111760" cy="792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xmlns="" id="{A499934E-E582-4640-ACF8-CE1456DB3643}"/>
              </a:ext>
            </a:extLst>
          </p:cNvPr>
          <p:cNvSpPr/>
          <p:nvPr/>
        </p:nvSpPr>
        <p:spPr>
          <a:xfrm>
            <a:off x="5746573" y="3131476"/>
            <a:ext cx="601007" cy="279400"/>
          </a:xfrm>
          <a:prstGeom prst="rightArrow">
            <a:avLst/>
          </a:prstGeom>
          <a:solidFill>
            <a:srgbClr val="390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xmlns="" id="{3517A239-B6EA-4DC5-A629-9BB606EB621E}"/>
              </a:ext>
            </a:extLst>
          </p:cNvPr>
          <p:cNvSpPr txBox="1"/>
          <p:nvPr/>
        </p:nvSpPr>
        <p:spPr>
          <a:xfrm>
            <a:off x="8822586" y="6203859"/>
            <a:ext cx="2505814" cy="369332"/>
          </a:xfrm>
          <a:prstGeom prst="rect">
            <a:avLst/>
          </a:prstGeom>
          <a:solidFill>
            <a:srgbClr val="000066">
              <a:alpha val="55000"/>
            </a:srgbClr>
          </a:solidFill>
        </p:spPr>
        <p:txBody>
          <a:bodyPr wrap="none" rtlCol="0">
            <a:spAutoFit/>
          </a:bodyPr>
          <a:lstStyle/>
          <a:p>
            <a:r>
              <a:rPr lang="en-US" altLang="zh-CN" b="1" dirty="0">
                <a:solidFill>
                  <a:schemeClr val="bg1"/>
                </a:solidFill>
                <a:latin typeface="Times New Roman" panose="02020603050405020304" pitchFamily="18" charset="0"/>
                <a:ea typeface="微软雅黑" panose="020B0503020204020204" pitchFamily="34" charset="-122"/>
              </a:rPr>
              <a:t>CEL</a:t>
            </a:r>
            <a:r>
              <a:rPr lang="zh-CN" altLang="en-US" b="1" dirty="0">
                <a:solidFill>
                  <a:schemeClr val="bg1"/>
                </a:solidFill>
                <a:latin typeface="Times New Roman" panose="02020603050405020304" pitchFamily="18" charset="0"/>
                <a:ea typeface="微软雅黑" panose="020B0503020204020204" pitchFamily="34" charset="-122"/>
              </a:rPr>
              <a:t>方法接触实施方法</a:t>
            </a:r>
          </a:p>
        </p:txBody>
      </p:sp>
      <p:graphicFrame>
        <p:nvGraphicFramePr>
          <p:cNvPr id="23" name="对象 22">
            <a:extLst>
              <a:ext uri="{FF2B5EF4-FFF2-40B4-BE49-F238E27FC236}">
                <a16:creationId xmlns:a16="http://schemas.microsoft.com/office/drawing/2014/main" xmlns="" id="{2F1B1CD0-1CBC-40CD-80CA-08CF1FBC111B}"/>
              </a:ext>
            </a:extLst>
          </p:cNvPr>
          <p:cNvGraphicFramePr>
            <a:graphicFrameLocks noChangeAspect="1"/>
          </p:cNvGraphicFramePr>
          <p:nvPr>
            <p:extLst>
              <p:ext uri="{D42A27DB-BD31-4B8C-83A1-F6EECF244321}">
                <p14:modId xmlns:p14="http://schemas.microsoft.com/office/powerpoint/2010/main" val="431096857"/>
              </p:ext>
            </p:extLst>
          </p:nvPr>
        </p:nvGraphicFramePr>
        <p:xfrm>
          <a:off x="8590586" y="3381955"/>
          <a:ext cx="3488546" cy="2895791"/>
        </p:xfrm>
        <a:graphic>
          <a:graphicData uri="http://schemas.openxmlformats.org/presentationml/2006/ole">
            <mc:AlternateContent xmlns:mc="http://schemas.openxmlformats.org/markup-compatibility/2006">
              <mc:Choice xmlns:v="urn:schemas-microsoft-com:vml" Requires="v">
                <p:oleObj spid="_x0000_s33137" name="Visio" r:id="rId3" imgW="2598597" imgH="2164001" progId="Visio.Drawing.15">
                  <p:embed/>
                </p:oleObj>
              </mc:Choice>
              <mc:Fallback>
                <p:oleObj name="Visio" r:id="rId3" imgW="2598597" imgH="2164001" progId="Visio.Drawing.15">
                  <p:embed/>
                  <p:pic>
                    <p:nvPicPr>
                      <p:cNvPr id="15" name="对象 14">
                        <a:extLst>
                          <a:ext uri="{FF2B5EF4-FFF2-40B4-BE49-F238E27FC236}">
                            <a16:creationId xmlns:a16="http://schemas.microsoft.com/office/drawing/2014/main" xmlns="" id="{051DE2D2-6540-4CDE-8389-093DC1A9F0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0586" y="3381955"/>
                        <a:ext cx="3488546" cy="2895791"/>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xmlns="" id="{279D3FCF-ED38-418C-B67F-EABFE4FD2204}"/>
              </a:ext>
            </a:extLst>
          </p:cNvPr>
          <p:cNvGraphicFramePr>
            <a:graphicFrameLocks noChangeAspect="1"/>
          </p:cNvGraphicFramePr>
          <p:nvPr>
            <p:extLst>
              <p:ext uri="{D42A27DB-BD31-4B8C-83A1-F6EECF244321}">
                <p14:modId xmlns:p14="http://schemas.microsoft.com/office/powerpoint/2010/main" val="1378348594"/>
              </p:ext>
            </p:extLst>
          </p:nvPr>
        </p:nvGraphicFramePr>
        <p:xfrm>
          <a:off x="114852" y="4061478"/>
          <a:ext cx="7698615" cy="2216268"/>
        </p:xfrm>
        <a:graphic>
          <a:graphicData uri="http://schemas.openxmlformats.org/presentationml/2006/ole">
            <mc:AlternateContent xmlns:mc="http://schemas.openxmlformats.org/markup-compatibility/2006">
              <mc:Choice xmlns:v="urn:schemas-microsoft-com:vml" Requires="v">
                <p:oleObj spid="_x0000_s33138" name="Visio" r:id="rId5" imgW="5021545" imgH="1447642" progId="Visio.Drawing.15">
                  <p:embed/>
                </p:oleObj>
              </mc:Choice>
              <mc:Fallback>
                <p:oleObj name="Visio" r:id="rId5" imgW="5021545" imgH="1447642" progId="Visio.Drawing.15">
                  <p:embed/>
                  <p:pic>
                    <p:nvPicPr>
                      <p:cNvPr id="16" name="对象 15">
                        <a:extLst>
                          <a:ext uri="{FF2B5EF4-FFF2-40B4-BE49-F238E27FC236}">
                            <a16:creationId xmlns:a16="http://schemas.microsoft.com/office/drawing/2014/main" xmlns="" id="{247BC58B-AAB7-4E10-8D69-B90A66E2E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852" y="4061478"/>
                        <a:ext cx="7698615" cy="2216268"/>
                      </a:xfrm>
                      <a:prstGeom prst="rect">
                        <a:avLst/>
                      </a:prstGeom>
                      <a:noFill/>
                    </p:spPr>
                  </p:pic>
                </p:oleObj>
              </mc:Fallback>
            </mc:AlternateContent>
          </a:graphicData>
        </a:graphic>
      </p:graphicFrame>
      <p:sp>
        <p:nvSpPr>
          <p:cNvPr id="25" name="文本框 24">
            <a:extLst>
              <a:ext uri="{FF2B5EF4-FFF2-40B4-BE49-F238E27FC236}">
                <a16:creationId xmlns:a16="http://schemas.microsoft.com/office/drawing/2014/main" xmlns="" id="{1502CD88-4F0E-4C89-9E24-2DA8FCA8EE01}"/>
              </a:ext>
            </a:extLst>
          </p:cNvPr>
          <p:cNvSpPr txBox="1"/>
          <p:nvPr/>
        </p:nvSpPr>
        <p:spPr>
          <a:xfrm>
            <a:off x="2365003" y="4110492"/>
            <a:ext cx="3198311" cy="369332"/>
          </a:xfrm>
          <a:prstGeom prst="rect">
            <a:avLst/>
          </a:prstGeom>
          <a:solidFill>
            <a:srgbClr val="000066">
              <a:alpha val="55000"/>
            </a:srgbClr>
          </a:solidFill>
        </p:spPr>
        <p:txBody>
          <a:bodyPr wrap="none" rtlCol="0">
            <a:spAutoFit/>
          </a:bodyPr>
          <a:lstStyle/>
          <a:p>
            <a:r>
              <a:rPr lang="en-US" altLang="zh-CN" b="1" dirty="0">
                <a:solidFill>
                  <a:schemeClr val="bg1"/>
                </a:solidFill>
                <a:latin typeface="Times New Roman" panose="02020603050405020304" pitchFamily="18" charset="0"/>
                <a:ea typeface="微软雅黑" panose="020B0503020204020204" pitchFamily="34" charset="-122"/>
              </a:rPr>
              <a:t>CEL</a:t>
            </a:r>
            <a:r>
              <a:rPr lang="zh-CN" altLang="en-US" b="1" dirty="0">
                <a:solidFill>
                  <a:schemeClr val="bg1"/>
                </a:solidFill>
                <a:latin typeface="Times New Roman" panose="02020603050405020304" pitchFamily="18" charset="0"/>
                <a:ea typeface="微软雅黑" panose="020B0503020204020204" pitchFamily="34" charset="-122"/>
              </a:rPr>
              <a:t>方法导致的材料入侵现象</a:t>
            </a:r>
          </a:p>
        </p:txBody>
      </p:sp>
      <p:graphicFrame>
        <p:nvGraphicFramePr>
          <p:cNvPr id="26" name="对象 25">
            <a:extLst>
              <a:ext uri="{FF2B5EF4-FFF2-40B4-BE49-F238E27FC236}">
                <a16:creationId xmlns:a16="http://schemas.microsoft.com/office/drawing/2014/main" xmlns="" id="{AC140B48-CED2-498B-85A1-4A2B81A77948}"/>
              </a:ext>
            </a:extLst>
          </p:cNvPr>
          <p:cNvGraphicFramePr>
            <a:graphicFrameLocks noChangeAspect="1"/>
          </p:cNvGraphicFramePr>
          <p:nvPr>
            <p:extLst>
              <p:ext uri="{D42A27DB-BD31-4B8C-83A1-F6EECF244321}">
                <p14:modId xmlns:p14="http://schemas.microsoft.com/office/powerpoint/2010/main" val="2752704158"/>
              </p:ext>
            </p:extLst>
          </p:nvPr>
        </p:nvGraphicFramePr>
        <p:xfrm>
          <a:off x="5191126" y="2149372"/>
          <a:ext cx="6361113" cy="554038"/>
        </p:xfrm>
        <a:graphic>
          <a:graphicData uri="http://schemas.openxmlformats.org/presentationml/2006/ole">
            <mc:AlternateContent xmlns:mc="http://schemas.openxmlformats.org/markup-compatibility/2006">
              <mc:Choice xmlns:v="urn:schemas-microsoft-com:vml" Requires="v">
                <p:oleObj spid="_x0000_s33139" name="Equation" r:id="rId7" imgW="3784320" imgH="330120" progId="Equation.DSMT4">
                  <p:embed/>
                </p:oleObj>
              </mc:Choice>
              <mc:Fallback>
                <p:oleObj name="Equation" r:id="rId7" imgW="3784320" imgH="330120" progId="Equation.DSMT4">
                  <p:embed/>
                  <p:pic>
                    <p:nvPicPr>
                      <p:cNvPr id="16" name="对象 15">
                        <a:extLst>
                          <a:ext uri="{FF2B5EF4-FFF2-40B4-BE49-F238E27FC236}">
                            <a16:creationId xmlns:a16="http://schemas.microsoft.com/office/drawing/2014/main" xmlns="" id="{49514437-E291-4977-9612-406F2B94A1F7}"/>
                          </a:ext>
                        </a:extLst>
                      </p:cNvPr>
                      <p:cNvPicPr/>
                      <p:nvPr/>
                    </p:nvPicPr>
                    <p:blipFill>
                      <a:blip r:embed="rId8"/>
                      <a:stretch>
                        <a:fillRect/>
                      </a:stretch>
                    </p:blipFill>
                    <p:spPr>
                      <a:xfrm>
                        <a:off x="5191126" y="2149372"/>
                        <a:ext cx="6361113" cy="554038"/>
                      </a:xfrm>
                      <a:prstGeom prst="rect">
                        <a:avLst/>
                      </a:prstGeom>
                    </p:spPr>
                  </p:pic>
                </p:oleObj>
              </mc:Fallback>
            </mc:AlternateContent>
          </a:graphicData>
        </a:graphic>
      </p:graphicFrame>
      <p:cxnSp>
        <p:nvCxnSpPr>
          <p:cNvPr id="27" name="直接连接符 26">
            <a:extLst>
              <a:ext uri="{FF2B5EF4-FFF2-40B4-BE49-F238E27FC236}">
                <a16:creationId xmlns:a16="http://schemas.microsoft.com/office/drawing/2014/main" xmlns="" id="{0DEEE8A8-7746-4BFD-B46C-084AA3AF7856}"/>
              </a:ext>
            </a:extLst>
          </p:cNvPr>
          <p:cNvCxnSpPr/>
          <p:nvPr/>
        </p:nvCxnSpPr>
        <p:spPr>
          <a:xfrm>
            <a:off x="8971572" y="2251964"/>
            <a:ext cx="2722880" cy="4514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96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randombar(horizontal)">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randombar(horizontal)">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2"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4.2 </a:t>
            </a:r>
            <a:r>
              <a:rPr lang="zh-CN" altLang="en-US" dirty="0"/>
              <a:t>初始间隙的形成机理</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基于</a:t>
            </a:r>
            <a:r>
              <a:rPr lang="en-US" altLang="zh-CN" sz="2400" b="1" dirty="0">
                <a:solidFill>
                  <a:srgbClr val="002060"/>
                </a:solidFill>
                <a:latin typeface="+mj-ea"/>
                <a:ea typeface="+mj-ea"/>
                <a:cs typeface="+mn-ea"/>
                <a:sym typeface="+mn-lt"/>
              </a:rPr>
              <a:t>Fluent</a:t>
            </a:r>
            <a:r>
              <a:rPr lang="zh-CN" altLang="en-US" sz="2400" b="1" dirty="0">
                <a:solidFill>
                  <a:srgbClr val="002060"/>
                </a:solidFill>
                <a:latin typeface="+mj-ea"/>
                <a:ea typeface="+mj-ea"/>
                <a:cs typeface="+mn-ea"/>
                <a:sym typeface="+mn-lt"/>
              </a:rPr>
              <a:t>的单向</a:t>
            </a:r>
            <a:r>
              <a:rPr lang="en-US" altLang="zh-CN" sz="2400" b="1" dirty="0">
                <a:solidFill>
                  <a:srgbClr val="002060"/>
                </a:solidFill>
                <a:latin typeface="+mj-ea"/>
                <a:ea typeface="+mj-ea"/>
                <a:cs typeface="+mn-ea"/>
                <a:sym typeface="+mn-lt"/>
              </a:rPr>
              <a:t>FSI</a:t>
            </a:r>
            <a:r>
              <a:rPr lang="zh-CN" altLang="en-US" sz="2400" b="1" dirty="0">
                <a:solidFill>
                  <a:srgbClr val="002060"/>
                </a:solidFill>
                <a:latin typeface="+mj-ea"/>
                <a:ea typeface="+mj-ea"/>
                <a:cs typeface="+mn-ea"/>
                <a:sym typeface="+mn-lt"/>
              </a:rPr>
              <a:t>仿真</a:t>
            </a:r>
          </a:p>
        </p:txBody>
      </p:sp>
      <p:sp>
        <p:nvSpPr>
          <p:cNvPr id="15" name="矩形 14">
            <a:extLst>
              <a:ext uri="{FF2B5EF4-FFF2-40B4-BE49-F238E27FC236}">
                <a16:creationId xmlns:a16="http://schemas.microsoft.com/office/drawing/2014/main" xmlns="" id="{FD40F646-0E39-4437-8073-5A450612F07D}"/>
              </a:ext>
            </a:extLst>
          </p:cNvPr>
          <p:cNvSpPr/>
          <p:nvPr/>
        </p:nvSpPr>
        <p:spPr>
          <a:xfrm>
            <a:off x="8067942" y="4903045"/>
            <a:ext cx="3418251" cy="1289905"/>
          </a:xfrm>
          <a:prstGeom prst="rect">
            <a:avLst/>
          </a:prstGeom>
        </p:spPr>
        <p:txBody>
          <a:bodyPr wrap="square">
            <a:spAutoFit/>
          </a:bodyPr>
          <a:lstStyle/>
          <a:p>
            <a:pPr marL="342900" indent="-342900" algn="just">
              <a:lnSpc>
                <a:spcPct val="150000"/>
              </a:lnSpc>
              <a:buAutoNum type="arabicPeriod"/>
            </a:pPr>
            <a:r>
              <a:rPr lang="zh-CN" altLang="zh-CN" b="1" kern="100" dirty="0">
                <a:solidFill>
                  <a:srgbClr val="3903E7"/>
                </a:solidFill>
                <a:latin typeface="+mj-ea"/>
                <a:cs typeface="Times New Roman" panose="02020603050405020304" pitchFamily="18" charset="0"/>
              </a:rPr>
              <a:t>“剥开”的</a:t>
            </a:r>
            <a:r>
              <a:rPr lang="zh-CN" altLang="zh-CN" b="1" kern="100" dirty="0">
                <a:solidFill>
                  <a:srgbClr val="FF0000"/>
                </a:solidFill>
                <a:latin typeface="+mj-ea"/>
                <a:cs typeface="Times New Roman" panose="02020603050405020304" pitchFamily="18" charset="0"/>
              </a:rPr>
              <a:t>粘性力</a:t>
            </a:r>
            <a:r>
              <a:rPr lang="en-US" altLang="zh-CN" b="1" i="1" kern="100" dirty="0">
                <a:solidFill>
                  <a:srgbClr val="FF0000"/>
                </a:solidFill>
                <a:latin typeface="+mj-ea"/>
                <a:cs typeface="Times New Roman" panose="02020603050405020304" pitchFamily="18" charset="0"/>
              </a:rPr>
              <a:t>τ</a:t>
            </a:r>
            <a:r>
              <a:rPr lang="zh-CN" altLang="en-US" b="1" i="1" kern="100" dirty="0">
                <a:solidFill>
                  <a:srgbClr val="FF0000"/>
                </a:solidFill>
                <a:latin typeface="+mj-ea"/>
                <a:cs typeface="Times New Roman" panose="02020603050405020304" pitchFamily="18" charset="0"/>
              </a:rPr>
              <a:t>；</a:t>
            </a:r>
            <a:r>
              <a:rPr lang="en-US" altLang="zh-CN" b="1" kern="100" dirty="0">
                <a:solidFill>
                  <a:srgbClr val="3903E7"/>
                </a:solidFill>
                <a:latin typeface="+mj-ea"/>
                <a:cs typeface="Times New Roman" panose="02020603050405020304" pitchFamily="18" charset="0"/>
              </a:rPr>
              <a:t> </a:t>
            </a:r>
          </a:p>
          <a:p>
            <a:pPr marL="342900" indent="-342900" algn="just">
              <a:lnSpc>
                <a:spcPct val="150000"/>
              </a:lnSpc>
              <a:buAutoNum type="arabicPeriod"/>
            </a:pPr>
            <a:r>
              <a:rPr lang="zh-CN" altLang="en-US" b="1" kern="100" dirty="0">
                <a:solidFill>
                  <a:srgbClr val="FF0000"/>
                </a:solidFill>
                <a:latin typeface="+mj-ea"/>
                <a:ea typeface="+mj-ea"/>
                <a:cs typeface="Times New Roman" panose="02020603050405020304" pitchFamily="18" charset="0"/>
              </a:rPr>
              <a:t>弯曲力矩</a:t>
            </a:r>
            <a:r>
              <a:rPr lang="en-US" altLang="zh-CN" b="1" kern="100" dirty="0">
                <a:solidFill>
                  <a:srgbClr val="FF0000"/>
                </a:solidFill>
                <a:latin typeface="+mj-ea"/>
                <a:ea typeface="+mj-ea"/>
                <a:cs typeface="Times New Roman" panose="02020603050405020304" pitchFamily="18" charset="0"/>
              </a:rPr>
              <a:t>M</a:t>
            </a:r>
            <a:r>
              <a:rPr lang="zh-CN" altLang="en-US" b="1" kern="100" dirty="0">
                <a:solidFill>
                  <a:srgbClr val="3903E7"/>
                </a:solidFill>
                <a:latin typeface="+mj-ea"/>
                <a:ea typeface="+mj-ea"/>
                <a:cs typeface="Times New Roman" panose="02020603050405020304" pitchFamily="18" charset="0"/>
              </a:rPr>
              <a:t>；</a:t>
            </a:r>
            <a:endParaRPr lang="en-US" altLang="zh-CN" b="1" kern="100" dirty="0">
              <a:solidFill>
                <a:srgbClr val="3903E7"/>
              </a:solidFill>
              <a:latin typeface="+mj-ea"/>
              <a:ea typeface="+mj-ea"/>
              <a:cs typeface="Times New Roman" panose="02020603050405020304" pitchFamily="18" charset="0"/>
            </a:endParaRPr>
          </a:p>
          <a:p>
            <a:pPr marL="342900" indent="-342900" algn="just">
              <a:lnSpc>
                <a:spcPct val="150000"/>
              </a:lnSpc>
              <a:spcAft>
                <a:spcPts val="0"/>
              </a:spcAft>
              <a:buFont typeface="+mj-lt"/>
              <a:buAutoNum type="arabicPeriod"/>
            </a:pPr>
            <a:r>
              <a:rPr lang="zh-CN" altLang="en-US" b="1" kern="100" dirty="0">
                <a:solidFill>
                  <a:srgbClr val="3903E7"/>
                </a:solidFill>
                <a:latin typeface="+mj-ea"/>
                <a:ea typeface="+mj-ea"/>
                <a:cs typeface="Times New Roman" panose="02020603050405020304" pitchFamily="18" charset="0"/>
              </a:rPr>
              <a:t>冲击压力导致</a:t>
            </a:r>
            <a:r>
              <a:rPr lang="zh-CN" altLang="en-US" b="1" kern="100" dirty="0">
                <a:solidFill>
                  <a:srgbClr val="FF0000"/>
                </a:solidFill>
                <a:latin typeface="+mj-ea"/>
                <a:ea typeface="+mj-ea"/>
                <a:cs typeface="Times New Roman" panose="02020603050405020304" pitchFamily="18" charset="0"/>
              </a:rPr>
              <a:t>失稳</a:t>
            </a:r>
            <a:r>
              <a:rPr lang="zh-CN" altLang="en-US" b="1" kern="100" dirty="0">
                <a:solidFill>
                  <a:srgbClr val="3903E7"/>
                </a:solidFill>
                <a:latin typeface="+mj-ea"/>
                <a:ea typeface="+mj-ea"/>
                <a:cs typeface="Times New Roman" panose="02020603050405020304" pitchFamily="18" charset="0"/>
              </a:rPr>
              <a:t>。</a:t>
            </a:r>
            <a:endParaRPr lang="en-US" altLang="zh-CN" b="1" kern="100" dirty="0">
              <a:solidFill>
                <a:srgbClr val="3903E7"/>
              </a:solidFill>
              <a:latin typeface="+mj-ea"/>
              <a:ea typeface="+mj-ea"/>
              <a:cs typeface="Times New Roman" panose="02020603050405020304" pitchFamily="18" charset="0"/>
            </a:endParaRPr>
          </a:p>
        </p:txBody>
      </p:sp>
      <p:sp>
        <p:nvSpPr>
          <p:cNvPr id="16" name="矩形 15">
            <a:extLst>
              <a:ext uri="{FF2B5EF4-FFF2-40B4-BE49-F238E27FC236}">
                <a16:creationId xmlns:a16="http://schemas.microsoft.com/office/drawing/2014/main" xmlns="" id="{9839B4D2-1A84-488A-A0C0-6BCEFD1CAC29}"/>
              </a:ext>
            </a:extLst>
          </p:cNvPr>
          <p:cNvSpPr/>
          <p:nvPr/>
        </p:nvSpPr>
        <p:spPr>
          <a:xfrm>
            <a:off x="8067942" y="4439864"/>
            <a:ext cx="2723823"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初始间隙产生的可能原因</a:t>
            </a:r>
          </a:p>
        </p:txBody>
      </p:sp>
      <p:graphicFrame>
        <p:nvGraphicFramePr>
          <p:cNvPr id="17" name="对象 16">
            <a:extLst>
              <a:ext uri="{FF2B5EF4-FFF2-40B4-BE49-F238E27FC236}">
                <a16:creationId xmlns:a16="http://schemas.microsoft.com/office/drawing/2014/main" xmlns="" id="{1BB4FAEA-9170-47B5-8C9B-AFAEED726D34}"/>
              </a:ext>
            </a:extLst>
          </p:cNvPr>
          <p:cNvGraphicFramePr>
            <a:graphicFrameLocks noChangeAspect="1"/>
          </p:cNvGraphicFramePr>
          <p:nvPr>
            <p:extLst>
              <p:ext uri="{D42A27DB-BD31-4B8C-83A1-F6EECF244321}">
                <p14:modId xmlns:p14="http://schemas.microsoft.com/office/powerpoint/2010/main" val="3485040312"/>
              </p:ext>
            </p:extLst>
          </p:nvPr>
        </p:nvGraphicFramePr>
        <p:xfrm>
          <a:off x="535939" y="4443925"/>
          <a:ext cx="3136900" cy="723900"/>
        </p:xfrm>
        <a:graphic>
          <a:graphicData uri="http://schemas.openxmlformats.org/presentationml/2006/ole">
            <mc:AlternateContent xmlns:mc="http://schemas.openxmlformats.org/markup-compatibility/2006">
              <mc:Choice xmlns:v="urn:schemas-microsoft-com:vml" Requires="v">
                <p:oleObj spid="_x0000_s34215" name="Equation" r:id="rId4" imgW="1866600" imgH="431640" progId="Equation.DSMT4">
                  <p:embed/>
                </p:oleObj>
              </mc:Choice>
              <mc:Fallback>
                <p:oleObj name="Equation" r:id="rId4" imgW="1866600" imgH="431640" progId="Equation.DSMT4">
                  <p:embed/>
                  <p:pic>
                    <p:nvPicPr>
                      <p:cNvPr id="19" name="对象 18">
                        <a:extLst>
                          <a:ext uri="{FF2B5EF4-FFF2-40B4-BE49-F238E27FC236}">
                            <a16:creationId xmlns:a16="http://schemas.microsoft.com/office/drawing/2014/main" xmlns="" id="{B0B8B697-8886-4565-A018-51F9FA1D59AF}"/>
                          </a:ext>
                        </a:extLst>
                      </p:cNvPr>
                      <p:cNvPicPr/>
                      <p:nvPr/>
                    </p:nvPicPr>
                    <p:blipFill>
                      <a:blip r:embed="rId5"/>
                      <a:stretch>
                        <a:fillRect/>
                      </a:stretch>
                    </p:blipFill>
                    <p:spPr>
                      <a:xfrm>
                        <a:off x="535939" y="4443925"/>
                        <a:ext cx="3136900" cy="72390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xmlns="" id="{F1139BC8-0E24-4BA7-AA50-73ED86BAB290}"/>
              </a:ext>
            </a:extLst>
          </p:cNvPr>
          <p:cNvGraphicFramePr>
            <a:graphicFrameLocks noChangeAspect="1"/>
          </p:cNvGraphicFramePr>
          <p:nvPr>
            <p:extLst>
              <p:ext uri="{D42A27DB-BD31-4B8C-83A1-F6EECF244321}">
                <p14:modId xmlns:p14="http://schemas.microsoft.com/office/powerpoint/2010/main" val="1639768745"/>
              </p:ext>
            </p:extLst>
          </p:nvPr>
        </p:nvGraphicFramePr>
        <p:xfrm>
          <a:off x="535939" y="5795514"/>
          <a:ext cx="5783263" cy="723900"/>
        </p:xfrm>
        <a:graphic>
          <a:graphicData uri="http://schemas.openxmlformats.org/presentationml/2006/ole">
            <mc:AlternateContent xmlns:mc="http://schemas.openxmlformats.org/markup-compatibility/2006">
              <mc:Choice xmlns:v="urn:schemas-microsoft-com:vml" Requires="v">
                <p:oleObj spid="_x0000_s34216" name="Equation" r:id="rId6" imgW="3441600" imgH="431640" progId="Equation.DSMT4">
                  <p:embed/>
                </p:oleObj>
              </mc:Choice>
              <mc:Fallback>
                <p:oleObj name="Equation" r:id="rId6" imgW="3441600" imgH="431640" progId="Equation.DSMT4">
                  <p:embed/>
                  <p:pic>
                    <p:nvPicPr>
                      <p:cNvPr id="20" name="对象 19">
                        <a:extLst>
                          <a:ext uri="{FF2B5EF4-FFF2-40B4-BE49-F238E27FC236}">
                            <a16:creationId xmlns:a16="http://schemas.microsoft.com/office/drawing/2014/main" xmlns="" id="{33D64EA7-9E1D-4452-877A-8EBC02A3661A}"/>
                          </a:ext>
                        </a:extLst>
                      </p:cNvPr>
                      <p:cNvPicPr/>
                      <p:nvPr/>
                    </p:nvPicPr>
                    <p:blipFill>
                      <a:blip r:embed="rId7"/>
                      <a:stretch>
                        <a:fillRect/>
                      </a:stretch>
                    </p:blipFill>
                    <p:spPr>
                      <a:xfrm>
                        <a:off x="535939" y="5795514"/>
                        <a:ext cx="5783263" cy="723900"/>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xmlns="" id="{24A09E4F-D426-4018-8510-AC21DC59848D}"/>
              </a:ext>
            </a:extLst>
          </p:cNvPr>
          <p:cNvGraphicFramePr>
            <a:graphicFrameLocks noChangeAspect="1"/>
          </p:cNvGraphicFramePr>
          <p:nvPr>
            <p:extLst>
              <p:ext uri="{D42A27DB-BD31-4B8C-83A1-F6EECF244321}">
                <p14:modId xmlns:p14="http://schemas.microsoft.com/office/powerpoint/2010/main" val="1305653631"/>
              </p:ext>
            </p:extLst>
          </p:nvPr>
        </p:nvGraphicFramePr>
        <p:xfrm>
          <a:off x="535939" y="5144427"/>
          <a:ext cx="2754313" cy="723900"/>
        </p:xfrm>
        <a:graphic>
          <a:graphicData uri="http://schemas.openxmlformats.org/presentationml/2006/ole">
            <mc:AlternateContent xmlns:mc="http://schemas.openxmlformats.org/markup-compatibility/2006">
              <mc:Choice xmlns:v="urn:schemas-microsoft-com:vml" Requires="v">
                <p:oleObj spid="_x0000_s34217" name="Equation" r:id="rId8" imgW="1638000" imgH="431640" progId="Equation.DSMT4">
                  <p:embed/>
                </p:oleObj>
              </mc:Choice>
              <mc:Fallback>
                <p:oleObj name="Equation" r:id="rId8" imgW="1638000" imgH="431640" progId="Equation.DSMT4">
                  <p:embed/>
                  <p:pic>
                    <p:nvPicPr>
                      <p:cNvPr id="21" name="对象 20">
                        <a:extLst>
                          <a:ext uri="{FF2B5EF4-FFF2-40B4-BE49-F238E27FC236}">
                            <a16:creationId xmlns:a16="http://schemas.microsoft.com/office/drawing/2014/main" xmlns="" id="{EB169505-EC5B-4EF0-9B48-61F11C693214}"/>
                          </a:ext>
                        </a:extLst>
                      </p:cNvPr>
                      <p:cNvPicPr/>
                      <p:nvPr/>
                    </p:nvPicPr>
                    <p:blipFill>
                      <a:blip r:embed="rId9"/>
                      <a:stretch>
                        <a:fillRect/>
                      </a:stretch>
                    </p:blipFill>
                    <p:spPr>
                      <a:xfrm>
                        <a:off x="535939" y="5144427"/>
                        <a:ext cx="2754313" cy="723900"/>
                      </a:xfrm>
                      <a:prstGeom prst="rect">
                        <a:avLst/>
                      </a:prstGeom>
                    </p:spPr>
                  </p:pic>
                </p:oleObj>
              </mc:Fallback>
            </mc:AlternateContent>
          </a:graphicData>
        </a:graphic>
      </p:graphicFrame>
      <p:sp>
        <p:nvSpPr>
          <p:cNvPr id="30" name="左大括号 29">
            <a:extLst>
              <a:ext uri="{FF2B5EF4-FFF2-40B4-BE49-F238E27FC236}">
                <a16:creationId xmlns:a16="http://schemas.microsoft.com/office/drawing/2014/main" xmlns="" id="{E328F177-EA9E-4BE1-A939-0C79B7793160}"/>
              </a:ext>
            </a:extLst>
          </p:cNvPr>
          <p:cNvSpPr/>
          <p:nvPr/>
        </p:nvSpPr>
        <p:spPr>
          <a:xfrm>
            <a:off x="153352" y="4950994"/>
            <a:ext cx="212407" cy="11894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xmlns="" id="{EC5A7B09-F85A-404A-8DD7-3C9D77B92571}"/>
              </a:ext>
            </a:extLst>
          </p:cNvPr>
          <p:cNvSpPr/>
          <p:nvPr/>
        </p:nvSpPr>
        <p:spPr>
          <a:xfrm>
            <a:off x="279086" y="4046745"/>
            <a:ext cx="4108817" cy="369332"/>
          </a:xfrm>
          <a:prstGeom prst="rect">
            <a:avLst/>
          </a:prstGeom>
          <a:solidFill>
            <a:schemeClr val="accent5">
              <a:lumMod val="50000"/>
            </a:schemeClr>
          </a:solidFill>
          <a:ln>
            <a:noFill/>
          </a:ln>
        </p:spPr>
        <p:txBody>
          <a:bodyPr wrap="square">
            <a:spAutoFit/>
          </a:bodyPr>
          <a:lstStyle/>
          <a:p>
            <a:r>
              <a:rPr lang="zh-CN" altLang="en-US" b="1" dirty="0">
                <a:solidFill>
                  <a:schemeClr val="bg1"/>
                </a:solidFill>
                <a:latin typeface="+mj-ea"/>
                <a:ea typeface="+mj-ea"/>
              </a:rPr>
              <a:t>等效冲击力，等效粘性力，等效弯矩：</a:t>
            </a:r>
          </a:p>
        </p:txBody>
      </p:sp>
      <p:sp>
        <p:nvSpPr>
          <p:cNvPr id="32" name="矩形 31">
            <a:extLst>
              <a:ext uri="{FF2B5EF4-FFF2-40B4-BE49-F238E27FC236}">
                <a16:creationId xmlns:a16="http://schemas.microsoft.com/office/drawing/2014/main" xmlns="" id="{F9F11B7C-4DDD-450C-8128-3FCDFE9A4A3A}"/>
              </a:ext>
            </a:extLst>
          </p:cNvPr>
          <p:cNvSpPr/>
          <p:nvPr/>
        </p:nvSpPr>
        <p:spPr>
          <a:xfrm>
            <a:off x="438297" y="1878379"/>
            <a:ext cx="1992036" cy="369332"/>
          </a:xfrm>
          <a:prstGeom prst="rect">
            <a:avLst/>
          </a:prstGeom>
          <a:solidFill>
            <a:srgbClr val="3903E7"/>
          </a:solidFill>
          <a:ln>
            <a:noFill/>
          </a:ln>
        </p:spPr>
        <p:txBody>
          <a:bodyPr wrap="square">
            <a:spAutoFit/>
          </a:bodyPr>
          <a:lstStyle/>
          <a:p>
            <a:pPr algn="ctr"/>
            <a:r>
              <a:rPr lang="en-US" altLang="zh-CN" b="1" dirty="0">
                <a:solidFill>
                  <a:schemeClr val="bg1"/>
                </a:solidFill>
                <a:latin typeface="+mj-ea"/>
                <a:ea typeface="+mj-ea"/>
              </a:rPr>
              <a:t>Fluent</a:t>
            </a:r>
            <a:r>
              <a:rPr lang="zh-CN" altLang="en-US" b="1" dirty="0">
                <a:solidFill>
                  <a:schemeClr val="bg1"/>
                </a:solidFill>
                <a:latin typeface="+mj-ea"/>
                <a:ea typeface="+mj-ea"/>
              </a:rPr>
              <a:t>求解流场</a:t>
            </a:r>
          </a:p>
        </p:txBody>
      </p:sp>
      <p:sp>
        <p:nvSpPr>
          <p:cNvPr id="33" name="箭头: 下 32">
            <a:extLst>
              <a:ext uri="{FF2B5EF4-FFF2-40B4-BE49-F238E27FC236}">
                <a16:creationId xmlns:a16="http://schemas.microsoft.com/office/drawing/2014/main" xmlns="" id="{A265731C-064D-4C33-B6B9-54F778B8BBA8}"/>
              </a:ext>
            </a:extLst>
          </p:cNvPr>
          <p:cNvSpPr/>
          <p:nvPr/>
        </p:nvSpPr>
        <p:spPr>
          <a:xfrm>
            <a:off x="1239420" y="2382876"/>
            <a:ext cx="163776" cy="565099"/>
          </a:xfrm>
          <a:prstGeom prst="downArrow">
            <a:avLst/>
          </a:prstGeom>
          <a:solidFill>
            <a:srgbClr val="3903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xmlns="" id="{F4DD58E3-7FAA-404D-9A5B-C571F2FABEC7}"/>
              </a:ext>
            </a:extLst>
          </p:cNvPr>
          <p:cNvSpPr/>
          <p:nvPr/>
        </p:nvSpPr>
        <p:spPr>
          <a:xfrm>
            <a:off x="279087" y="3084532"/>
            <a:ext cx="2163144" cy="369332"/>
          </a:xfrm>
          <a:prstGeom prst="rect">
            <a:avLst/>
          </a:prstGeom>
          <a:solidFill>
            <a:srgbClr val="3903E7"/>
          </a:solidFill>
          <a:ln>
            <a:noFill/>
          </a:ln>
        </p:spPr>
        <p:txBody>
          <a:bodyPr wrap="square">
            <a:spAutoFit/>
          </a:bodyPr>
          <a:lstStyle/>
          <a:p>
            <a:pPr algn="ctr"/>
            <a:r>
              <a:rPr lang="en-US" altLang="zh-CN" b="1" dirty="0" err="1">
                <a:solidFill>
                  <a:schemeClr val="bg1"/>
                </a:solidFill>
                <a:latin typeface="+mj-ea"/>
                <a:ea typeface="+mj-ea"/>
              </a:rPr>
              <a:t>Matlab</a:t>
            </a:r>
            <a:r>
              <a:rPr lang="zh-CN" altLang="en-US" b="1" dirty="0">
                <a:solidFill>
                  <a:schemeClr val="bg1"/>
                </a:solidFill>
                <a:latin typeface="+mj-ea"/>
                <a:ea typeface="+mj-ea"/>
              </a:rPr>
              <a:t>求解结构域</a:t>
            </a:r>
          </a:p>
        </p:txBody>
      </p:sp>
      <p:sp>
        <p:nvSpPr>
          <p:cNvPr id="35" name="矩形 34">
            <a:extLst>
              <a:ext uri="{FF2B5EF4-FFF2-40B4-BE49-F238E27FC236}">
                <a16:creationId xmlns:a16="http://schemas.microsoft.com/office/drawing/2014/main" xmlns="" id="{24329285-416A-495C-846B-AFD324B54D35}"/>
              </a:ext>
            </a:extLst>
          </p:cNvPr>
          <p:cNvSpPr/>
          <p:nvPr/>
        </p:nvSpPr>
        <p:spPr>
          <a:xfrm>
            <a:off x="1453729" y="2446357"/>
            <a:ext cx="1279478" cy="369332"/>
          </a:xfrm>
          <a:prstGeom prst="rect">
            <a:avLst/>
          </a:prstGeom>
          <a:solidFill>
            <a:srgbClr val="FF0000"/>
          </a:solidFill>
          <a:ln>
            <a:noFill/>
          </a:ln>
        </p:spPr>
        <p:txBody>
          <a:bodyPr wrap="square">
            <a:spAutoFit/>
          </a:bodyPr>
          <a:lstStyle/>
          <a:p>
            <a:pPr algn="ctr"/>
            <a:r>
              <a:rPr lang="zh-CN" altLang="en-US" b="1" dirty="0">
                <a:solidFill>
                  <a:schemeClr val="bg1"/>
                </a:solidFill>
                <a:latin typeface="+mj-ea"/>
                <a:ea typeface="+mj-ea"/>
              </a:rPr>
              <a:t>数据映射</a:t>
            </a:r>
          </a:p>
        </p:txBody>
      </p:sp>
      <p:pic>
        <p:nvPicPr>
          <p:cNvPr id="19" name="图片 18">
            <a:extLst>
              <a:ext uri="{FF2B5EF4-FFF2-40B4-BE49-F238E27FC236}">
                <a16:creationId xmlns:a16="http://schemas.microsoft.com/office/drawing/2014/main" xmlns="" id="{62734136-A41A-4D0B-9DE7-FC9E95B17544}"/>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6139456" y="1949076"/>
            <a:ext cx="5614247" cy="1693254"/>
          </a:xfrm>
          <a:prstGeom prst="rect">
            <a:avLst/>
          </a:prstGeom>
          <a:noFill/>
          <a:ln>
            <a:noFill/>
          </a:ln>
        </p:spPr>
      </p:pic>
    </p:spTree>
    <p:extLst>
      <p:ext uri="{BB962C8B-B14F-4D97-AF65-F5344CB8AC3E}">
        <p14:creationId xmlns:p14="http://schemas.microsoft.com/office/powerpoint/2010/main" val="266280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par>
                                <p:cTn id="11" presetID="14" presetClass="entr" presetSubtype="1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500"/>
                                        <p:tgtEl>
                                          <p:spTgt spid="29"/>
                                        </p:tgtEl>
                                      </p:cBhvr>
                                    </p:animEffect>
                                  </p:childTnLst>
                                </p:cTn>
                              </p:par>
                              <p:par>
                                <p:cTn id="14" presetID="14" presetClass="entr" presetSubtype="1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randombar(horizontal)">
                                      <p:cBhvr>
                                        <p:cTn id="24" dur="500"/>
                                        <p:tgtEl>
                                          <p:spTgt spid="15"/>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randombar(horizont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30" grpId="0" animBg="1"/>
      <p:bldP spid="3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4.2 </a:t>
            </a:r>
            <a:r>
              <a:rPr lang="zh-CN" altLang="en-US" dirty="0"/>
              <a:t>初始间隙的形成机理</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流场作用力分析</a:t>
            </a:r>
          </a:p>
        </p:txBody>
      </p:sp>
      <p:sp>
        <p:nvSpPr>
          <p:cNvPr id="19" name="文本框 18">
            <a:extLst>
              <a:ext uri="{FF2B5EF4-FFF2-40B4-BE49-F238E27FC236}">
                <a16:creationId xmlns:a16="http://schemas.microsoft.com/office/drawing/2014/main" xmlns="" id="{2F5477A4-C1AF-4BC6-ADBB-F7A1E4BAB474}"/>
              </a:ext>
            </a:extLst>
          </p:cNvPr>
          <p:cNvSpPr txBox="1"/>
          <p:nvPr/>
        </p:nvSpPr>
        <p:spPr>
          <a:xfrm>
            <a:off x="3689169" y="1656823"/>
            <a:ext cx="1338828"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正压力云图</a:t>
            </a:r>
          </a:p>
        </p:txBody>
      </p:sp>
      <p:sp>
        <p:nvSpPr>
          <p:cNvPr id="20" name="文本框 19">
            <a:extLst>
              <a:ext uri="{FF2B5EF4-FFF2-40B4-BE49-F238E27FC236}">
                <a16:creationId xmlns:a16="http://schemas.microsoft.com/office/drawing/2014/main" xmlns="" id="{A0325888-0661-4366-822B-8F640EDF3E73}"/>
              </a:ext>
            </a:extLst>
          </p:cNvPr>
          <p:cNvSpPr txBox="1"/>
          <p:nvPr/>
        </p:nvSpPr>
        <p:spPr>
          <a:xfrm>
            <a:off x="7081520" y="1656823"/>
            <a:ext cx="1338828"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速度矢量图</a:t>
            </a:r>
          </a:p>
        </p:txBody>
      </p:sp>
      <p:sp>
        <p:nvSpPr>
          <p:cNvPr id="21" name="文本框 20">
            <a:extLst>
              <a:ext uri="{FF2B5EF4-FFF2-40B4-BE49-F238E27FC236}">
                <a16:creationId xmlns:a16="http://schemas.microsoft.com/office/drawing/2014/main" xmlns="" id="{0E4A15F5-1643-4202-943B-C87BFA57D2B1}"/>
              </a:ext>
            </a:extLst>
          </p:cNvPr>
          <p:cNvSpPr txBox="1"/>
          <p:nvPr/>
        </p:nvSpPr>
        <p:spPr>
          <a:xfrm>
            <a:off x="9453380" y="1660852"/>
            <a:ext cx="1338828"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粘性剪切力</a:t>
            </a:r>
          </a:p>
        </p:txBody>
      </p:sp>
      <p:sp>
        <p:nvSpPr>
          <p:cNvPr id="22" name="矩形 21">
            <a:extLst>
              <a:ext uri="{FF2B5EF4-FFF2-40B4-BE49-F238E27FC236}">
                <a16:creationId xmlns:a16="http://schemas.microsoft.com/office/drawing/2014/main" xmlns="" id="{CCC8DEA6-9984-416D-B378-70B9F1C05C6E}"/>
              </a:ext>
            </a:extLst>
          </p:cNvPr>
          <p:cNvSpPr/>
          <p:nvPr/>
        </p:nvSpPr>
        <p:spPr>
          <a:xfrm>
            <a:off x="1386340" y="4835934"/>
            <a:ext cx="8702540" cy="1705403"/>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p"/>
            </a:pPr>
            <a:r>
              <a:rPr lang="zh-CN" altLang="en-US" b="1" kern="100" dirty="0">
                <a:solidFill>
                  <a:srgbClr val="514D4D"/>
                </a:solidFill>
                <a:latin typeface="+mj-ea"/>
                <a:ea typeface="+mj-ea"/>
                <a:cs typeface="Times New Roman" panose="02020603050405020304" pitchFamily="18" charset="0"/>
              </a:rPr>
              <a:t>最大冲击力位于堆叠标签的</a:t>
            </a:r>
            <a:r>
              <a:rPr lang="zh-CN" altLang="en-US" b="1" kern="100" dirty="0">
                <a:solidFill>
                  <a:srgbClr val="FF0000"/>
                </a:solidFill>
                <a:latin typeface="+mj-ea"/>
                <a:ea typeface="+mj-ea"/>
                <a:cs typeface="Times New Roman" panose="02020603050405020304" pitchFamily="18" charset="0"/>
              </a:rPr>
              <a:t>中部</a:t>
            </a:r>
            <a:r>
              <a:rPr lang="zh-CN" altLang="en-US" b="1" kern="100" dirty="0">
                <a:solidFill>
                  <a:srgbClr val="514D4D"/>
                </a:solidFill>
                <a:latin typeface="+mj-ea"/>
                <a:ea typeface="+mj-ea"/>
                <a:cs typeface="Times New Roman" panose="02020603050405020304" pitchFamily="18" charset="0"/>
              </a:rPr>
              <a:t>，</a:t>
            </a:r>
            <a:r>
              <a:rPr lang="en-US" altLang="zh-CN" b="1" kern="100" dirty="0">
                <a:solidFill>
                  <a:srgbClr val="514D4D"/>
                </a:solidFill>
                <a:latin typeface="+mj-ea"/>
                <a:ea typeface="+mj-ea"/>
                <a:cs typeface="Times New Roman" panose="02020603050405020304" pitchFamily="18" charset="0"/>
              </a:rPr>
              <a:t>Pmax=63.76Pa;</a:t>
            </a:r>
          </a:p>
          <a:p>
            <a:pPr marL="342900" indent="-342900" algn="just">
              <a:lnSpc>
                <a:spcPct val="150000"/>
              </a:lnSpc>
              <a:spcAft>
                <a:spcPts val="0"/>
              </a:spcAft>
              <a:buFont typeface="Wingdings" panose="05000000000000000000" pitchFamily="2" charset="2"/>
              <a:buChar char="p"/>
            </a:pPr>
            <a:r>
              <a:rPr lang="zh-CN" altLang="en-US" b="1" kern="100" dirty="0">
                <a:solidFill>
                  <a:srgbClr val="514D4D"/>
                </a:solidFill>
                <a:latin typeface="+mj-ea"/>
                <a:ea typeface="+mj-ea"/>
                <a:cs typeface="Times New Roman" panose="02020603050405020304" pitchFamily="18" charset="0"/>
              </a:rPr>
              <a:t>流体遇到堆叠标签之后往垂直于堆叠标签的表面方向流动</a:t>
            </a:r>
            <a:endParaRPr lang="en-US" altLang="zh-CN" b="1" kern="100" dirty="0">
              <a:solidFill>
                <a:srgbClr val="514D4D"/>
              </a:solidFill>
              <a:latin typeface="+mj-ea"/>
              <a:ea typeface="+mj-ea"/>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p"/>
            </a:pPr>
            <a:r>
              <a:rPr lang="zh-CN" altLang="en-US" b="1" kern="100" dirty="0">
                <a:solidFill>
                  <a:srgbClr val="514D4D"/>
                </a:solidFill>
                <a:latin typeface="+mj-ea"/>
                <a:ea typeface="+mj-ea"/>
                <a:cs typeface="Times New Roman" panose="02020603050405020304" pitchFamily="18" charset="0"/>
              </a:rPr>
              <a:t>粘性力</a:t>
            </a:r>
            <a:r>
              <a:rPr lang="en-US" altLang="zh-CN" b="1" kern="100" dirty="0">
                <a:solidFill>
                  <a:srgbClr val="514D4D"/>
                </a:solidFill>
                <a:latin typeface="+mj-ea"/>
                <a:ea typeface="+mj-ea"/>
                <a:cs typeface="Times New Roman" panose="02020603050405020304" pitchFamily="18" charset="0"/>
              </a:rPr>
              <a:t>τ</a:t>
            </a:r>
            <a:r>
              <a:rPr lang="zh-CN" altLang="en-US" b="1" kern="100" dirty="0">
                <a:solidFill>
                  <a:srgbClr val="514D4D"/>
                </a:solidFill>
                <a:latin typeface="+mj-ea"/>
                <a:ea typeface="+mj-ea"/>
                <a:cs typeface="Times New Roman" panose="02020603050405020304" pitchFamily="18" charset="0"/>
              </a:rPr>
              <a:t>的分布与正压力</a:t>
            </a:r>
            <a:r>
              <a:rPr lang="en-US" altLang="zh-CN" b="1" kern="100" dirty="0">
                <a:solidFill>
                  <a:srgbClr val="514D4D"/>
                </a:solidFill>
                <a:latin typeface="+mj-ea"/>
                <a:ea typeface="+mj-ea"/>
                <a:cs typeface="Times New Roman" panose="02020603050405020304" pitchFamily="18" charset="0"/>
              </a:rPr>
              <a:t>p</a:t>
            </a:r>
            <a:r>
              <a:rPr lang="zh-CN" altLang="en-US" b="1" kern="100" dirty="0">
                <a:solidFill>
                  <a:srgbClr val="514D4D"/>
                </a:solidFill>
                <a:latin typeface="+mj-ea"/>
                <a:ea typeface="+mj-ea"/>
                <a:cs typeface="Times New Roman" panose="02020603050405020304" pitchFamily="18" charset="0"/>
              </a:rPr>
              <a:t>的分布恰好相反，最大值出现在堆叠标签的</a:t>
            </a:r>
            <a:r>
              <a:rPr lang="zh-CN" altLang="en-US" b="1" kern="100" dirty="0">
                <a:solidFill>
                  <a:srgbClr val="FF0000"/>
                </a:solidFill>
                <a:latin typeface="+mj-ea"/>
                <a:ea typeface="+mj-ea"/>
                <a:cs typeface="Times New Roman" panose="02020603050405020304" pitchFamily="18" charset="0"/>
              </a:rPr>
              <a:t>顶部</a:t>
            </a:r>
            <a:r>
              <a:rPr lang="zh-CN" altLang="en-US" b="1" kern="100" dirty="0">
                <a:solidFill>
                  <a:srgbClr val="514D4D"/>
                </a:solidFill>
                <a:latin typeface="+mj-ea"/>
                <a:ea typeface="+mj-ea"/>
                <a:cs typeface="Times New Roman" panose="02020603050405020304" pitchFamily="18" charset="0"/>
              </a:rPr>
              <a:t>，最大粘性力为</a:t>
            </a:r>
            <a:r>
              <a:rPr lang="en-US" altLang="zh-CN" b="1" kern="100" dirty="0">
                <a:solidFill>
                  <a:srgbClr val="514D4D"/>
                </a:solidFill>
                <a:latin typeface="+mj-ea"/>
                <a:ea typeface="+mj-ea"/>
                <a:cs typeface="Times New Roman" panose="02020603050405020304" pitchFamily="18" charset="0"/>
              </a:rPr>
              <a:t>5.389PaPa</a:t>
            </a:r>
            <a:r>
              <a:rPr lang="zh-CN" altLang="en-US" b="1" kern="100" dirty="0">
                <a:solidFill>
                  <a:srgbClr val="514D4D"/>
                </a:solidFill>
                <a:latin typeface="+mj-ea"/>
                <a:ea typeface="+mj-ea"/>
                <a:cs typeface="Times New Roman" panose="02020603050405020304" pitchFamily="18" charset="0"/>
              </a:rPr>
              <a:t>，约为最大正压力的</a:t>
            </a:r>
            <a:r>
              <a:rPr lang="en-US" altLang="zh-CN" b="1" kern="100" dirty="0">
                <a:solidFill>
                  <a:srgbClr val="FF0000"/>
                </a:solidFill>
                <a:latin typeface="+mj-ea"/>
                <a:ea typeface="+mj-ea"/>
                <a:cs typeface="Times New Roman" panose="02020603050405020304" pitchFamily="18" charset="0"/>
              </a:rPr>
              <a:t>8.45%</a:t>
            </a:r>
            <a:r>
              <a:rPr lang="zh-CN" altLang="en-US" b="1" kern="100" dirty="0">
                <a:solidFill>
                  <a:srgbClr val="514D4D"/>
                </a:solidFill>
                <a:latin typeface="+mj-ea"/>
                <a:ea typeface="+mj-ea"/>
                <a:cs typeface="Times New Roman" panose="02020603050405020304" pitchFamily="18" charset="0"/>
              </a:rPr>
              <a:t>。</a:t>
            </a:r>
            <a:endParaRPr lang="zh-CN" altLang="zh-CN" b="1" kern="100" dirty="0">
              <a:solidFill>
                <a:srgbClr val="514D4D"/>
              </a:solidFill>
              <a:latin typeface="+mj-ea"/>
              <a:ea typeface="+mj-ea"/>
              <a:cs typeface="Times New Roman" panose="02020603050405020304" pitchFamily="18" charset="0"/>
            </a:endParaRPr>
          </a:p>
        </p:txBody>
      </p:sp>
      <p:sp>
        <p:nvSpPr>
          <p:cNvPr id="23" name="矩形 22">
            <a:extLst>
              <a:ext uri="{FF2B5EF4-FFF2-40B4-BE49-F238E27FC236}">
                <a16:creationId xmlns:a16="http://schemas.microsoft.com/office/drawing/2014/main" xmlns="" id="{FEF6F5C2-47F7-4BBD-9307-88E79F99E681}"/>
              </a:ext>
            </a:extLst>
          </p:cNvPr>
          <p:cNvSpPr/>
          <p:nvPr/>
        </p:nvSpPr>
        <p:spPr>
          <a:xfrm>
            <a:off x="1395856" y="1684893"/>
            <a:ext cx="1260281" cy="369332"/>
          </a:xfrm>
          <a:prstGeom prst="rect">
            <a:avLst/>
          </a:prstGeom>
          <a:solidFill>
            <a:schemeClr val="accent5">
              <a:lumMod val="50000"/>
            </a:schemeClr>
          </a:solidFill>
          <a:ln>
            <a:noFill/>
          </a:ln>
        </p:spPr>
        <p:txBody>
          <a:bodyPr wrap="none">
            <a:spAutoFit/>
          </a:bodyPr>
          <a:lstStyle/>
          <a:p>
            <a:r>
              <a:rPr lang="en-US" altLang="zh-CN" b="1" dirty="0">
                <a:solidFill>
                  <a:schemeClr val="bg1"/>
                </a:solidFill>
                <a:latin typeface="+mj-ea"/>
                <a:ea typeface="+mj-ea"/>
              </a:rPr>
              <a:t>V=10m/s</a:t>
            </a:r>
            <a:endParaRPr lang="zh-CN" altLang="en-US" b="1" dirty="0">
              <a:solidFill>
                <a:schemeClr val="bg1"/>
              </a:solidFill>
              <a:latin typeface="+mj-ea"/>
              <a:ea typeface="+mj-ea"/>
            </a:endParaRPr>
          </a:p>
        </p:txBody>
      </p:sp>
      <p:pic>
        <p:nvPicPr>
          <p:cNvPr id="10" name="图片 9">
            <a:extLst>
              <a:ext uri="{FF2B5EF4-FFF2-40B4-BE49-F238E27FC236}">
                <a16:creationId xmlns:a16="http://schemas.microsoft.com/office/drawing/2014/main" xmlns="" id="{BFB3D09B-78AD-4224-AD53-463F3BC19FE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56137" y="2124396"/>
            <a:ext cx="8382806" cy="2637517"/>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xmlns="" id="{4AEC2B1D-765B-4BCF-9980-1F9801C8603B}"/>
                  </a:ext>
                </a:extLst>
              </p14:cNvPr>
              <p14:cNvContentPartPr/>
              <p14:nvPr/>
            </p14:nvContentPartPr>
            <p14:xfrm>
              <a:off x="2350800" y="6033600"/>
              <a:ext cx="2208960" cy="916200"/>
            </p14:xfrm>
          </p:contentPart>
        </mc:Choice>
        <mc:Fallback xmlns="">
          <p:pic>
            <p:nvPicPr>
              <p:cNvPr id="3" name="墨迹 2">
                <a:extLst>
                  <a:ext uri="{FF2B5EF4-FFF2-40B4-BE49-F238E27FC236}">
                    <a16:creationId xmlns:a16="http://schemas.microsoft.com/office/drawing/2014/main" id="{4AEC2B1D-765B-4BCF-9980-1F9801C8603B}"/>
                  </a:ext>
                </a:extLst>
              </p:cNvPr>
              <p:cNvPicPr/>
              <p:nvPr/>
            </p:nvPicPr>
            <p:blipFill>
              <a:blip r:embed="rId4"/>
              <a:stretch>
                <a:fillRect/>
              </a:stretch>
            </p:blipFill>
            <p:spPr>
              <a:xfrm>
                <a:off x="2341440" y="6024240"/>
                <a:ext cx="2227680" cy="934920"/>
              </a:xfrm>
              <a:prstGeom prst="rect">
                <a:avLst/>
              </a:prstGeom>
            </p:spPr>
          </p:pic>
        </mc:Fallback>
      </mc:AlternateContent>
    </p:spTree>
    <p:extLst>
      <p:ext uri="{BB962C8B-B14F-4D97-AF65-F5344CB8AC3E}">
        <p14:creationId xmlns:p14="http://schemas.microsoft.com/office/powerpoint/2010/main" val="323580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4.2 </a:t>
            </a:r>
            <a:r>
              <a:rPr lang="zh-CN" altLang="en-US" dirty="0"/>
              <a:t>初始间隙的形成机理</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流场作用力分析</a:t>
            </a:r>
          </a:p>
        </p:txBody>
      </p:sp>
      <p:sp>
        <p:nvSpPr>
          <p:cNvPr id="10" name="矩形 9">
            <a:extLst>
              <a:ext uri="{FF2B5EF4-FFF2-40B4-BE49-F238E27FC236}">
                <a16:creationId xmlns:a16="http://schemas.microsoft.com/office/drawing/2014/main" xmlns="" id="{6F2AA4AB-4487-4E10-9A30-4AE766920EF6}"/>
              </a:ext>
            </a:extLst>
          </p:cNvPr>
          <p:cNvSpPr/>
          <p:nvPr/>
        </p:nvSpPr>
        <p:spPr>
          <a:xfrm>
            <a:off x="243919" y="2317644"/>
            <a:ext cx="6648950" cy="1286250"/>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p"/>
            </a:pPr>
            <a:r>
              <a:rPr lang="zh-CN" altLang="zh-CN" b="1" dirty="0">
                <a:latin typeface="Times New Roman" panose="02020603050405020304" pitchFamily="18" charset="0"/>
                <a:ea typeface="+mj-ea"/>
                <a:cs typeface="Times New Roman" panose="02020603050405020304" pitchFamily="18" charset="0"/>
              </a:rPr>
              <a:t>等效集中冲击压力</a:t>
            </a:r>
            <a:r>
              <a:rPr lang="zh-CN" altLang="en-US" b="1" dirty="0">
                <a:latin typeface="Times New Roman" panose="02020603050405020304" pitchFamily="18" charset="0"/>
                <a:ea typeface="+mj-ea"/>
                <a:cs typeface="Times New Roman" panose="02020603050405020304" pitchFamily="18" charset="0"/>
              </a:rPr>
              <a:t>：</a:t>
            </a:r>
            <a:r>
              <a:rPr lang="en-US" altLang="zh-CN" b="1" i="1" dirty="0" err="1">
                <a:ea typeface="+mj-ea"/>
                <a:cs typeface="Times New Roman" panose="02020603050405020304" pitchFamily="18" charset="0"/>
              </a:rPr>
              <a:t>f</a:t>
            </a:r>
            <a:r>
              <a:rPr lang="en-US" altLang="zh-CN" b="1" i="1" baseline="-25000" dirty="0" err="1">
                <a:ea typeface="+mj-ea"/>
                <a:cs typeface="Times New Roman" panose="02020603050405020304" pitchFamily="18" charset="0"/>
              </a:rPr>
              <a:t>n</a:t>
            </a:r>
            <a:r>
              <a:rPr lang="en-US" altLang="zh-CN" b="1" dirty="0">
                <a:ea typeface="+mj-ea"/>
                <a:cs typeface="Times New Roman" panose="02020603050405020304" pitchFamily="18" charset="0"/>
              </a:rPr>
              <a:t>=</a:t>
            </a:r>
            <a:r>
              <a:rPr lang="en-US" altLang="zh-CN" b="1" dirty="0"/>
              <a:t>0.396×10</a:t>
            </a:r>
            <a:r>
              <a:rPr lang="en-US" altLang="zh-CN" b="1" baseline="30000" dirty="0"/>
              <a:t>-6</a:t>
            </a:r>
            <a:r>
              <a:rPr lang="en-US" altLang="zh-CN" b="1" dirty="0">
                <a:ea typeface="+mj-ea"/>
                <a:cs typeface="Times New Roman" panose="02020603050405020304" pitchFamily="18" charset="0"/>
              </a:rPr>
              <a:t>N</a:t>
            </a:r>
          </a:p>
          <a:p>
            <a:pPr marL="342900" indent="-342900" algn="just">
              <a:lnSpc>
                <a:spcPct val="150000"/>
              </a:lnSpc>
              <a:spcAft>
                <a:spcPts val="0"/>
              </a:spcAft>
              <a:buFont typeface="Wingdings" panose="05000000000000000000" pitchFamily="2" charset="2"/>
              <a:buChar char="p"/>
            </a:pPr>
            <a:r>
              <a:rPr lang="zh-CN" altLang="zh-CN" b="1" dirty="0">
                <a:latin typeface="Times New Roman" panose="02020603050405020304" pitchFamily="18" charset="0"/>
                <a:ea typeface="+mj-ea"/>
                <a:cs typeface="Times New Roman" panose="02020603050405020304" pitchFamily="18" charset="0"/>
              </a:rPr>
              <a:t>等效弯矩</a:t>
            </a:r>
            <a:r>
              <a:rPr lang="zh-CN" altLang="en-US" b="1" dirty="0">
                <a:latin typeface="Times New Roman" panose="02020603050405020304" pitchFamily="18" charset="0"/>
                <a:ea typeface="+mj-ea"/>
                <a:cs typeface="Times New Roman" panose="02020603050405020304" pitchFamily="18" charset="0"/>
              </a:rPr>
              <a:t>：</a:t>
            </a:r>
            <a:r>
              <a:rPr lang="en-US" altLang="zh-CN" b="1" i="1" dirty="0">
                <a:latin typeface="Times New Roman" panose="02020603050405020304" pitchFamily="18" charset="0"/>
                <a:ea typeface="+mj-ea"/>
                <a:cs typeface="Times New Roman" panose="02020603050405020304" pitchFamily="18" charset="0"/>
              </a:rPr>
              <a:t>M </a:t>
            </a:r>
            <a:r>
              <a:rPr lang="en-US" altLang="zh-CN" b="1" dirty="0">
                <a:ea typeface="+mj-ea"/>
                <a:cs typeface="Times New Roman" panose="02020603050405020304" pitchFamily="18" charset="0"/>
              </a:rPr>
              <a:t>=</a:t>
            </a:r>
            <a:r>
              <a:rPr lang="en-US" altLang="zh-CN" b="1" dirty="0"/>
              <a:t>-2.64×10</a:t>
            </a:r>
            <a:r>
              <a:rPr lang="en-US" altLang="zh-CN" b="1" baseline="30000" dirty="0"/>
              <a:t>-9</a:t>
            </a:r>
            <a:r>
              <a:rPr lang="en-US" altLang="zh-CN" b="1" dirty="0">
                <a:ea typeface="+mj-ea"/>
                <a:cs typeface="Times New Roman" panose="02020603050405020304" pitchFamily="18" charset="0"/>
              </a:rPr>
              <a:t>N</a:t>
            </a:r>
            <a:r>
              <a:rPr lang="en-US" altLang="zh-CN" b="1" dirty="0">
                <a:latin typeface="Times New Roman" panose="02020603050405020304" pitchFamily="18" charset="0"/>
                <a:ea typeface="+mj-ea"/>
                <a:cs typeface="Times New Roman" panose="02020603050405020304" pitchFamily="18" charset="0"/>
              </a:rPr>
              <a:t>∙m</a:t>
            </a:r>
            <a:r>
              <a:rPr lang="zh-CN" altLang="en-US" b="1" dirty="0">
                <a:latin typeface="Times New Roman" panose="02020603050405020304" pitchFamily="18" charset="0"/>
                <a:ea typeface="+mj-ea"/>
                <a:cs typeface="Times New Roman" panose="02020603050405020304" pitchFamily="18" charset="0"/>
              </a:rPr>
              <a:t>，</a:t>
            </a:r>
            <a:r>
              <a:rPr lang="zh-CN" altLang="zh-CN" b="1" dirty="0">
                <a:latin typeface="+mj-ea"/>
                <a:ea typeface="+mj-ea"/>
              </a:rPr>
              <a:t>负号表示逆时针方向</a:t>
            </a:r>
            <a:endParaRPr lang="en-US" altLang="zh-CN" b="1" dirty="0">
              <a:latin typeface="+mj-ea"/>
              <a:ea typeface="+mj-ea"/>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p"/>
            </a:pPr>
            <a:r>
              <a:rPr lang="zh-CN" altLang="zh-CN" b="1" dirty="0">
                <a:latin typeface="Times New Roman" panose="02020603050405020304" pitchFamily="18" charset="0"/>
                <a:ea typeface="+mj-ea"/>
                <a:cs typeface="Times New Roman" panose="02020603050405020304" pitchFamily="18" charset="0"/>
              </a:rPr>
              <a:t>等效粘性力</a:t>
            </a:r>
            <a:r>
              <a:rPr lang="zh-CN" altLang="en-US" b="1" dirty="0">
                <a:latin typeface="Times New Roman" panose="02020603050405020304" pitchFamily="18" charset="0"/>
                <a:ea typeface="+mj-ea"/>
                <a:cs typeface="Times New Roman" panose="02020603050405020304" pitchFamily="18" charset="0"/>
              </a:rPr>
              <a:t>：</a:t>
            </a:r>
            <a:r>
              <a:rPr lang="en-US" altLang="zh-CN" b="1" i="1" dirty="0">
                <a:latin typeface="Times New Roman" panose="02020603050405020304" pitchFamily="18" charset="0"/>
                <a:ea typeface="+mj-ea"/>
                <a:cs typeface="Times New Roman" panose="02020603050405020304" pitchFamily="18" charset="0"/>
              </a:rPr>
              <a:t>τ</a:t>
            </a:r>
            <a:r>
              <a:rPr lang="en-US" altLang="zh-CN" b="1" dirty="0">
                <a:latin typeface="Times New Roman" panose="02020603050405020304" pitchFamily="18" charset="0"/>
                <a:ea typeface="+mj-ea"/>
                <a:cs typeface="Times New Roman" panose="02020603050405020304" pitchFamily="18" charset="0"/>
              </a:rPr>
              <a:t>=0.62×10</a:t>
            </a:r>
            <a:r>
              <a:rPr lang="en-US" altLang="zh-CN" b="1" baseline="30000" dirty="0">
                <a:latin typeface="Times New Roman" panose="02020603050405020304" pitchFamily="18" charset="0"/>
                <a:ea typeface="+mj-ea"/>
                <a:cs typeface="Times New Roman" panose="02020603050405020304" pitchFamily="18" charset="0"/>
              </a:rPr>
              <a:t>-6</a:t>
            </a:r>
            <a:r>
              <a:rPr lang="en-US" altLang="zh-CN" b="1" dirty="0">
                <a:latin typeface="Times New Roman" panose="02020603050405020304" pitchFamily="18" charset="0"/>
                <a:ea typeface="+mj-ea"/>
                <a:cs typeface="Times New Roman" panose="02020603050405020304" pitchFamily="18" charset="0"/>
              </a:rPr>
              <a:t>N</a:t>
            </a:r>
          </a:p>
        </p:txBody>
      </p:sp>
      <p:sp>
        <p:nvSpPr>
          <p:cNvPr id="12" name="矩形 11">
            <a:extLst>
              <a:ext uri="{FF2B5EF4-FFF2-40B4-BE49-F238E27FC236}">
                <a16:creationId xmlns:a16="http://schemas.microsoft.com/office/drawing/2014/main" xmlns="" id="{358A36E6-4D51-4FA5-A7CF-6C9BB4FCFC4A}"/>
              </a:ext>
            </a:extLst>
          </p:cNvPr>
          <p:cNvSpPr/>
          <p:nvPr/>
        </p:nvSpPr>
        <p:spPr>
          <a:xfrm>
            <a:off x="405835" y="1731459"/>
            <a:ext cx="2492990"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流体求解数据转换后：</a:t>
            </a:r>
          </a:p>
        </p:txBody>
      </p:sp>
      <p:sp>
        <p:nvSpPr>
          <p:cNvPr id="14" name="矩形 13">
            <a:extLst>
              <a:ext uri="{FF2B5EF4-FFF2-40B4-BE49-F238E27FC236}">
                <a16:creationId xmlns:a16="http://schemas.microsoft.com/office/drawing/2014/main" xmlns="" id="{3D573CF5-4688-4499-B2DC-FF7AF362AD79}"/>
              </a:ext>
            </a:extLst>
          </p:cNvPr>
          <p:cNvSpPr/>
          <p:nvPr/>
        </p:nvSpPr>
        <p:spPr>
          <a:xfrm>
            <a:off x="405835" y="4122150"/>
            <a:ext cx="1107996"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变形分析</a:t>
            </a:r>
          </a:p>
        </p:txBody>
      </p:sp>
      <p:sp>
        <p:nvSpPr>
          <p:cNvPr id="15" name="矩形 14">
            <a:extLst>
              <a:ext uri="{FF2B5EF4-FFF2-40B4-BE49-F238E27FC236}">
                <a16:creationId xmlns:a16="http://schemas.microsoft.com/office/drawing/2014/main" xmlns="" id="{0A57A1FA-0AF1-478C-8704-A5C6E97D8590}"/>
              </a:ext>
            </a:extLst>
          </p:cNvPr>
          <p:cNvSpPr/>
          <p:nvPr/>
        </p:nvSpPr>
        <p:spPr>
          <a:xfrm>
            <a:off x="243919" y="4618004"/>
            <a:ext cx="6648950" cy="874214"/>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p"/>
            </a:pP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正压力</a:t>
            </a:r>
            <a:r>
              <a:rPr lang="en-US" altLang="zh-CN" b="1" i="1" dirty="0" err="1">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b="1" i="1" baseline="-25000" dirty="0" err="1">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和弯矩</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M </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对标签的变形几乎没有起到作用</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p"/>
            </a:pPr>
            <a:r>
              <a:rPr lang="zh-CN" altLang="en-US" b="1" dirty="0">
                <a:solidFill>
                  <a:srgbClr val="FF0000"/>
                </a:solidFill>
                <a:latin typeface="Times New Roman" panose="02020603050405020304" pitchFamily="18" charset="0"/>
                <a:cs typeface="Times New Roman" panose="02020603050405020304" pitchFamily="18" charset="0"/>
              </a:rPr>
              <a:t>初始缝隙的产生机理是粘性力导致的</a:t>
            </a:r>
          </a:p>
        </p:txBody>
      </p:sp>
      <p:pic>
        <p:nvPicPr>
          <p:cNvPr id="9" name="图片 8">
            <a:extLst>
              <a:ext uri="{FF2B5EF4-FFF2-40B4-BE49-F238E27FC236}">
                <a16:creationId xmlns:a16="http://schemas.microsoft.com/office/drawing/2014/main" xmlns="" id="{635DD0C3-D44D-479B-AD51-9ABD0269693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7995" y="2342973"/>
            <a:ext cx="5812085" cy="3361970"/>
          </a:xfrm>
          <a:prstGeom prst="rect">
            <a:avLst/>
          </a:prstGeom>
          <a:noFill/>
          <a:ln>
            <a:noFill/>
          </a:ln>
        </p:spPr>
      </p:pic>
    </p:spTree>
    <p:extLst>
      <p:ext uri="{BB962C8B-B14F-4D97-AF65-F5344CB8AC3E}">
        <p14:creationId xmlns:p14="http://schemas.microsoft.com/office/powerpoint/2010/main" val="426956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2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4.3 </a:t>
            </a:r>
            <a:r>
              <a:rPr lang="zh-CN" altLang="en-US" dirty="0"/>
              <a:t>微通道的形成机理</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分离间隙与粘性力之间的关系</a:t>
            </a:r>
          </a:p>
        </p:txBody>
      </p:sp>
      <p:pic>
        <p:nvPicPr>
          <p:cNvPr id="9" name="图片 8">
            <a:extLst>
              <a:ext uri="{FF2B5EF4-FFF2-40B4-BE49-F238E27FC236}">
                <a16:creationId xmlns:a16="http://schemas.microsoft.com/office/drawing/2014/main" xmlns="" id="{7ECE8485-98C5-4712-9DE1-C5BEFFEC47E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125" y="2154597"/>
            <a:ext cx="3913811" cy="2833827"/>
          </a:xfrm>
          <a:prstGeom prst="rect">
            <a:avLst/>
          </a:prstGeom>
          <a:noFill/>
          <a:ln>
            <a:noFill/>
          </a:ln>
        </p:spPr>
      </p:pic>
      <p:pic>
        <p:nvPicPr>
          <p:cNvPr id="16" name="图片 15">
            <a:extLst>
              <a:ext uri="{FF2B5EF4-FFF2-40B4-BE49-F238E27FC236}">
                <a16:creationId xmlns:a16="http://schemas.microsoft.com/office/drawing/2014/main" xmlns="" id="{BB6433AD-B699-432F-BCFF-060E8980C4EF}"/>
              </a:ext>
            </a:extLst>
          </p:cNvPr>
          <p:cNvPicPr>
            <a:picLocks noChangeAspect="1"/>
          </p:cNvPicPr>
          <p:nvPr/>
        </p:nvPicPr>
        <p:blipFill>
          <a:blip r:embed="rId3"/>
          <a:stretch>
            <a:fillRect/>
          </a:stretch>
        </p:blipFill>
        <p:spPr>
          <a:xfrm>
            <a:off x="4409297" y="2257447"/>
            <a:ext cx="7595176" cy="2787742"/>
          </a:xfrm>
          <a:prstGeom prst="rect">
            <a:avLst/>
          </a:prstGeom>
        </p:spPr>
      </p:pic>
      <p:sp>
        <p:nvSpPr>
          <p:cNvPr id="17" name="矩形 16">
            <a:extLst>
              <a:ext uri="{FF2B5EF4-FFF2-40B4-BE49-F238E27FC236}">
                <a16:creationId xmlns:a16="http://schemas.microsoft.com/office/drawing/2014/main" xmlns="" id="{B86C595E-247E-4D09-9363-A44593C9D0E4}"/>
              </a:ext>
            </a:extLst>
          </p:cNvPr>
          <p:cNvSpPr/>
          <p:nvPr/>
        </p:nvSpPr>
        <p:spPr>
          <a:xfrm>
            <a:off x="816802" y="5397149"/>
            <a:ext cx="10558396" cy="874214"/>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p"/>
            </a:pPr>
            <a:r>
              <a:rPr lang="zh-CN" altLang="zh-CN" b="1" dirty="0">
                <a:latin typeface="Times New Roman" panose="02020603050405020304" pitchFamily="18" charset="0"/>
                <a:ea typeface="+mj-ea"/>
                <a:cs typeface="Times New Roman" panose="02020603050405020304" pitchFamily="18" charset="0"/>
              </a:rPr>
              <a:t>标签分离的前期，随着标签端面缝隙</a:t>
            </a:r>
            <a:r>
              <a:rPr lang="en-US" altLang="zh-CN" b="1" i="1" dirty="0" err="1">
                <a:latin typeface="Times New Roman" panose="02020603050405020304" pitchFamily="18" charset="0"/>
                <a:ea typeface="+mj-ea"/>
                <a:cs typeface="Times New Roman" panose="02020603050405020304" pitchFamily="18" charset="0"/>
              </a:rPr>
              <a:t>h</a:t>
            </a:r>
            <a:r>
              <a:rPr lang="en-US" altLang="zh-CN" b="1" i="1" baseline="-25000" dirty="0" err="1">
                <a:latin typeface="Times New Roman" panose="02020603050405020304" pitchFamily="18" charset="0"/>
                <a:ea typeface="+mj-ea"/>
                <a:cs typeface="Times New Roman" panose="02020603050405020304" pitchFamily="18" charset="0"/>
              </a:rPr>
              <a:t>gap</a:t>
            </a:r>
            <a:r>
              <a:rPr lang="zh-CN" altLang="zh-CN" b="1" dirty="0">
                <a:latin typeface="Times New Roman" panose="02020603050405020304" pitchFamily="18" charset="0"/>
                <a:ea typeface="+mj-ea"/>
                <a:cs typeface="Times New Roman" panose="02020603050405020304" pitchFamily="18" charset="0"/>
              </a:rPr>
              <a:t>的增大，粘性力并没有降低，反而会升高</a:t>
            </a:r>
            <a:endParaRPr lang="en-US" altLang="zh-CN" b="1" dirty="0">
              <a:latin typeface="Times New Roman" panose="02020603050405020304" pitchFamily="18" charset="0"/>
              <a:ea typeface="+mj-ea"/>
              <a:cs typeface="Times New Roman" panose="02020603050405020304" pitchFamily="18" charset="0"/>
            </a:endParaRPr>
          </a:p>
          <a:p>
            <a:pPr marL="342900" indent="-342900" algn="just">
              <a:lnSpc>
                <a:spcPct val="150000"/>
              </a:lnSpc>
              <a:spcAft>
                <a:spcPts val="0"/>
              </a:spcAft>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当端面缝隙增大到一定值时，粘性力会急剧降低，此时推动标签分离的主要作用力不再是粘性力</a:t>
            </a:r>
            <a:endParaRPr lang="en-US" altLang="zh-CN" b="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164565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4.3 </a:t>
            </a:r>
            <a:r>
              <a:rPr lang="zh-CN" altLang="en-US" dirty="0"/>
              <a:t>微通道的形成机理</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初始分离间隙的拓展</a:t>
            </a:r>
          </a:p>
        </p:txBody>
      </p:sp>
      <p:pic>
        <p:nvPicPr>
          <p:cNvPr id="7" name="图片 6">
            <a:extLst>
              <a:ext uri="{FF2B5EF4-FFF2-40B4-BE49-F238E27FC236}">
                <a16:creationId xmlns:a16="http://schemas.microsoft.com/office/drawing/2014/main" xmlns="" id="{61F43357-8D9B-4B96-8CAA-831090D78A1F}"/>
              </a:ext>
            </a:extLst>
          </p:cNvPr>
          <p:cNvPicPr>
            <a:picLocks noChangeAspect="1"/>
          </p:cNvPicPr>
          <p:nvPr/>
        </p:nvPicPr>
        <p:blipFill>
          <a:blip r:embed="rId3"/>
          <a:stretch>
            <a:fillRect/>
          </a:stretch>
        </p:blipFill>
        <p:spPr>
          <a:xfrm>
            <a:off x="165196" y="2238384"/>
            <a:ext cx="7681595" cy="3912963"/>
          </a:xfrm>
          <a:prstGeom prst="rect">
            <a:avLst/>
          </a:prstGeom>
        </p:spPr>
      </p:pic>
      <p:sp>
        <p:nvSpPr>
          <p:cNvPr id="8" name="矩形 7">
            <a:extLst>
              <a:ext uri="{FF2B5EF4-FFF2-40B4-BE49-F238E27FC236}">
                <a16:creationId xmlns:a16="http://schemas.microsoft.com/office/drawing/2014/main" xmlns="" id="{B9768429-F467-448D-9973-33A7B22B2A40}"/>
              </a:ext>
            </a:extLst>
          </p:cNvPr>
          <p:cNvSpPr/>
          <p:nvPr/>
        </p:nvSpPr>
        <p:spPr>
          <a:xfrm>
            <a:off x="7813040" y="2368645"/>
            <a:ext cx="4145280" cy="3782702"/>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从压力云图可以看到，当</a:t>
            </a:r>
            <a:r>
              <a:rPr lang="en-US" altLang="zh-CN" b="1" dirty="0">
                <a:latin typeface="Times New Roman" panose="02020603050405020304" pitchFamily="18" charset="0"/>
                <a:ea typeface="+mj-ea"/>
                <a:cs typeface="Times New Roman" panose="02020603050405020304" pitchFamily="18" charset="0"/>
              </a:rPr>
              <a:t>T=0.05s</a:t>
            </a:r>
            <a:r>
              <a:rPr lang="zh-CN" altLang="en-US" b="1" dirty="0">
                <a:latin typeface="Times New Roman" panose="02020603050405020304" pitchFamily="18" charset="0"/>
                <a:ea typeface="+mj-ea"/>
                <a:cs typeface="Times New Roman" panose="02020603050405020304" pitchFamily="18" charset="0"/>
              </a:rPr>
              <a:t>时，标签前端缝隙压力升高，推动标签继续分离</a:t>
            </a:r>
            <a:endParaRPr lang="en-US" altLang="zh-CN" b="1" dirty="0">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当缝隙通道贯通后，流体静压恢复为流体压力，其值下降</a:t>
            </a:r>
            <a:endParaRPr lang="en-US" altLang="zh-CN" b="1" dirty="0">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缝隙内部压强可达</a:t>
            </a:r>
            <a:r>
              <a:rPr lang="en-US" altLang="zh-CN" b="1" dirty="0">
                <a:latin typeface="Times New Roman" panose="02020603050405020304" pitchFamily="18" charset="0"/>
                <a:ea typeface="+mj-ea"/>
                <a:cs typeface="Times New Roman" panose="02020603050405020304" pitchFamily="18" charset="0"/>
              </a:rPr>
              <a:t>20Pa</a:t>
            </a:r>
            <a:r>
              <a:rPr lang="zh-CN" altLang="en-US" b="1" dirty="0">
                <a:latin typeface="Times New Roman" panose="02020603050405020304" pitchFamily="18" charset="0"/>
                <a:ea typeface="+mj-ea"/>
                <a:cs typeface="Times New Roman" panose="02020603050405020304" pitchFamily="18" charset="0"/>
              </a:rPr>
              <a:t>，该值远大于标签端面受到的粘性力</a:t>
            </a:r>
            <a:r>
              <a:rPr lang="en-US" altLang="zh-CN" b="1" dirty="0">
                <a:latin typeface="Times New Roman" panose="02020603050405020304" pitchFamily="18" charset="0"/>
                <a:ea typeface="+mj-ea"/>
                <a:cs typeface="Times New Roman" panose="02020603050405020304" pitchFamily="18" charset="0"/>
              </a:rPr>
              <a:t>1.52Pa</a:t>
            </a:r>
            <a:r>
              <a:rPr lang="zh-CN" altLang="en-US" b="1" dirty="0">
                <a:latin typeface="Times New Roman" panose="02020603050405020304" pitchFamily="18" charset="0"/>
                <a:ea typeface="+mj-ea"/>
                <a:cs typeface="Times New Roman" panose="02020603050405020304" pitchFamily="18" charset="0"/>
              </a:rPr>
              <a:t>。</a:t>
            </a:r>
            <a:endParaRPr lang="en-US" altLang="zh-CN" b="1" dirty="0">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r>
              <a:rPr lang="zh-CN" altLang="en-US" b="1" dirty="0">
                <a:solidFill>
                  <a:srgbClr val="FF0000"/>
                </a:solidFill>
                <a:latin typeface="Times New Roman" panose="02020603050405020304" pitchFamily="18" charset="0"/>
                <a:ea typeface="+mj-ea"/>
                <a:cs typeface="Times New Roman" panose="02020603050405020304" pitchFamily="18" charset="0"/>
              </a:rPr>
              <a:t>若标签初始缝隙产生，则一定能够分离（临界分离速度）</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p:txBody>
      </p:sp>
      <p:sp>
        <p:nvSpPr>
          <p:cNvPr id="10" name="矩形 9">
            <a:extLst>
              <a:ext uri="{FF2B5EF4-FFF2-40B4-BE49-F238E27FC236}">
                <a16:creationId xmlns:a16="http://schemas.microsoft.com/office/drawing/2014/main" xmlns="" id="{708D427F-A6AD-46D2-BFF9-EA964D3AED6A}"/>
              </a:ext>
            </a:extLst>
          </p:cNvPr>
          <p:cNvSpPr/>
          <p:nvPr/>
        </p:nvSpPr>
        <p:spPr>
          <a:xfrm>
            <a:off x="400176" y="1805447"/>
            <a:ext cx="3195105"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恒定入口边界条件：</a:t>
            </a:r>
            <a:r>
              <a:rPr lang="en-US" altLang="zh-CN" b="1" dirty="0">
                <a:solidFill>
                  <a:schemeClr val="bg1"/>
                </a:solidFill>
                <a:latin typeface="+mj-ea"/>
                <a:ea typeface="+mj-ea"/>
              </a:rPr>
              <a:t>V=6m/s</a:t>
            </a:r>
            <a:endParaRPr lang="zh-CN" altLang="en-US" b="1" dirty="0">
              <a:solidFill>
                <a:schemeClr val="bg1"/>
              </a:solidFill>
              <a:latin typeface="+mj-ea"/>
              <a:ea typeface="+mj-ea"/>
            </a:endParaRPr>
          </a:p>
        </p:txBody>
      </p:sp>
      <p:sp>
        <p:nvSpPr>
          <p:cNvPr id="12" name="文本框 11">
            <a:extLst>
              <a:ext uri="{FF2B5EF4-FFF2-40B4-BE49-F238E27FC236}">
                <a16:creationId xmlns:a16="http://schemas.microsoft.com/office/drawing/2014/main" xmlns="" id="{8AAE6D94-6C48-4B36-ABB0-DD5E2ABC1E79}"/>
              </a:ext>
            </a:extLst>
          </p:cNvPr>
          <p:cNvSpPr txBox="1"/>
          <p:nvPr/>
        </p:nvSpPr>
        <p:spPr>
          <a:xfrm>
            <a:off x="1084657" y="6197783"/>
            <a:ext cx="1826141"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压力云图：</a:t>
            </a:r>
            <a:r>
              <a:rPr lang="en-US" altLang="zh-CN" b="1" dirty="0">
                <a:solidFill>
                  <a:schemeClr val="bg1"/>
                </a:solidFill>
                <a:latin typeface="Times New Roman" panose="02020603050405020304" pitchFamily="18" charset="0"/>
                <a:ea typeface="微软雅黑" panose="020B0503020204020204" pitchFamily="34" charset="-122"/>
              </a:rPr>
              <a:t>a), c)</a:t>
            </a:r>
            <a:endParaRPr lang="zh-CN" altLang="en-US" b="1" dirty="0">
              <a:solidFill>
                <a:schemeClr val="bg1"/>
              </a:solidFill>
              <a:latin typeface="Times New Roman" panose="02020603050405020304" pitchFamily="18" charset="0"/>
              <a:ea typeface="微软雅黑" panose="020B0503020204020204" pitchFamily="34" charset="-122"/>
            </a:endParaRPr>
          </a:p>
        </p:txBody>
      </p:sp>
      <p:sp>
        <p:nvSpPr>
          <p:cNvPr id="13" name="文本框 12">
            <a:extLst>
              <a:ext uri="{FF2B5EF4-FFF2-40B4-BE49-F238E27FC236}">
                <a16:creationId xmlns:a16="http://schemas.microsoft.com/office/drawing/2014/main" xmlns="" id="{DD0AEAE8-D9F6-450C-A2BC-4E3BEA6DD6C1}"/>
              </a:ext>
            </a:extLst>
          </p:cNvPr>
          <p:cNvSpPr txBox="1"/>
          <p:nvPr/>
        </p:nvSpPr>
        <p:spPr>
          <a:xfrm>
            <a:off x="4731893" y="6197783"/>
            <a:ext cx="1864613"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速度云图：</a:t>
            </a:r>
            <a:r>
              <a:rPr lang="en-US" altLang="zh-CN" b="1" dirty="0">
                <a:solidFill>
                  <a:schemeClr val="bg1"/>
                </a:solidFill>
                <a:latin typeface="Times New Roman" panose="02020603050405020304" pitchFamily="18" charset="0"/>
                <a:ea typeface="微软雅黑" panose="020B0503020204020204" pitchFamily="34" charset="-122"/>
              </a:rPr>
              <a:t>b), d)</a:t>
            </a:r>
            <a:endParaRPr lang="zh-CN" altLang="en-US" b="1" dirty="0">
              <a:solidFill>
                <a:schemeClr val="bg1"/>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835082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4.3 </a:t>
            </a:r>
            <a:r>
              <a:rPr lang="zh-CN" altLang="en-US" dirty="0"/>
              <a:t>微通道的形成机理</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气体流速对缝隙拓展分离的影响</a:t>
            </a:r>
          </a:p>
        </p:txBody>
      </p:sp>
      <p:sp>
        <p:nvSpPr>
          <p:cNvPr id="9" name="矩形 8">
            <a:extLst>
              <a:ext uri="{FF2B5EF4-FFF2-40B4-BE49-F238E27FC236}">
                <a16:creationId xmlns:a16="http://schemas.microsoft.com/office/drawing/2014/main" xmlns="" id="{9FEE6593-E137-4167-98D8-403B741412E3}"/>
              </a:ext>
            </a:extLst>
          </p:cNvPr>
          <p:cNvSpPr/>
          <p:nvPr/>
        </p:nvSpPr>
        <p:spPr>
          <a:xfrm>
            <a:off x="6579882" y="2531205"/>
            <a:ext cx="5134598" cy="2535566"/>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当入口速度较低时，位移将在短暂波动后最终稳定下来。</a:t>
            </a:r>
            <a:endParaRPr lang="en-US" altLang="zh-CN" b="1" dirty="0">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随着入口速度的增加，稳定后的分离距离变大。</a:t>
            </a:r>
            <a:endParaRPr lang="en-US" altLang="zh-CN" b="1" dirty="0">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当入口速度过大时，位移</a:t>
            </a:r>
            <a:r>
              <a:rPr lang="zh-CN" altLang="en-US" b="1" dirty="0">
                <a:solidFill>
                  <a:srgbClr val="FF0000"/>
                </a:solidFill>
                <a:latin typeface="Times New Roman" panose="02020603050405020304" pitchFamily="18" charset="0"/>
                <a:ea typeface="+mj-ea"/>
                <a:cs typeface="Times New Roman" panose="02020603050405020304" pitchFamily="18" charset="0"/>
              </a:rPr>
              <a:t>发生持续的抖动</a:t>
            </a:r>
            <a:r>
              <a:rPr lang="zh-CN" altLang="en-US" b="1" dirty="0">
                <a:latin typeface="Times New Roman" panose="02020603050405020304" pitchFamily="18" charset="0"/>
                <a:ea typeface="+mj-ea"/>
                <a:cs typeface="Times New Roman" panose="02020603050405020304" pitchFamily="18" charset="0"/>
              </a:rPr>
              <a:t>，无法稳定。</a:t>
            </a:r>
            <a:endParaRPr lang="en-US" altLang="zh-CN" b="1" dirty="0">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r>
              <a:rPr lang="zh-CN" altLang="en-US" b="1" dirty="0">
                <a:latin typeface="Times New Roman" panose="02020603050405020304" pitchFamily="18" charset="0"/>
                <a:ea typeface="+mj-ea"/>
                <a:cs typeface="Times New Roman" panose="02020603050405020304" pitchFamily="18" charset="0"/>
              </a:rPr>
              <a:t>随着入口速度的增加，拍打的幅度也随之增加</a:t>
            </a:r>
            <a:endParaRPr lang="en-US" altLang="zh-CN" b="1" dirty="0">
              <a:latin typeface="Times New Roman" panose="02020603050405020304" pitchFamily="18" charset="0"/>
              <a:ea typeface="+mj-ea"/>
              <a:cs typeface="Times New Roman" panose="02020603050405020304" pitchFamily="18" charset="0"/>
            </a:endParaRPr>
          </a:p>
        </p:txBody>
      </p:sp>
      <p:sp>
        <p:nvSpPr>
          <p:cNvPr id="14" name="文本框 13">
            <a:extLst>
              <a:ext uri="{FF2B5EF4-FFF2-40B4-BE49-F238E27FC236}">
                <a16:creationId xmlns:a16="http://schemas.microsoft.com/office/drawing/2014/main" xmlns="" id="{B8482EA5-FD47-4669-BD3D-1A58F9B4CF57}"/>
              </a:ext>
            </a:extLst>
          </p:cNvPr>
          <p:cNvSpPr txBox="1"/>
          <p:nvPr/>
        </p:nvSpPr>
        <p:spPr>
          <a:xfrm>
            <a:off x="1951960" y="5966681"/>
            <a:ext cx="3416320" cy="369332"/>
          </a:xfrm>
          <a:prstGeom prst="rect">
            <a:avLst/>
          </a:prstGeom>
          <a:solidFill>
            <a:srgbClr val="000066">
              <a:alpha val="55000"/>
            </a:srgbClr>
          </a:solidFill>
        </p:spPr>
        <p:txBody>
          <a:bodyPr wrap="non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不同气体流速下标签的动态响应</a:t>
            </a:r>
          </a:p>
        </p:txBody>
      </p:sp>
      <p:pic>
        <p:nvPicPr>
          <p:cNvPr id="15" name="图片 14">
            <a:extLst>
              <a:ext uri="{FF2B5EF4-FFF2-40B4-BE49-F238E27FC236}">
                <a16:creationId xmlns:a16="http://schemas.microsoft.com/office/drawing/2014/main" xmlns="" id="{7AF902C2-1F8B-404B-B718-A05AC34A27D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956" y="1896264"/>
            <a:ext cx="5673884" cy="4037912"/>
          </a:xfrm>
          <a:prstGeom prst="rect">
            <a:avLst/>
          </a:prstGeom>
          <a:noFill/>
          <a:ln>
            <a:noFill/>
          </a:ln>
        </p:spPr>
      </p:pic>
    </p:spTree>
    <p:extLst>
      <p:ext uri="{BB962C8B-B14F-4D97-AF65-F5344CB8AC3E}">
        <p14:creationId xmlns:p14="http://schemas.microsoft.com/office/powerpoint/2010/main" val="571161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4.4 </a:t>
            </a:r>
            <a:r>
              <a:rPr lang="zh-CN" altLang="en-US" dirty="0"/>
              <a:t>分离抖动的分析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分离抖动的线性稳定性分析</a:t>
            </a:r>
          </a:p>
        </p:txBody>
      </p:sp>
      <p:pic>
        <p:nvPicPr>
          <p:cNvPr id="8" name="图片 7">
            <a:extLst>
              <a:ext uri="{FF2B5EF4-FFF2-40B4-BE49-F238E27FC236}">
                <a16:creationId xmlns:a16="http://schemas.microsoft.com/office/drawing/2014/main" xmlns="" id="{7B4FA1E3-E745-4AA1-91E0-DC8B275A0FA6}"/>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795986" y="2280542"/>
            <a:ext cx="3815715" cy="2182178"/>
          </a:xfrm>
          <a:prstGeom prst="rect">
            <a:avLst/>
          </a:prstGeom>
          <a:noFill/>
          <a:ln>
            <a:noFill/>
          </a:ln>
        </p:spPr>
      </p:pic>
      <p:sp>
        <p:nvSpPr>
          <p:cNvPr id="10" name="矩形 9">
            <a:extLst>
              <a:ext uri="{FF2B5EF4-FFF2-40B4-BE49-F238E27FC236}">
                <a16:creationId xmlns:a16="http://schemas.microsoft.com/office/drawing/2014/main" xmlns="" id="{DFEE99D1-5957-4E5C-8642-4FF21EFE398B}"/>
              </a:ext>
            </a:extLst>
          </p:cNvPr>
          <p:cNvSpPr/>
          <p:nvPr/>
        </p:nvSpPr>
        <p:spPr>
          <a:xfrm>
            <a:off x="464754" y="4406975"/>
            <a:ext cx="3921760" cy="212070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b="1" dirty="0">
                <a:solidFill>
                  <a:srgbClr val="514D4D"/>
                </a:solidFill>
                <a:latin typeface="Times New Roman" panose="02020603050405020304" pitchFamily="18" charset="0"/>
                <a:ea typeface="微软雅黑" panose="020B0503020204020204" pitchFamily="34" charset="-122"/>
                <a:cs typeface="Times New Roman" panose="02020603050405020304" pitchFamily="18" charset="0"/>
              </a:rPr>
              <a:t>流场可分为两部分：两张标签之间的内部流场区域和上面的活动标签的上方的流场区域。</a:t>
            </a:r>
            <a:endParaRPr lang="en-US" altLang="zh-CN" b="1" dirty="0">
              <a:solidFill>
                <a:srgbClr val="514D4D"/>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514D4D"/>
                </a:solidFill>
                <a:latin typeface="Times New Roman" panose="02020603050405020304" pitchFamily="18" charset="0"/>
                <a:ea typeface="微软雅黑" panose="020B0503020204020204" pitchFamily="34" charset="-122"/>
                <a:cs typeface="Times New Roman" panose="02020603050405020304" pitchFamily="18" charset="0"/>
              </a:rPr>
              <a:t>流体压力采用势流方法计算</a:t>
            </a:r>
            <a:endParaRPr lang="en-US" altLang="zh-CN" b="1" dirty="0">
              <a:solidFill>
                <a:srgbClr val="514D4D"/>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514D4D"/>
                </a:solidFill>
                <a:latin typeface="Times New Roman" panose="02020603050405020304" pitchFamily="18" charset="0"/>
                <a:ea typeface="微软雅黑" panose="020B0503020204020204" pitchFamily="34" charset="-122"/>
                <a:cs typeface="Times New Roman" panose="02020603050405020304" pitchFamily="18" charset="0"/>
              </a:rPr>
              <a:t>两个区域和的速度势分别为</a:t>
            </a:r>
            <a:r>
              <a:rPr lang="en-US" altLang="zh-CN" i="1" dirty="0">
                <a:latin typeface="Times New Roman" panose="02020603050405020304" pitchFamily="18" charset="0"/>
                <a:cs typeface="Times New Roman" panose="02020603050405020304" pitchFamily="18" charset="0"/>
              </a:rPr>
              <a:t>φ</a:t>
            </a:r>
            <a:r>
              <a:rPr lang="en-US" altLang="zh-CN" i="1" baseline="-25000" dirty="0">
                <a:latin typeface="Times New Roman" panose="02020603050405020304" pitchFamily="18" charset="0"/>
                <a:cs typeface="Times New Roman" panose="02020603050405020304" pitchFamily="18" charset="0"/>
              </a:rPr>
              <a:t>1</a:t>
            </a:r>
            <a:r>
              <a:rPr lang="zh-CN" altLang="en-US" b="1" dirty="0">
                <a:solidFill>
                  <a:srgbClr val="514D4D"/>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i="1" dirty="0">
                <a:latin typeface="Times New Roman" panose="02020603050405020304" pitchFamily="18" charset="0"/>
                <a:cs typeface="Times New Roman" panose="02020603050405020304" pitchFamily="18" charset="0"/>
              </a:rPr>
              <a:t>φ</a:t>
            </a:r>
            <a:r>
              <a:rPr lang="en-US" altLang="zh-CN" i="1" baseline="-25000" dirty="0">
                <a:latin typeface="Times New Roman" panose="02020603050405020304" pitchFamily="18" charset="0"/>
                <a:cs typeface="Times New Roman" panose="02020603050405020304" pitchFamily="18" charset="0"/>
              </a:rPr>
              <a:t>2</a:t>
            </a:r>
            <a:endParaRPr lang="en-US" altLang="zh-CN" b="1" dirty="0">
              <a:solidFill>
                <a:srgbClr val="514D4D"/>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xmlns="" id="{4BE0DC4E-590A-4ACE-B214-CB430C181908}"/>
              </a:ext>
            </a:extLst>
          </p:cNvPr>
          <p:cNvSpPr/>
          <p:nvPr/>
        </p:nvSpPr>
        <p:spPr>
          <a:xfrm>
            <a:off x="795986" y="1733795"/>
            <a:ext cx="1338828"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流场分区：</a:t>
            </a:r>
          </a:p>
        </p:txBody>
      </p:sp>
      <p:sp>
        <p:nvSpPr>
          <p:cNvPr id="13" name="矩形 12">
            <a:extLst>
              <a:ext uri="{FF2B5EF4-FFF2-40B4-BE49-F238E27FC236}">
                <a16:creationId xmlns:a16="http://schemas.microsoft.com/office/drawing/2014/main" xmlns="" id="{79554D77-038B-4F8F-992D-260A3337F9CA}"/>
              </a:ext>
            </a:extLst>
          </p:cNvPr>
          <p:cNvSpPr/>
          <p:nvPr/>
        </p:nvSpPr>
        <p:spPr>
          <a:xfrm>
            <a:off x="5698671" y="1731459"/>
            <a:ext cx="1107996"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基本方程</a:t>
            </a:r>
          </a:p>
        </p:txBody>
      </p:sp>
      <p:sp>
        <p:nvSpPr>
          <p:cNvPr id="16" name="矩形 15">
            <a:extLst>
              <a:ext uri="{FF2B5EF4-FFF2-40B4-BE49-F238E27FC236}">
                <a16:creationId xmlns:a16="http://schemas.microsoft.com/office/drawing/2014/main" xmlns="" id="{5E4CF058-3559-4295-998F-A81109E25750}"/>
              </a:ext>
            </a:extLst>
          </p:cNvPr>
          <p:cNvSpPr/>
          <p:nvPr/>
        </p:nvSpPr>
        <p:spPr>
          <a:xfrm>
            <a:off x="5647873" y="5015178"/>
            <a:ext cx="1107996"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边界条件</a:t>
            </a:r>
          </a:p>
        </p:txBody>
      </p:sp>
      <p:sp>
        <p:nvSpPr>
          <p:cNvPr id="17" name="矩形 16">
            <a:extLst>
              <a:ext uri="{FF2B5EF4-FFF2-40B4-BE49-F238E27FC236}">
                <a16:creationId xmlns:a16="http://schemas.microsoft.com/office/drawing/2014/main" xmlns="" id="{9F767155-D472-40A6-9D49-A1D441E36EC6}"/>
              </a:ext>
            </a:extLst>
          </p:cNvPr>
          <p:cNvSpPr/>
          <p:nvPr/>
        </p:nvSpPr>
        <p:spPr>
          <a:xfrm>
            <a:off x="5647873" y="2198590"/>
            <a:ext cx="3952240" cy="212006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无粘不可压缩流体方程：</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运动边界条件：</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线性伯努利方程：</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p:txBody>
      </p:sp>
      <p:graphicFrame>
        <p:nvGraphicFramePr>
          <p:cNvPr id="18" name="对象 17">
            <a:extLst>
              <a:ext uri="{FF2B5EF4-FFF2-40B4-BE49-F238E27FC236}">
                <a16:creationId xmlns:a16="http://schemas.microsoft.com/office/drawing/2014/main" xmlns="" id="{8FA24EC6-2991-4ED4-896E-98F29230BB12}"/>
              </a:ext>
            </a:extLst>
          </p:cNvPr>
          <p:cNvGraphicFramePr>
            <a:graphicFrameLocks noChangeAspect="1"/>
          </p:cNvGraphicFramePr>
          <p:nvPr/>
        </p:nvGraphicFramePr>
        <p:xfrm>
          <a:off x="8696960" y="2280542"/>
          <a:ext cx="2631440" cy="375920"/>
        </p:xfrm>
        <a:graphic>
          <a:graphicData uri="http://schemas.openxmlformats.org/presentationml/2006/ole">
            <mc:AlternateContent xmlns:mc="http://schemas.openxmlformats.org/markup-compatibility/2006">
              <mc:Choice xmlns:v="urn:schemas-microsoft-com:vml" Requires="v">
                <p:oleObj spid="_x0000_s41308" name="Equation" r:id="rId4" imgW="1586811" imgH="253890" progId="Equation.DSMT4">
                  <p:embed/>
                </p:oleObj>
              </mc:Choice>
              <mc:Fallback>
                <p:oleObj name="Equation" r:id="rId4" imgW="1586811" imgH="253890" progId="Equation.DSMT4">
                  <p:embed/>
                  <p:pic>
                    <p:nvPicPr>
                      <p:cNvPr id="18" name="对象 17">
                        <a:extLst>
                          <a:ext uri="{FF2B5EF4-FFF2-40B4-BE49-F238E27FC236}">
                            <a16:creationId xmlns:a16="http://schemas.microsoft.com/office/drawing/2014/main" xmlns="" id="{8FA24EC6-2991-4ED4-896E-98F29230B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6960" y="2280542"/>
                        <a:ext cx="2631440" cy="375920"/>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xmlns="" id="{C73AC8B0-20D9-4EAE-8CEF-2449F2A379A2}"/>
              </a:ext>
            </a:extLst>
          </p:cNvPr>
          <p:cNvGraphicFramePr>
            <a:graphicFrameLocks noChangeAspect="1"/>
          </p:cNvGraphicFramePr>
          <p:nvPr/>
        </p:nvGraphicFramePr>
        <p:xfrm>
          <a:off x="6252669" y="3105781"/>
          <a:ext cx="4864100" cy="733425"/>
        </p:xfrm>
        <a:graphic>
          <a:graphicData uri="http://schemas.openxmlformats.org/presentationml/2006/ole">
            <mc:AlternateContent xmlns:mc="http://schemas.openxmlformats.org/markup-compatibility/2006">
              <mc:Choice xmlns:v="urn:schemas-microsoft-com:vml" Requires="v">
                <p:oleObj spid="_x0000_s41309" name="Equation" r:id="rId6" imgW="2933640" imgH="495000" progId="Equation.DSMT4">
                  <p:embed/>
                </p:oleObj>
              </mc:Choice>
              <mc:Fallback>
                <p:oleObj name="Equation" r:id="rId6" imgW="2933640" imgH="495000" progId="Equation.DSMT4">
                  <p:embed/>
                  <p:pic>
                    <p:nvPicPr>
                      <p:cNvPr id="19" name="对象 18">
                        <a:extLst>
                          <a:ext uri="{FF2B5EF4-FFF2-40B4-BE49-F238E27FC236}">
                            <a16:creationId xmlns:a16="http://schemas.microsoft.com/office/drawing/2014/main" xmlns="" id="{C73AC8B0-20D9-4EAE-8CEF-2449F2A379A2}"/>
                          </a:ext>
                        </a:extLst>
                      </p:cNvPr>
                      <p:cNvPicPr>
                        <a:picLocks noChangeAspect="1" noChangeArrowheads="1"/>
                      </p:cNvPicPr>
                      <p:nvPr/>
                    </p:nvPicPr>
                    <p:blipFill>
                      <a:blip r:embed="rId7"/>
                      <a:srcRect/>
                      <a:stretch>
                        <a:fillRect/>
                      </a:stretch>
                    </p:blipFill>
                    <p:spPr bwMode="auto">
                      <a:xfrm>
                        <a:off x="6252669" y="3105781"/>
                        <a:ext cx="4864100" cy="733425"/>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xmlns="" id="{38514861-C530-4684-8B75-03A23F2DD0F9}"/>
              </a:ext>
            </a:extLst>
          </p:cNvPr>
          <p:cNvGraphicFramePr>
            <a:graphicFrameLocks noChangeAspect="1"/>
          </p:cNvGraphicFramePr>
          <p:nvPr/>
        </p:nvGraphicFramePr>
        <p:xfrm>
          <a:off x="6252669" y="4318658"/>
          <a:ext cx="3263900" cy="639762"/>
        </p:xfrm>
        <a:graphic>
          <a:graphicData uri="http://schemas.openxmlformats.org/presentationml/2006/ole">
            <mc:AlternateContent xmlns:mc="http://schemas.openxmlformats.org/markup-compatibility/2006">
              <mc:Choice xmlns:v="urn:schemas-microsoft-com:vml" Requires="v">
                <p:oleObj spid="_x0000_s41310" name="Equation" r:id="rId8" imgW="1968480" imgH="431640" progId="Equation.DSMT4">
                  <p:embed/>
                </p:oleObj>
              </mc:Choice>
              <mc:Fallback>
                <p:oleObj name="Equation" r:id="rId8" imgW="1968480" imgH="431640" progId="Equation.DSMT4">
                  <p:embed/>
                  <p:pic>
                    <p:nvPicPr>
                      <p:cNvPr id="20" name="对象 19">
                        <a:extLst>
                          <a:ext uri="{FF2B5EF4-FFF2-40B4-BE49-F238E27FC236}">
                            <a16:creationId xmlns:a16="http://schemas.microsoft.com/office/drawing/2014/main" xmlns="" id="{38514861-C530-4684-8B75-03A23F2DD0F9}"/>
                          </a:ext>
                        </a:extLst>
                      </p:cNvPr>
                      <p:cNvPicPr>
                        <a:picLocks noChangeAspect="1" noChangeArrowheads="1"/>
                      </p:cNvPicPr>
                      <p:nvPr/>
                    </p:nvPicPr>
                    <p:blipFill>
                      <a:blip r:embed="rId9"/>
                      <a:srcRect/>
                      <a:stretch>
                        <a:fillRect/>
                      </a:stretch>
                    </p:blipFill>
                    <p:spPr bwMode="auto">
                      <a:xfrm>
                        <a:off x="6252669" y="4318658"/>
                        <a:ext cx="3263900" cy="639762"/>
                      </a:xfrm>
                      <a:prstGeom prst="rect">
                        <a:avLst/>
                      </a:prstGeom>
                      <a:noFill/>
                    </p:spPr>
                  </p:pic>
                </p:oleObj>
              </mc:Fallback>
            </mc:AlternateContent>
          </a:graphicData>
        </a:graphic>
      </p:graphicFrame>
      <p:sp>
        <p:nvSpPr>
          <p:cNvPr id="21" name="矩形 20">
            <a:extLst>
              <a:ext uri="{FF2B5EF4-FFF2-40B4-BE49-F238E27FC236}">
                <a16:creationId xmlns:a16="http://schemas.microsoft.com/office/drawing/2014/main" xmlns="" id="{628EC7B2-4854-4B70-9C1B-EAED3884FACC}"/>
              </a:ext>
            </a:extLst>
          </p:cNvPr>
          <p:cNvSpPr/>
          <p:nvPr/>
        </p:nvSpPr>
        <p:spPr>
          <a:xfrm>
            <a:off x="5827100" y="5384510"/>
            <a:ext cx="4941130" cy="128971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b="1" dirty="0">
                <a:solidFill>
                  <a:srgbClr val="3903E7"/>
                </a:solidFill>
                <a:latin typeface="Times New Roman" panose="02020603050405020304" pitchFamily="18" charset="0"/>
                <a:ea typeface="+mj-ea"/>
                <a:cs typeface="Times New Roman" panose="02020603050405020304" pitchFamily="18" charset="0"/>
              </a:rPr>
              <a:t>在</a:t>
            </a:r>
            <a:r>
              <a:rPr lang="en-US" altLang="zh-CN" b="1" i="1" dirty="0">
                <a:solidFill>
                  <a:srgbClr val="3903E7"/>
                </a:solidFill>
                <a:latin typeface="Times New Roman" panose="02020603050405020304" pitchFamily="18" charset="0"/>
                <a:ea typeface="+mj-ea"/>
                <a:cs typeface="Times New Roman" panose="02020603050405020304" pitchFamily="18" charset="0"/>
              </a:rPr>
              <a:t>y=+∞</a:t>
            </a:r>
            <a:r>
              <a:rPr lang="zh-CN" altLang="zh-CN" b="1" dirty="0">
                <a:solidFill>
                  <a:srgbClr val="3903E7"/>
                </a:solidFill>
                <a:latin typeface="Times New Roman" panose="02020603050405020304" pitchFamily="18" charset="0"/>
                <a:ea typeface="+mj-ea"/>
                <a:cs typeface="Times New Roman" panose="02020603050405020304" pitchFamily="18" charset="0"/>
              </a:rPr>
              <a:t>时有界。</a:t>
            </a:r>
          </a:p>
          <a:p>
            <a:pPr marL="285750" indent="-285750">
              <a:lnSpc>
                <a:spcPct val="150000"/>
              </a:lnSpc>
              <a:buFont typeface="Wingdings" panose="05000000000000000000" pitchFamily="2" charset="2"/>
              <a:buChar char="p"/>
            </a:pPr>
            <a:r>
              <a:rPr lang="en-US" altLang="zh-CN" b="1" i="1" dirty="0">
                <a:solidFill>
                  <a:srgbClr val="3903E7"/>
                </a:solidFill>
                <a:latin typeface="Times New Roman" panose="02020603050405020304" pitchFamily="18" charset="0"/>
                <a:ea typeface="+mj-ea"/>
                <a:cs typeface="Times New Roman" panose="02020603050405020304" pitchFamily="18" charset="0"/>
              </a:rPr>
              <a:t>y=H</a:t>
            </a:r>
            <a:r>
              <a:rPr lang="en-US" altLang="zh-CN" b="1" i="1" baseline="-25000" dirty="0">
                <a:solidFill>
                  <a:srgbClr val="3903E7"/>
                </a:solidFill>
                <a:latin typeface="Times New Roman" panose="02020603050405020304" pitchFamily="18" charset="0"/>
                <a:ea typeface="+mj-ea"/>
                <a:cs typeface="Times New Roman" panose="02020603050405020304" pitchFamily="18" charset="0"/>
              </a:rPr>
              <a:t>0</a:t>
            </a:r>
            <a:r>
              <a:rPr lang="zh-CN" altLang="zh-CN" b="1" dirty="0">
                <a:solidFill>
                  <a:srgbClr val="3903E7"/>
                </a:solidFill>
                <a:latin typeface="Times New Roman" panose="02020603050405020304" pitchFamily="18" charset="0"/>
                <a:ea typeface="+mj-ea"/>
                <a:cs typeface="Times New Roman" panose="02020603050405020304" pitchFamily="18" charset="0"/>
              </a:rPr>
              <a:t>时满足运动边界条件。</a:t>
            </a:r>
          </a:p>
          <a:p>
            <a:pPr marL="285750" indent="-285750">
              <a:lnSpc>
                <a:spcPct val="150000"/>
              </a:lnSpc>
              <a:buFont typeface="Wingdings" panose="05000000000000000000" pitchFamily="2" charset="2"/>
              <a:buChar char="p"/>
            </a:pPr>
            <a:r>
              <a:rPr lang="en-US" altLang="zh-CN" b="1" i="1" dirty="0">
                <a:solidFill>
                  <a:srgbClr val="3903E7"/>
                </a:solidFill>
                <a:latin typeface="Times New Roman" panose="02020603050405020304" pitchFamily="18" charset="0"/>
                <a:ea typeface="+mj-ea"/>
                <a:cs typeface="Times New Roman" panose="02020603050405020304" pitchFamily="18" charset="0"/>
              </a:rPr>
              <a:t>y=0</a:t>
            </a:r>
            <a:r>
              <a:rPr lang="zh-CN" altLang="zh-CN" b="1" dirty="0">
                <a:solidFill>
                  <a:srgbClr val="3903E7"/>
                </a:solidFill>
                <a:latin typeface="Times New Roman" panose="02020603050405020304" pitchFamily="18" charset="0"/>
                <a:ea typeface="+mj-ea"/>
                <a:cs typeface="Times New Roman" panose="02020603050405020304" pitchFamily="18" charset="0"/>
              </a:rPr>
              <a:t>时满足运动边界条件，即速度为</a:t>
            </a:r>
            <a:r>
              <a:rPr lang="en-US" altLang="zh-CN" b="1" dirty="0">
                <a:solidFill>
                  <a:srgbClr val="3903E7"/>
                </a:solidFill>
                <a:latin typeface="Times New Roman" panose="02020603050405020304" pitchFamily="18" charset="0"/>
                <a:ea typeface="+mj-ea"/>
                <a:cs typeface="Times New Roman" panose="02020603050405020304" pitchFamily="18" charset="0"/>
              </a:rPr>
              <a:t>0</a:t>
            </a:r>
            <a:r>
              <a:rPr lang="zh-CN" altLang="zh-CN" b="1" dirty="0">
                <a:solidFill>
                  <a:srgbClr val="3903E7"/>
                </a:solidFill>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2867406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4.4 </a:t>
            </a:r>
            <a:r>
              <a:rPr lang="zh-CN" altLang="en-US" dirty="0"/>
              <a:t>分离抖动的分析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分离抖动的线性稳定性分析</a:t>
            </a:r>
          </a:p>
        </p:txBody>
      </p:sp>
      <p:sp>
        <p:nvSpPr>
          <p:cNvPr id="22" name="矩形 21">
            <a:extLst>
              <a:ext uri="{FF2B5EF4-FFF2-40B4-BE49-F238E27FC236}">
                <a16:creationId xmlns:a16="http://schemas.microsoft.com/office/drawing/2014/main" xmlns="" id="{6E7B5710-2437-4915-87A7-16EE11566F62}"/>
              </a:ext>
            </a:extLst>
          </p:cNvPr>
          <p:cNvSpPr/>
          <p:nvPr/>
        </p:nvSpPr>
        <p:spPr>
          <a:xfrm>
            <a:off x="553084" y="1868317"/>
            <a:ext cx="877163"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压力差</a:t>
            </a:r>
          </a:p>
        </p:txBody>
      </p:sp>
      <p:sp>
        <p:nvSpPr>
          <p:cNvPr id="23" name="矩形 22">
            <a:extLst>
              <a:ext uri="{FF2B5EF4-FFF2-40B4-BE49-F238E27FC236}">
                <a16:creationId xmlns:a16="http://schemas.microsoft.com/office/drawing/2014/main" xmlns="" id="{76D4B792-D4CB-4A21-9BCB-A9BFAB64BB1E}"/>
              </a:ext>
            </a:extLst>
          </p:cNvPr>
          <p:cNvSpPr/>
          <p:nvPr/>
        </p:nvSpPr>
        <p:spPr>
          <a:xfrm>
            <a:off x="5805965" y="1865981"/>
            <a:ext cx="2492990"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标签的运动控制方程：</a:t>
            </a:r>
          </a:p>
        </p:txBody>
      </p:sp>
      <p:graphicFrame>
        <p:nvGraphicFramePr>
          <p:cNvPr id="24" name="对象 23">
            <a:extLst>
              <a:ext uri="{FF2B5EF4-FFF2-40B4-BE49-F238E27FC236}">
                <a16:creationId xmlns:a16="http://schemas.microsoft.com/office/drawing/2014/main" xmlns="" id="{21183416-DC35-4C4B-A1BF-0AE6C4D88BC3}"/>
              </a:ext>
            </a:extLst>
          </p:cNvPr>
          <p:cNvGraphicFramePr>
            <a:graphicFrameLocks noChangeAspect="1"/>
          </p:cNvGraphicFramePr>
          <p:nvPr>
            <p:extLst>
              <p:ext uri="{D42A27DB-BD31-4B8C-83A1-F6EECF244321}">
                <p14:modId xmlns:p14="http://schemas.microsoft.com/office/powerpoint/2010/main" val="3355811272"/>
              </p:ext>
            </p:extLst>
          </p:nvPr>
        </p:nvGraphicFramePr>
        <p:xfrm>
          <a:off x="553084" y="3526902"/>
          <a:ext cx="3598863" cy="622300"/>
        </p:xfrm>
        <a:graphic>
          <a:graphicData uri="http://schemas.openxmlformats.org/presentationml/2006/ole">
            <mc:AlternateContent xmlns:mc="http://schemas.openxmlformats.org/markup-compatibility/2006">
              <mc:Choice xmlns:v="urn:schemas-microsoft-com:vml" Requires="v">
                <p:oleObj spid="_x0000_s40629" name="Equation" r:id="rId3" imgW="2171520" imgH="419040" progId="Equation.DSMT4">
                  <p:embed/>
                </p:oleObj>
              </mc:Choice>
              <mc:Fallback>
                <p:oleObj name="Equation" r:id="rId3" imgW="2171520" imgH="419040" progId="Equation.DSMT4">
                  <p:embed/>
                  <p:pic>
                    <p:nvPicPr>
                      <p:cNvPr id="6" name="对象 5">
                        <a:extLst>
                          <a:ext uri="{FF2B5EF4-FFF2-40B4-BE49-F238E27FC236}">
                            <a16:creationId xmlns:a16="http://schemas.microsoft.com/office/drawing/2014/main" xmlns="" id="{12151C15-B6E5-466B-9AEA-800F8C707E3D}"/>
                          </a:ext>
                        </a:extLst>
                      </p:cNvPr>
                      <p:cNvPicPr>
                        <a:picLocks noChangeAspect="1" noChangeArrowheads="1"/>
                      </p:cNvPicPr>
                      <p:nvPr/>
                    </p:nvPicPr>
                    <p:blipFill>
                      <a:blip r:embed="rId4"/>
                      <a:srcRect/>
                      <a:stretch>
                        <a:fillRect/>
                      </a:stretch>
                    </p:blipFill>
                    <p:spPr bwMode="auto">
                      <a:xfrm>
                        <a:off x="553084" y="3526902"/>
                        <a:ext cx="3598863" cy="622300"/>
                      </a:xfrm>
                      <a:prstGeom prst="rect">
                        <a:avLst/>
                      </a:prstGeom>
                      <a:noFill/>
                    </p:spPr>
                  </p:pic>
                </p:oleObj>
              </mc:Fallback>
            </mc:AlternateContent>
          </a:graphicData>
        </a:graphic>
      </p:graphicFrame>
      <p:sp>
        <p:nvSpPr>
          <p:cNvPr id="25" name="矩形 24">
            <a:extLst>
              <a:ext uri="{FF2B5EF4-FFF2-40B4-BE49-F238E27FC236}">
                <a16:creationId xmlns:a16="http://schemas.microsoft.com/office/drawing/2014/main" xmlns="" id="{61181961-5392-4976-80C9-00986F9C1A37}"/>
              </a:ext>
            </a:extLst>
          </p:cNvPr>
          <p:cNvSpPr/>
          <p:nvPr/>
        </p:nvSpPr>
        <p:spPr>
          <a:xfrm>
            <a:off x="514639" y="2383481"/>
            <a:ext cx="4941130" cy="87421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基于流场基本方程、三个边界条件可以求得每个区域的速度势：</a:t>
            </a:r>
            <a:endParaRPr lang="zh-CN" altLang="zh-CN" b="1" dirty="0">
              <a:solidFill>
                <a:srgbClr val="3903E7"/>
              </a:solidFill>
              <a:latin typeface="Times New Roman" panose="02020603050405020304" pitchFamily="18" charset="0"/>
              <a:ea typeface="+mj-ea"/>
              <a:cs typeface="Times New Roman" panose="02020603050405020304" pitchFamily="18" charset="0"/>
            </a:endParaRPr>
          </a:p>
        </p:txBody>
      </p:sp>
      <p:graphicFrame>
        <p:nvGraphicFramePr>
          <p:cNvPr id="26" name="对象 25">
            <a:extLst>
              <a:ext uri="{FF2B5EF4-FFF2-40B4-BE49-F238E27FC236}">
                <a16:creationId xmlns:a16="http://schemas.microsoft.com/office/drawing/2014/main" xmlns="" id="{F5235078-6A01-4B39-848D-98D12E4C6E80}"/>
              </a:ext>
            </a:extLst>
          </p:cNvPr>
          <p:cNvGraphicFramePr>
            <a:graphicFrameLocks noChangeAspect="1"/>
          </p:cNvGraphicFramePr>
          <p:nvPr>
            <p:extLst>
              <p:ext uri="{D42A27DB-BD31-4B8C-83A1-F6EECF244321}">
                <p14:modId xmlns:p14="http://schemas.microsoft.com/office/powerpoint/2010/main" val="623636138"/>
              </p:ext>
            </p:extLst>
          </p:nvPr>
        </p:nvGraphicFramePr>
        <p:xfrm>
          <a:off x="494071" y="4236362"/>
          <a:ext cx="4251325" cy="754063"/>
        </p:xfrm>
        <a:graphic>
          <a:graphicData uri="http://schemas.openxmlformats.org/presentationml/2006/ole">
            <mc:AlternateContent xmlns:mc="http://schemas.openxmlformats.org/markup-compatibility/2006">
              <mc:Choice xmlns:v="urn:schemas-microsoft-com:vml" Requires="v">
                <p:oleObj spid="_x0000_s40630" name="Equation" r:id="rId5" imgW="2565360" imgH="507960" progId="Equation.DSMT4">
                  <p:embed/>
                </p:oleObj>
              </mc:Choice>
              <mc:Fallback>
                <p:oleObj name="Equation" r:id="rId5" imgW="2565360" imgH="507960" progId="Equation.DSMT4">
                  <p:embed/>
                  <p:pic>
                    <p:nvPicPr>
                      <p:cNvPr id="14" name="对象 13">
                        <a:extLst>
                          <a:ext uri="{FF2B5EF4-FFF2-40B4-BE49-F238E27FC236}">
                            <a16:creationId xmlns:a16="http://schemas.microsoft.com/office/drawing/2014/main" xmlns="" id="{F541DD06-D8F8-41E6-93A1-043BC4AC5EA2}"/>
                          </a:ext>
                        </a:extLst>
                      </p:cNvPr>
                      <p:cNvPicPr>
                        <a:picLocks noChangeAspect="1" noChangeArrowheads="1"/>
                      </p:cNvPicPr>
                      <p:nvPr/>
                    </p:nvPicPr>
                    <p:blipFill>
                      <a:blip r:embed="rId6"/>
                      <a:srcRect/>
                      <a:stretch>
                        <a:fillRect/>
                      </a:stretch>
                    </p:blipFill>
                    <p:spPr bwMode="auto">
                      <a:xfrm>
                        <a:off x="494071" y="4236362"/>
                        <a:ext cx="4251325" cy="754063"/>
                      </a:xfrm>
                      <a:prstGeom prst="rect">
                        <a:avLst/>
                      </a:prstGeom>
                      <a:noFill/>
                    </p:spPr>
                  </p:pic>
                </p:oleObj>
              </mc:Fallback>
            </mc:AlternateContent>
          </a:graphicData>
        </a:graphic>
      </p:graphicFrame>
      <p:sp>
        <p:nvSpPr>
          <p:cNvPr id="27" name="矩形 26">
            <a:extLst>
              <a:ext uri="{FF2B5EF4-FFF2-40B4-BE49-F238E27FC236}">
                <a16:creationId xmlns:a16="http://schemas.microsoft.com/office/drawing/2014/main" xmlns="" id="{F7C7AD43-3BCE-40B5-84EB-E2AE8DE7C93F}"/>
              </a:ext>
            </a:extLst>
          </p:cNvPr>
          <p:cNvSpPr/>
          <p:nvPr/>
        </p:nvSpPr>
        <p:spPr>
          <a:xfrm>
            <a:off x="514639" y="5164745"/>
            <a:ext cx="4941130" cy="45871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结合线性化伯努利方程可得压力差：</a:t>
            </a:r>
            <a:endParaRPr lang="zh-CN" altLang="zh-CN" b="1" dirty="0">
              <a:solidFill>
                <a:srgbClr val="3903E7"/>
              </a:solidFill>
              <a:latin typeface="Times New Roman" panose="02020603050405020304" pitchFamily="18" charset="0"/>
              <a:ea typeface="+mj-ea"/>
              <a:cs typeface="Times New Roman" panose="02020603050405020304" pitchFamily="18" charset="0"/>
            </a:endParaRPr>
          </a:p>
        </p:txBody>
      </p:sp>
      <p:graphicFrame>
        <p:nvGraphicFramePr>
          <p:cNvPr id="28" name="对象 27">
            <a:extLst>
              <a:ext uri="{FF2B5EF4-FFF2-40B4-BE49-F238E27FC236}">
                <a16:creationId xmlns:a16="http://schemas.microsoft.com/office/drawing/2014/main" xmlns="" id="{7170C1A2-D291-40B7-A3E8-4AA4BBFAEF5D}"/>
              </a:ext>
            </a:extLst>
          </p:cNvPr>
          <p:cNvGraphicFramePr>
            <a:graphicFrameLocks noChangeAspect="1"/>
          </p:cNvGraphicFramePr>
          <p:nvPr>
            <p:extLst>
              <p:ext uri="{D42A27DB-BD31-4B8C-83A1-F6EECF244321}">
                <p14:modId xmlns:p14="http://schemas.microsoft.com/office/powerpoint/2010/main" val="2389751149"/>
              </p:ext>
            </p:extLst>
          </p:nvPr>
        </p:nvGraphicFramePr>
        <p:xfrm>
          <a:off x="553084" y="5848043"/>
          <a:ext cx="3303587" cy="809625"/>
        </p:xfrm>
        <a:graphic>
          <a:graphicData uri="http://schemas.openxmlformats.org/presentationml/2006/ole">
            <mc:AlternateContent xmlns:mc="http://schemas.openxmlformats.org/markup-compatibility/2006">
              <mc:Choice xmlns:v="urn:schemas-microsoft-com:vml" Requires="v">
                <p:oleObj spid="_x0000_s40631" name="Equation" r:id="rId7" imgW="1993680" imgH="545760" progId="Equation.DSMT4">
                  <p:embed/>
                </p:oleObj>
              </mc:Choice>
              <mc:Fallback>
                <p:oleObj name="Equation" r:id="rId7" imgW="1993680" imgH="545760" progId="Equation.DSMT4">
                  <p:embed/>
                  <p:pic>
                    <p:nvPicPr>
                      <p:cNvPr id="22" name="对象 21">
                        <a:extLst>
                          <a:ext uri="{FF2B5EF4-FFF2-40B4-BE49-F238E27FC236}">
                            <a16:creationId xmlns:a16="http://schemas.microsoft.com/office/drawing/2014/main" xmlns="" id="{740DFA25-13A8-4295-8A13-16B26790E4B5}"/>
                          </a:ext>
                        </a:extLst>
                      </p:cNvPr>
                      <p:cNvPicPr>
                        <a:picLocks noChangeAspect="1" noChangeArrowheads="1"/>
                      </p:cNvPicPr>
                      <p:nvPr/>
                    </p:nvPicPr>
                    <p:blipFill>
                      <a:blip r:embed="rId8"/>
                      <a:srcRect/>
                      <a:stretch>
                        <a:fillRect/>
                      </a:stretch>
                    </p:blipFill>
                    <p:spPr bwMode="auto">
                      <a:xfrm>
                        <a:off x="553084" y="5848043"/>
                        <a:ext cx="3303587" cy="809625"/>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xmlns="" id="{3E4AE259-407C-4A93-8528-D8F7B0469451}"/>
              </a:ext>
            </a:extLst>
          </p:cNvPr>
          <p:cNvGraphicFramePr>
            <a:graphicFrameLocks noChangeAspect="1"/>
          </p:cNvGraphicFramePr>
          <p:nvPr>
            <p:extLst>
              <p:ext uri="{D42A27DB-BD31-4B8C-83A1-F6EECF244321}">
                <p14:modId xmlns:p14="http://schemas.microsoft.com/office/powerpoint/2010/main" val="662912344"/>
              </p:ext>
            </p:extLst>
          </p:nvPr>
        </p:nvGraphicFramePr>
        <p:xfrm>
          <a:off x="5805965" y="2450679"/>
          <a:ext cx="3851275" cy="660400"/>
        </p:xfrm>
        <a:graphic>
          <a:graphicData uri="http://schemas.openxmlformats.org/presentationml/2006/ole">
            <mc:AlternateContent xmlns:mc="http://schemas.openxmlformats.org/markup-compatibility/2006">
              <mc:Choice xmlns:v="urn:schemas-microsoft-com:vml" Requires="v">
                <p:oleObj spid="_x0000_s40632" name="Equation" r:id="rId9" imgW="2323800" imgH="444240" progId="Equation.DSMT4">
                  <p:embed/>
                </p:oleObj>
              </mc:Choice>
              <mc:Fallback>
                <p:oleObj name="Equation" r:id="rId9" imgW="2323800" imgH="444240" progId="Equation.DSMT4">
                  <p:embed/>
                  <p:pic>
                    <p:nvPicPr>
                      <p:cNvPr id="23" name="对象 22">
                        <a:extLst>
                          <a:ext uri="{FF2B5EF4-FFF2-40B4-BE49-F238E27FC236}">
                            <a16:creationId xmlns:a16="http://schemas.microsoft.com/office/drawing/2014/main" xmlns="" id="{C803C708-7472-495C-83BD-94A1CABE8123}"/>
                          </a:ext>
                        </a:extLst>
                      </p:cNvPr>
                      <p:cNvPicPr>
                        <a:picLocks noChangeAspect="1" noChangeArrowheads="1"/>
                      </p:cNvPicPr>
                      <p:nvPr/>
                    </p:nvPicPr>
                    <p:blipFill>
                      <a:blip r:embed="rId10"/>
                      <a:srcRect/>
                      <a:stretch>
                        <a:fillRect/>
                      </a:stretch>
                    </p:blipFill>
                    <p:spPr bwMode="auto">
                      <a:xfrm>
                        <a:off x="5805965" y="2450679"/>
                        <a:ext cx="3851275" cy="660400"/>
                      </a:xfrm>
                      <a:prstGeom prst="rect">
                        <a:avLst/>
                      </a:prstGeom>
                      <a:noFill/>
                    </p:spPr>
                  </p:pic>
                </p:oleObj>
              </mc:Fallback>
            </mc:AlternateContent>
          </a:graphicData>
        </a:graphic>
      </p:graphicFrame>
      <p:sp>
        <p:nvSpPr>
          <p:cNvPr id="30" name="矩形 29">
            <a:extLst>
              <a:ext uri="{FF2B5EF4-FFF2-40B4-BE49-F238E27FC236}">
                <a16:creationId xmlns:a16="http://schemas.microsoft.com/office/drawing/2014/main" xmlns="" id="{72D07596-1A99-4F96-B43F-054DD218FA5A}"/>
              </a:ext>
            </a:extLst>
          </p:cNvPr>
          <p:cNvSpPr/>
          <p:nvPr/>
        </p:nvSpPr>
        <p:spPr>
          <a:xfrm>
            <a:off x="5805965" y="3239452"/>
            <a:ext cx="1338828"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粘性张力：</a:t>
            </a:r>
          </a:p>
        </p:txBody>
      </p:sp>
      <p:graphicFrame>
        <p:nvGraphicFramePr>
          <p:cNvPr id="31" name="对象 30">
            <a:extLst>
              <a:ext uri="{FF2B5EF4-FFF2-40B4-BE49-F238E27FC236}">
                <a16:creationId xmlns:a16="http://schemas.microsoft.com/office/drawing/2014/main" xmlns="" id="{FAFD58E0-C17F-43A7-AC6E-F5A9798F4758}"/>
              </a:ext>
            </a:extLst>
          </p:cNvPr>
          <p:cNvGraphicFramePr>
            <a:graphicFrameLocks noChangeAspect="1"/>
          </p:cNvGraphicFramePr>
          <p:nvPr>
            <p:extLst>
              <p:ext uri="{D42A27DB-BD31-4B8C-83A1-F6EECF244321}">
                <p14:modId xmlns:p14="http://schemas.microsoft.com/office/powerpoint/2010/main" val="3524799582"/>
              </p:ext>
            </p:extLst>
          </p:nvPr>
        </p:nvGraphicFramePr>
        <p:xfrm>
          <a:off x="5805965" y="3713803"/>
          <a:ext cx="6061075" cy="754062"/>
        </p:xfrm>
        <a:graphic>
          <a:graphicData uri="http://schemas.openxmlformats.org/presentationml/2006/ole">
            <mc:AlternateContent xmlns:mc="http://schemas.openxmlformats.org/markup-compatibility/2006">
              <mc:Choice xmlns:v="urn:schemas-microsoft-com:vml" Requires="v">
                <p:oleObj spid="_x0000_s40633" name="Equation" r:id="rId11" imgW="3657600" imgH="507960" progId="Equation.DSMT4">
                  <p:embed/>
                </p:oleObj>
              </mc:Choice>
              <mc:Fallback>
                <p:oleObj name="Equation" r:id="rId11" imgW="3657600" imgH="507960" progId="Equation.DSMT4">
                  <p:embed/>
                  <p:pic>
                    <p:nvPicPr>
                      <p:cNvPr id="25" name="对象 24">
                        <a:extLst>
                          <a:ext uri="{FF2B5EF4-FFF2-40B4-BE49-F238E27FC236}">
                            <a16:creationId xmlns:a16="http://schemas.microsoft.com/office/drawing/2014/main" xmlns="" id="{2FE3CF2A-F30C-4E7D-80FC-A7CF7EDB69B2}"/>
                          </a:ext>
                        </a:extLst>
                      </p:cNvPr>
                      <p:cNvPicPr>
                        <a:picLocks noChangeAspect="1" noChangeArrowheads="1"/>
                      </p:cNvPicPr>
                      <p:nvPr/>
                    </p:nvPicPr>
                    <p:blipFill>
                      <a:blip r:embed="rId12"/>
                      <a:srcRect/>
                      <a:stretch>
                        <a:fillRect/>
                      </a:stretch>
                    </p:blipFill>
                    <p:spPr bwMode="auto">
                      <a:xfrm>
                        <a:off x="5805965" y="3713803"/>
                        <a:ext cx="6061075" cy="754062"/>
                      </a:xfrm>
                      <a:prstGeom prst="rect">
                        <a:avLst/>
                      </a:prstGeom>
                      <a:noFill/>
                    </p:spPr>
                  </p:pic>
                </p:oleObj>
              </mc:Fallback>
            </mc:AlternateContent>
          </a:graphicData>
        </a:graphic>
      </p:graphicFrame>
      <p:sp>
        <p:nvSpPr>
          <p:cNvPr id="32" name="矩形 31">
            <a:extLst>
              <a:ext uri="{FF2B5EF4-FFF2-40B4-BE49-F238E27FC236}">
                <a16:creationId xmlns:a16="http://schemas.microsoft.com/office/drawing/2014/main" xmlns="" id="{870BDC54-48FA-479D-A2F0-4A18E881B665}"/>
              </a:ext>
            </a:extLst>
          </p:cNvPr>
          <p:cNvSpPr/>
          <p:nvPr/>
        </p:nvSpPr>
        <p:spPr>
          <a:xfrm>
            <a:off x="5805965" y="4621093"/>
            <a:ext cx="4570482"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将压力差及粘性张力带入运动控制方程后：</a:t>
            </a:r>
          </a:p>
        </p:txBody>
      </p:sp>
      <p:graphicFrame>
        <p:nvGraphicFramePr>
          <p:cNvPr id="33" name="对象 32">
            <a:extLst>
              <a:ext uri="{FF2B5EF4-FFF2-40B4-BE49-F238E27FC236}">
                <a16:creationId xmlns:a16="http://schemas.microsoft.com/office/drawing/2014/main" xmlns="" id="{D1FC7A6F-5240-451C-B456-F58A781C950C}"/>
              </a:ext>
            </a:extLst>
          </p:cNvPr>
          <p:cNvGraphicFramePr>
            <a:graphicFrameLocks noChangeAspect="1"/>
          </p:cNvGraphicFramePr>
          <p:nvPr>
            <p:extLst>
              <p:ext uri="{D42A27DB-BD31-4B8C-83A1-F6EECF244321}">
                <p14:modId xmlns:p14="http://schemas.microsoft.com/office/powerpoint/2010/main" val="96675511"/>
              </p:ext>
            </p:extLst>
          </p:nvPr>
        </p:nvGraphicFramePr>
        <p:xfrm>
          <a:off x="5932170" y="5197039"/>
          <a:ext cx="5808663" cy="809625"/>
        </p:xfrm>
        <a:graphic>
          <a:graphicData uri="http://schemas.openxmlformats.org/presentationml/2006/ole">
            <mc:AlternateContent xmlns:mc="http://schemas.openxmlformats.org/markup-compatibility/2006">
              <mc:Choice xmlns:v="urn:schemas-microsoft-com:vml" Requires="v">
                <p:oleObj spid="_x0000_s40634" name="Equation" r:id="rId13" imgW="3504960" imgH="545760" progId="Equation.DSMT4">
                  <p:embed/>
                </p:oleObj>
              </mc:Choice>
              <mc:Fallback>
                <p:oleObj name="Equation" r:id="rId13" imgW="3504960" imgH="545760" progId="Equation.DSMT4">
                  <p:embed/>
                  <p:pic>
                    <p:nvPicPr>
                      <p:cNvPr id="28" name="对象 27">
                        <a:extLst>
                          <a:ext uri="{FF2B5EF4-FFF2-40B4-BE49-F238E27FC236}">
                            <a16:creationId xmlns:a16="http://schemas.microsoft.com/office/drawing/2014/main" xmlns="" id="{D66D5602-80C0-4109-ADC0-A8DD8BABEE82}"/>
                          </a:ext>
                        </a:extLst>
                      </p:cNvPr>
                      <p:cNvPicPr>
                        <a:picLocks noChangeAspect="1" noChangeArrowheads="1"/>
                      </p:cNvPicPr>
                      <p:nvPr/>
                    </p:nvPicPr>
                    <p:blipFill>
                      <a:blip r:embed="rId14"/>
                      <a:srcRect/>
                      <a:stretch>
                        <a:fillRect/>
                      </a:stretch>
                    </p:blipFill>
                    <p:spPr bwMode="auto">
                      <a:xfrm>
                        <a:off x="5932170" y="5197039"/>
                        <a:ext cx="5808663" cy="809625"/>
                      </a:xfrm>
                      <a:prstGeom prst="rect">
                        <a:avLst/>
                      </a:prstGeom>
                      <a:noFill/>
                    </p:spPr>
                  </p:pic>
                </p:oleObj>
              </mc:Fallback>
            </mc:AlternateContent>
          </a:graphicData>
        </a:graphic>
      </p:graphicFrame>
    </p:spTree>
    <p:extLst>
      <p:ext uri="{BB962C8B-B14F-4D97-AF65-F5344CB8AC3E}">
        <p14:creationId xmlns:p14="http://schemas.microsoft.com/office/powerpoint/2010/main" val="2533024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4.4 </a:t>
            </a:r>
            <a:r>
              <a:rPr lang="zh-CN" altLang="en-US" dirty="0"/>
              <a:t>分离抖动的分析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分离抖动的线性稳定性分析</a:t>
            </a:r>
          </a:p>
        </p:txBody>
      </p:sp>
      <p:sp>
        <p:nvSpPr>
          <p:cNvPr id="14" name="矩形 13">
            <a:extLst>
              <a:ext uri="{FF2B5EF4-FFF2-40B4-BE49-F238E27FC236}">
                <a16:creationId xmlns:a16="http://schemas.microsoft.com/office/drawing/2014/main" xmlns="" id="{594F78F7-89F1-475D-9BCB-35B1FB9DF665}"/>
              </a:ext>
            </a:extLst>
          </p:cNvPr>
          <p:cNvSpPr/>
          <p:nvPr/>
        </p:nvSpPr>
        <p:spPr>
          <a:xfrm>
            <a:off x="553084" y="1733795"/>
            <a:ext cx="1338828"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无量纲化：</a:t>
            </a:r>
          </a:p>
        </p:txBody>
      </p:sp>
      <p:graphicFrame>
        <p:nvGraphicFramePr>
          <p:cNvPr id="15" name="对象 14">
            <a:extLst>
              <a:ext uri="{FF2B5EF4-FFF2-40B4-BE49-F238E27FC236}">
                <a16:creationId xmlns:a16="http://schemas.microsoft.com/office/drawing/2014/main" xmlns="" id="{1829AC5E-5BD2-42BA-898C-ECF3360F79A8}"/>
              </a:ext>
            </a:extLst>
          </p:cNvPr>
          <p:cNvGraphicFramePr>
            <a:graphicFrameLocks noChangeAspect="1"/>
          </p:cNvGraphicFramePr>
          <p:nvPr>
            <p:extLst>
              <p:ext uri="{D42A27DB-BD31-4B8C-83A1-F6EECF244321}">
                <p14:modId xmlns:p14="http://schemas.microsoft.com/office/powerpoint/2010/main" val="2421215790"/>
              </p:ext>
            </p:extLst>
          </p:nvPr>
        </p:nvGraphicFramePr>
        <p:xfrm>
          <a:off x="934700" y="2625412"/>
          <a:ext cx="863600" cy="622300"/>
        </p:xfrm>
        <a:graphic>
          <a:graphicData uri="http://schemas.openxmlformats.org/presentationml/2006/ole">
            <mc:AlternateContent xmlns:mc="http://schemas.openxmlformats.org/markup-compatibility/2006">
              <mc:Choice xmlns:v="urn:schemas-microsoft-com:vml" Requires="v">
                <p:oleObj spid="_x0000_s42799" name="Equation" r:id="rId3" imgW="520560" imgH="419040" progId="Equation.DSMT4">
                  <p:embed/>
                </p:oleObj>
              </mc:Choice>
              <mc:Fallback>
                <p:oleObj name="Equation" r:id="rId3" imgW="520560" imgH="419040" progId="Equation.DSMT4">
                  <p:embed/>
                  <p:pic>
                    <p:nvPicPr>
                      <p:cNvPr id="6" name="对象 5">
                        <a:extLst>
                          <a:ext uri="{FF2B5EF4-FFF2-40B4-BE49-F238E27FC236}">
                            <a16:creationId xmlns:a16="http://schemas.microsoft.com/office/drawing/2014/main" xmlns="" id="{12151C15-B6E5-466B-9AEA-800F8C707E3D}"/>
                          </a:ext>
                        </a:extLst>
                      </p:cNvPr>
                      <p:cNvPicPr>
                        <a:picLocks noChangeAspect="1" noChangeArrowheads="1"/>
                      </p:cNvPicPr>
                      <p:nvPr/>
                    </p:nvPicPr>
                    <p:blipFill>
                      <a:blip r:embed="rId4"/>
                      <a:srcRect/>
                      <a:stretch>
                        <a:fillRect/>
                      </a:stretch>
                    </p:blipFill>
                    <p:spPr bwMode="auto">
                      <a:xfrm>
                        <a:off x="934700" y="2625412"/>
                        <a:ext cx="863600" cy="6223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xmlns="" id="{4D1B5B38-4B80-432E-8E1D-AA79C6EBF50A}"/>
                  </a:ext>
                </a:extLst>
              </p:cNvPr>
              <p:cNvSpPr/>
              <p:nvPr/>
            </p:nvSpPr>
            <p:spPr>
              <a:xfrm>
                <a:off x="514639" y="2248959"/>
                <a:ext cx="5681880" cy="376770"/>
              </a:xfrm>
              <a:prstGeom prst="rect">
                <a:avLst/>
              </a:prstGeom>
            </p:spPr>
            <p:txBody>
              <a:bodyPr wrap="square">
                <a:spAutoFit/>
              </a:bodyPr>
              <a:lstStyle/>
              <a:p>
                <a:r>
                  <a:rPr lang="zh-CN" altLang="en-US" b="1" dirty="0">
                    <a:solidFill>
                      <a:srgbClr val="3903E7"/>
                    </a:solidFill>
                    <a:latin typeface="Times New Roman" panose="02020603050405020304" pitchFamily="18" charset="0"/>
                    <a:ea typeface="+mj-ea"/>
                    <a:cs typeface="Times New Roman" panose="02020603050405020304" pitchFamily="18" charset="0"/>
                  </a:rPr>
                  <a:t>以</a:t>
                </a:r>
                <a:r>
                  <a:rPr lang="zh-CN" altLang="zh-CN" b="1" dirty="0">
                    <a:solidFill>
                      <a:srgbClr val="3903E7"/>
                    </a:solidFill>
                    <a:latin typeface="Times New Roman" panose="02020603050405020304" pitchFamily="18" charset="0"/>
                    <a:ea typeface="+mj-ea"/>
                    <a:cs typeface="Times New Roman" panose="02020603050405020304" pitchFamily="18" charset="0"/>
                  </a:rPr>
                  <a:t>无量纲质量</a:t>
                </a:r>
                <a14:m>
                  <m:oMath xmlns:m="http://schemas.openxmlformats.org/officeDocument/2006/math">
                    <m:acc>
                      <m:accPr>
                        <m:chr m:val="̂"/>
                        <m:ctrlPr>
                          <a:rPr lang="zh-CN" altLang="zh-CN" b="1" i="1">
                            <a:solidFill>
                              <a:srgbClr val="3903E7"/>
                            </a:solidFill>
                            <a:latin typeface="Cambria Math" panose="02040503050406030204" pitchFamily="18" charset="0"/>
                            <a:ea typeface="+mj-ea"/>
                          </a:rPr>
                        </m:ctrlPr>
                      </m:accPr>
                      <m:e>
                        <m:r>
                          <a:rPr lang="en-US" altLang="zh-CN" b="1" i="1">
                            <a:solidFill>
                              <a:srgbClr val="3903E7"/>
                            </a:solidFill>
                            <a:latin typeface="Cambria Math" panose="02040503050406030204" pitchFamily="18" charset="0"/>
                            <a:ea typeface="+mj-ea"/>
                          </a:rPr>
                          <m:t>𝝆</m:t>
                        </m:r>
                      </m:e>
                    </m:acc>
                  </m:oMath>
                </a14:m>
                <a:r>
                  <a:rPr lang="zh-CN" altLang="zh-CN" b="1" dirty="0">
                    <a:solidFill>
                      <a:srgbClr val="3903E7"/>
                    </a:solidFill>
                    <a:latin typeface="Times New Roman" panose="02020603050405020304" pitchFamily="18" charset="0"/>
                    <a:ea typeface="+mj-ea"/>
                    <a:cs typeface="Times New Roman" panose="02020603050405020304" pitchFamily="18" charset="0"/>
                  </a:rPr>
                  <a:t>和无量纲速度</a:t>
                </a:r>
                <a14:m>
                  <m:oMath xmlns:m="http://schemas.openxmlformats.org/officeDocument/2006/math">
                    <m:acc>
                      <m:accPr>
                        <m:chr m:val="̂"/>
                        <m:ctrlPr>
                          <a:rPr lang="zh-CN" altLang="zh-CN" b="1" i="1">
                            <a:solidFill>
                              <a:srgbClr val="3903E7"/>
                            </a:solidFill>
                            <a:latin typeface="Cambria Math" panose="02040503050406030204" pitchFamily="18" charset="0"/>
                            <a:ea typeface="+mj-ea"/>
                          </a:rPr>
                        </m:ctrlPr>
                      </m:accPr>
                      <m:e>
                        <m:r>
                          <a:rPr lang="en-US" altLang="zh-CN" b="1" i="1">
                            <a:solidFill>
                              <a:srgbClr val="3903E7"/>
                            </a:solidFill>
                            <a:latin typeface="Cambria Math" panose="02040503050406030204" pitchFamily="18" charset="0"/>
                            <a:ea typeface="+mj-ea"/>
                          </a:rPr>
                          <m:t>𝑼</m:t>
                        </m:r>
                      </m:e>
                    </m:acc>
                  </m:oMath>
                </a14:m>
                <a:r>
                  <a:rPr lang="zh-CN" altLang="zh-CN" b="1" dirty="0">
                    <a:solidFill>
                      <a:srgbClr val="3903E7"/>
                    </a:solidFill>
                    <a:latin typeface="Times New Roman" panose="02020603050405020304" pitchFamily="18" charset="0"/>
                    <a:ea typeface="+mj-ea"/>
                    <a:cs typeface="Times New Roman" panose="02020603050405020304" pitchFamily="18" charset="0"/>
                  </a:rPr>
                  <a:t>作为控制参数</a:t>
                </a:r>
                <a:r>
                  <a:rPr lang="zh-CN" altLang="en-US" b="1" dirty="0">
                    <a:solidFill>
                      <a:srgbClr val="3903E7"/>
                    </a:solidFill>
                    <a:latin typeface="Times New Roman" panose="02020603050405020304" pitchFamily="18" charset="0"/>
                    <a:ea typeface="+mj-ea"/>
                    <a:cs typeface="Times New Roman" panose="02020603050405020304" pitchFamily="18" charset="0"/>
                  </a:rPr>
                  <a:t>：</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p:txBody>
          </p:sp>
        </mc:Choice>
        <mc:Fallback xmlns="">
          <p:sp>
            <p:nvSpPr>
              <p:cNvPr id="22" name="矩形 21">
                <a:extLst>
                  <a:ext uri="{FF2B5EF4-FFF2-40B4-BE49-F238E27FC236}">
                    <a16:creationId xmlns:a16="http://schemas.microsoft.com/office/drawing/2014/main" id="{4D1B5B38-4B80-432E-8E1D-AA79C6EBF50A}"/>
                  </a:ext>
                </a:extLst>
              </p:cNvPr>
              <p:cNvSpPr>
                <a:spLocks noRot="1" noChangeAspect="1" noMove="1" noResize="1" noEditPoints="1" noAdjustHandles="1" noChangeArrowheads="1" noChangeShapeType="1" noTextEdit="1"/>
              </p:cNvSpPr>
              <p:nvPr/>
            </p:nvSpPr>
            <p:spPr>
              <a:xfrm>
                <a:off x="514639" y="2248959"/>
                <a:ext cx="5681880" cy="376770"/>
              </a:xfrm>
              <a:prstGeom prst="rect">
                <a:avLst/>
              </a:prstGeom>
              <a:blipFill>
                <a:blip r:embed="rId5"/>
                <a:stretch>
                  <a:fillRect l="-858" t="-8065" b="-24194"/>
                </a:stretch>
              </a:blipFill>
            </p:spPr>
            <p:txBody>
              <a:bodyPr/>
              <a:lstStyle/>
              <a:p>
                <a:r>
                  <a:rPr lang="zh-CN" altLang="en-US">
                    <a:noFill/>
                  </a:rPr>
                  <a:t> </a:t>
                </a:r>
              </a:p>
            </p:txBody>
          </p:sp>
        </mc:Fallback>
      </mc:AlternateContent>
      <p:graphicFrame>
        <p:nvGraphicFramePr>
          <p:cNvPr id="23" name="对象 22">
            <a:extLst>
              <a:ext uri="{FF2B5EF4-FFF2-40B4-BE49-F238E27FC236}">
                <a16:creationId xmlns:a16="http://schemas.microsoft.com/office/drawing/2014/main" xmlns="" id="{07197C68-4D13-494D-961A-91CBEEE475E5}"/>
              </a:ext>
            </a:extLst>
          </p:cNvPr>
          <p:cNvGraphicFramePr>
            <a:graphicFrameLocks noChangeAspect="1"/>
          </p:cNvGraphicFramePr>
          <p:nvPr>
            <p:extLst>
              <p:ext uri="{D42A27DB-BD31-4B8C-83A1-F6EECF244321}">
                <p14:modId xmlns:p14="http://schemas.microsoft.com/office/powerpoint/2010/main" val="3680463046"/>
              </p:ext>
            </p:extLst>
          </p:nvPr>
        </p:nvGraphicFramePr>
        <p:xfrm>
          <a:off x="934700" y="3280076"/>
          <a:ext cx="1641475" cy="414338"/>
        </p:xfrm>
        <a:graphic>
          <a:graphicData uri="http://schemas.openxmlformats.org/presentationml/2006/ole">
            <mc:AlternateContent xmlns:mc="http://schemas.openxmlformats.org/markup-compatibility/2006">
              <mc:Choice xmlns:v="urn:schemas-microsoft-com:vml" Requires="v">
                <p:oleObj spid="_x0000_s42800" name="Equation" r:id="rId6" imgW="990360" imgH="279360" progId="Equation.DSMT4">
                  <p:embed/>
                </p:oleObj>
              </mc:Choice>
              <mc:Fallback>
                <p:oleObj name="Equation" r:id="rId6" imgW="990360" imgH="279360" progId="Equation.DSMT4">
                  <p:embed/>
                  <p:pic>
                    <p:nvPicPr>
                      <p:cNvPr id="14" name="对象 13">
                        <a:extLst>
                          <a:ext uri="{FF2B5EF4-FFF2-40B4-BE49-F238E27FC236}">
                            <a16:creationId xmlns:a16="http://schemas.microsoft.com/office/drawing/2014/main" xmlns="" id="{F541DD06-D8F8-41E6-93A1-043BC4AC5EA2}"/>
                          </a:ext>
                        </a:extLst>
                      </p:cNvPr>
                      <p:cNvPicPr>
                        <a:picLocks noChangeAspect="1" noChangeArrowheads="1"/>
                      </p:cNvPicPr>
                      <p:nvPr/>
                    </p:nvPicPr>
                    <p:blipFill>
                      <a:blip r:embed="rId7"/>
                      <a:srcRect/>
                      <a:stretch>
                        <a:fillRect/>
                      </a:stretch>
                    </p:blipFill>
                    <p:spPr bwMode="auto">
                      <a:xfrm>
                        <a:off x="934700" y="3280076"/>
                        <a:ext cx="1641475" cy="414338"/>
                      </a:xfrm>
                      <a:prstGeom prst="rect">
                        <a:avLst/>
                      </a:prstGeom>
                      <a:noFill/>
                    </p:spPr>
                  </p:pic>
                </p:oleObj>
              </mc:Fallback>
            </mc:AlternateContent>
          </a:graphicData>
        </a:graphic>
      </p:graphicFrame>
      <p:sp>
        <p:nvSpPr>
          <p:cNvPr id="24" name="矩形 23">
            <a:extLst>
              <a:ext uri="{FF2B5EF4-FFF2-40B4-BE49-F238E27FC236}">
                <a16:creationId xmlns:a16="http://schemas.microsoft.com/office/drawing/2014/main" xmlns="" id="{E50CD350-5DD8-42C1-AA15-423EE893FA21}"/>
              </a:ext>
            </a:extLst>
          </p:cNvPr>
          <p:cNvSpPr/>
          <p:nvPr/>
        </p:nvSpPr>
        <p:spPr>
          <a:xfrm>
            <a:off x="514639" y="3724875"/>
            <a:ext cx="4941130" cy="458715"/>
          </a:xfrm>
          <a:prstGeom prst="rect">
            <a:avLst/>
          </a:prstGeom>
        </p:spPr>
        <p:txBody>
          <a:bodyPr wrap="square">
            <a:spAutoFit/>
          </a:bodyPr>
          <a:lstStyle/>
          <a:p>
            <a:pPr>
              <a:lnSpc>
                <a:spcPct val="150000"/>
              </a:lnSpc>
            </a:pPr>
            <a:r>
              <a:rPr lang="zh-CN" altLang="en-US" b="1" dirty="0">
                <a:solidFill>
                  <a:srgbClr val="3903E7"/>
                </a:solidFill>
                <a:latin typeface="Times New Roman" panose="02020603050405020304" pitchFamily="18" charset="0"/>
                <a:ea typeface="+mj-ea"/>
                <a:cs typeface="Times New Roman" panose="02020603050405020304" pitchFamily="18" charset="0"/>
              </a:rPr>
              <a:t>无量纲标签的运动控制方程：</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p:txBody>
      </p:sp>
      <p:graphicFrame>
        <p:nvGraphicFramePr>
          <p:cNvPr id="25" name="对象 24">
            <a:extLst>
              <a:ext uri="{FF2B5EF4-FFF2-40B4-BE49-F238E27FC236}">
                <a16:creationId xmlns:a16="http://schemas.microsoft.com/office/drawing/2014/main" xmlns="" id="{0EAD09ED-942F-4CC6-9103-9680C977A954}"/>
              </a:ext>
            </a:extLst>
          </p:cNvPr>
          <p:cNvGraphicFramePr>
            <a:graphicFrameLocks noChangeAspect="1"/>
          </p:cNvGraphicFramePr>
          <p:nvPr>
            <p:extLst>
              <p:ext uri="{D42A27DB-BD31-4B8C-83A1-F6EECF244321}">
                <p14:modId xmlns:p14="http://schemas.microsoft.com/office/powerpoint/2010/main" val="2640613219"/>
              </p:ext>
            </p:extLst>
          </p:nvPr>
        </p:nvGraphicFramePr>
        <p:xfrm>
          <a:off x="934700" y="4275780"/>
          <a:ext cx="5449887" cy="1017588"/>
        </p:xfrm>
        <a:graphic>
          <a:graphicData uri="http://schemas.openxmlformats.org/presentationml/2006/ole">
            <mc:AlternateContent xmlns:mc="http://schemas.openxmlformats.org/markup-compatibility/2006">
              <mc:Choice xmlns:v="urn:schemas-microsoft-com:vml" Requires="v">
                <p:oleObj spid="_x0000_s42801" name="Equation" r:id="rId8" imgW="3288960" imgH="685800" progId="Equation.DSMT4">
                  <p:embed/>
                </p:oleObj>
              </mc:Choice>
              <mc:Fallback>
                <p:oleObj name="Equation" r:id="rId8" imgW="3288960" imgH="685800" progId="Equation.DSMT4">
                  <p:embed/>
                  <p:pic>
                    <p:nvPicPr>
                      <p:cNvPr id="22" name="对象 21">
                        <a:extLst>
                          <a:ext uri="{FF2B5EF4-FFF2-40B4-BE49-F238E27FC236}">
                            <a16:creationId xmlns:a16="http://schemas.microsoft.com/office/drawing/2014/main" xmlns="" id="{740DFA25-13A8-4295-8A13-16B26790E4B5}"/>
                          </a:ext>
                        </a:extLst>
                      </p:cNvPr>
                      <p:cNvPicPr>
                        <a:picLocks noChangeAspect="1" noChangeArrowheads="1"/>
                      </p:cNvPicPr>
                      <p:nvPr/>
                    </p:nvPicPr>
                    <p:blipFill>
                      <a:blip r:embed="rId9"/>
                      <a:srcRect/>
                      <a:stretch>
                        <a:fillRect/>
                      </a:stretch>
                    </p:blipFill>
                    <p:spPr bwMode="auto">
                      <a:xfrm>
                        <a:off x="934700" y="4275780"/>
                        <a:ext cx="5449887" cy="1017588"/>
                      </a:xfrm>
                      <a:prstGeom prst="rect">
                        <a:avLst/>
                      </a:prstGeom>
                      <a:noFill/>
                    </p:spPr>
                  </p:pic>
                </p:oleObj>
              </mc:Fallback>
            </mc:AlternateContent>
          </a:graphicData>
        </a:graphic>
      </p:graphicFrame>
      <p:sp>
        <p:nvSpPr>
          <p:cNvPr id="26" name="左大括号 25">
            <a:extLst>
              <a:ext uri="{FF2B5EF4-FFF2-40B4-BE49-F238E27FC236}">
                <a16:creationId xmlns:a16="http://schemas.microsoft.com/office/drawing/2014/main" xmlns="" id="{21503B5A-2552-49CB-8CF0-11A22AF38154}"/>
              </a:ext>
            </a:extLst>
          </p:cNvPr>
          <p:cNvSpPr/>
          <p:nvPr/>
        </p:nvSpPr>
        <p:spPr>
          <a:xfrm>
            <a:off x="553084" y="2936562"/>
            <a:ext cx="280710" cy="6347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xmlns="" id="{1BF9D6D2-05BC-4B5F-A260-3540D9397BDB}"/>
              </a:ext>
            </a:extLst>
          </p:cNvPr>
          <p:cNvSpPr/>
          <p:nvPr/>
        </p:nvSpPr>
        <p:spPr>
          <a:xfrm>
            <a:off x="514639" y="5440234"/>
            <a:ext cx="877163" cy="369332"/>
          </a:xfrm>
          <a:prstGeom prst="rect">
            <a:avLst/>
          </a:prstGeom>
        </p:spPr>
        <p:txBody>
          <a:bodyPr wrap="square">
            <a:spAutoFit/>
          </a:bodyPr>
          <a:lstStyle/>
          <a:p>
            <a:r>
              <a:rPr lang="zh-CN" altLang="en-US" b="1" dirty="0">
                <a:solidFill>
                  <a:srgbClr val="3903E7"/>
                </a:solidFill>
                <a:latin typeface="Times New Roman" panose="02020603050405020304" pitchFamily="18" charset="0"/>
                <a:ea typeface="+mj-ea"/>
                <a:cs typeface="Times New Roman" panose="02020603050405020304" pitchFamily="18" charset="0"/>
              </a:rPr>
              <a:t>其中：</a:t>
            </a:r>
          </a:p>
        </p:txBody>
      </p:sp>
      <p:graphicFrame>
        <p:nvGraphicFramePr>
          <p:cNvPr id="28" name="对象 27">
            <a:extLst>
              <a:ext uri="{FF2B5EF4-FFF2-40B4-BE49-F238E27FC236}">
                <a16:creationId xmlns:a16="http://schemas.microsoft.com/office/drawing/2014/main" xmlns="" id="{46C2F2C0-5590-4830-B75A-E81829460A33}"/>
              </a:ext>
            </a:extLst>
          </p:cNvPr>
          <p:cNvGraphicFramePr>
            <a:graphicFrameLocks noChangeAspect="1"/>
          </p:cNvGraphicFramePr>
          <p:nvPr>
            <p:extLst>
              <p:ext uri="{D42A27DB-BD31-4B8C-83A1-F6EECF244321}">
                <p14:modId xmlns:p14="http://schemas.microsoft.com/office/powerpoint/2010/main" val="487254147"/>
              </p:ext>
            </p:extLst>
          </p:nvPr>
        </p:nvGraphicFramePr>
        <p:xfrm>
          <a:off x="1538634" y="5305096"/>
          <a:ext cx="4019550" cy="1319212"/>
        </p:xfrm>
        <a:graphic>
          <a:graphicData uri="http://schemas.openxmlformats.org/presentationml/2006/ole">
            <mc:AlternateContent xmlns:mc="http://schemas.openxmlformats.org/markup-compatibility/2006">
              <mc:Choice xmlns:v="urn:schemas-microsoft-com:vml" Requires="v">
                <p:oleObj spid="_x0000_s42802" name="Equation" r:id="rId10" imgW="2425680" imgH="888840" progId="Equation.DSMT4">
                  <p:embed/>
                </p:oleObj>
              </mc:Choice>
              <mc:Fallback>
                <p:oleObj name="Equation" r:id="rId10" imgW="2425680" imgH="888840" progId="Equation.DSMT4">
                  <p:embed/>
                  <p:pic>
                    <p:nvPicPr>
                      <p:cNvPr id="18" name="对象 17">
                        <a:extLst>
                          <a:ext uri="{FF2B5EF4-FFF2-40B4-BE49-F238E27FC236}">
                            <a16:creationId xmlns:a16="http://schemas.microsoft.com/office/drawing/2014/main" xmlns="" id="{8FE68A8A-7EA0-4930-81A9-8D571E60B33B}"/>
                          </a:ext>
                        </a:extLst>
                      </p:cNvPr>
                      <p:cNvPicPr>
                        <a:picLocks noChangeAspect="1" noChangeArrowheads="1"/>
                      </p:cNvPicPr>
                      <p:nvPr/>
                    </p:nvPicPr>
                    <p:blipFill>
                      <a:blip r:embed="rId11"/>
                      <a:srcRect/>
                      <a:stretch>
                        <a:fillRect/>
                      </a:stretch>
                    </p:blipFill>
                    <p:spPr bwMode="auto">
                      <a:xfrm>
                        <a:off x="1538634" y="5305096"/>
                        <a:ext cx="4019550" cy="1319212"/>
                      </a:xfrm>
                      <a:prstGeom prst="rect">
                        <a:avLst/>
                      </a:prstGeom>
                      <a:noFill/>
                    </p:spPr>
                  </p:pic>
                </p:oleObj>
              </mc:Fallback>
            </mc:AlternateContent>
          </a:graphicData>
        </a:graphic>
      </p:graphicFrame>
      <p:sp>
        <p:nvSpPr>
          <p:cNvPr id="29" name="矩形 28">
            <a:extLst>
              <a:ext uri="{FF2B5EF4-FFF2-40B4-BE49-F238E27FC236}">
                <a16:creationId xmlns:a16="http://schemas.microsoft.com/office/drawing/2014/main" xmlns="" id="{31A58271-4F17-4C78-A2B6-5033B4EF477E}"/>
              </a:ext>
            </a:extLst>
          </p:cNvPr>
          <p:cNvSpPr/>
          <p:nvPr/>
        </p:nvSpPr>
        <p:spPr>
          <a:xfrm>
            <a:off x="7051161" y="1731459"/>
            <a:ext cx="1338828"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色散关系：</a:t>
            </a:r>
          </a:p>
        </p:txBody>
      </p:sp>
      <p:sp>
        <p:nvSpPr>
          <p:cNvPr id="30" name="矩形 29">
            <a:extLst>
              <a:ext uri="{FF2B5EF4-FFF2-40B4-BE49-F238E27FC236}">
                <a16:creationId xmlns:a16="http://schemas.microsoft.com/office/drawing/2014/main" xmlns="" id="{C996B137-6F29-439A-AED8-BD51E81F52A6}"/>
              </a:ext>
            </a:extLst>
          </p:cNvPr>
          <p:cNvSpPr/>
          <p:nvPr/>
        </p:nvSpPr>
        <p:spPr>
          <a:xfrm>
            <a:off x="6616580" y="2252678"/>
            <a:ext cx="4339650" cy="369332"/>
          </a:xfrm>
          <a:prstGeom prst="rect">
            <a:avLst/>
          </a:prstGeom>
        </p:spPr>
        <p:txBody>
          <a:bodyPr wrap="none">
            <a:spAutoFit/>
          </a:bodyPr>
          <a:lstStyle/>
          <a:p>
            <a:r>
              <a:rPr lang="zh-CN" altLang="zh-CN" b="1" dirty="0">
                <a:solidFill>
                  <a:srgbClr val="3903E7"/>
                </a:solidFill>
                <a:latin typeface="微软雅黑" panose="020B0503020204020204" pitchFamily="34" charset="-122"/>
                <a:ea typeface="微软雅黑" panose="020B0503020204020204" pitchFamily="34" charset="-122"/>
                <a:cs typeface="Times New Roman" panose="02020603050405020304" pitchFamily="18" charset="0"/>
              </a:rPr>
              <a:t>如果</a:t>
            </a:r>
            <a:r>
              <a:rPr lang="zh-CN" altLang="en-US" b="1" dirty="0">
                <a:solidFill>
                  <a:srgbClr val="3903E7"/>
                </a:solidFill>
                <a:latin typeface="微软雅黑" panose="020B0503020204020204" pitchFamily="34" charset="-122"/>
                <a:ea typeface="微软雅黑" panose="020B0503020204020204" pitchFamily="34" charset="-122"/>
                <a:cs typeface="Times New Roman" panose="02020603050405020304" pitchFamily="18" charset="0"/>
              </a:rPr>
              <a:t>上述</a:t>
            </a:r>
            <a:r>
              <a:rPr lang="zh-CN" altLang="zh-CN" b="1" dirty="0">
                <a:solidFill>
                  <a:srgbClr val="3903E7"/>
                </a:solidFill>
                <a:latin typeface="微软雅黑" panose="020B0503020204020204" pitchFamily="34" charset="-122"/>
                <a:ea typeface="微软雅黑" panose="020B0503020204020204" pitchFamily="34" charset="-122"/>
                <a:cs typeface="Times New Roman" panose="02020603050405020304" pitchFamily="18" charset="0"/>
              </a:rPr>
              <a:t>方程有解，则满足如下不等式：</a:t>
            </a:r>
            <a:endParaRPr lang="zh-CN" altLang="en-US" b="1" dirty="0">
              <a:solidFill>
                <a:srgbClr val="3903E7"/>
              </a:solidFill>
              <a:latin typeface="微软雅黑" panose="020B0503020204020204" pitchFamily="34" charset="-122"/>
              <a:ea typeface="微软雅黑" panose="020B0503020204020204" pitchFamily="34" charset="-122"/>
            </a:endParaRPr>
          </a:p>
        </p:txBody>
      </p:sp>
      <p:graphicFrame>
        <p:nvGraphicFramePr>
          <p:cNvPr id="31" name="对象 30">
            <a:extLst>
              <a:ext uri="{FF2B5EF4-FFF2-40B4-BE49-F238E27FC236}">
                <a16:creationId xmlns:a16="http://schemas.microsoft.com/office/drawing/2014/main" xmlns="" id="{1AC7F5F5-C780-46B1-8682-7712376F4654}"/>
              </a:ext>
            </a:extLst>
          </p:cNvPr>
          <p:cNvGraphicFramePr>
            <a:graphicFrameLocks noChangeAspect="1"/>
          </p:cNvGraphicFramePr>
          <p:nvPr>
            <p:extLst>
              <p:ext uri="{D42A27DB-BD31-4B8C-83A1-F6EECF244321}">
                <p14:modId xmlns:p14="http://schemas.microsoft.com/office/powerpoint/2010/main" val="1471119944"/>
              </p:ext>
            </p:extLst>
          </p:nvPr>
        </p:nvGraphicFramePr>
        <p:xfrm>
          <a:off x="7720575" y="2786543"/>
          <a:ext cx="1682750" cy="300037"/>
        </p:xfrm>
        <a:graphic>
          <a:graphicData uri="http://schemas.openxmlformats.org/presentationml/2006/ole">
            <mc:AlternateContent xmlns:mc="http://schemas.openxmlformats.org/markup-compatibility/2006">
              <mc:Choice xmlns:v="urn:schemas-microsoft-com:vml" Requires="v">
                <p:oleObj spid="_x0000_s42803" name="Equation" r:id="rId12" imgW="1015920" imgH="203040" progId="Equation.DSMT4">
                  <p:embed/>
                </p:oleObj>
              </mc:Choice>
              <mc:Fallback>
                <p:oleObj name="Equation" r:id="rId12" imgW="1015920" imgH="203040" progId="Equation.DSMT4">
                  <p:embed/>
                  <p:pic>
                    <p:nvPicPr>
                      <p:cNvPr id="26" name="对象 25">
                        <a:extLst>
                          <a:ext uri="{FF2B5EF4-FFF2-40B4-BE49-F238E27FC236}">
                            <a16:creationId xmlns:a16="http://schemas.microsoft.com/office/drawing/2014/main" xmlns="" id="{12453D9C-209A-49A7-AC73-3FF078C99535}"/>
                          </a:ext>
                        </a:extLst>
                      </p:cNvPr>
                      <p:cNvPicPr>
                        <a:picLocks noChangeAspect="1" noChangeArrowheads="1"/>
                      </p:cNvPicPr>
                      <p:nvPr/>
                    </p:nvPicPr>
                    <p:blipFill>
                      <a:blip r:embed="rId13"/>
                      <a:srcRect/>
                      <a:stretch>
                        <a:fillRect/>
                      </a:stretch>
                    </p:blipFill>
                    <p:spPr bwMode="auto">
                      <a:xfrm>
                        <a:off x="7720575" y="2786543"/>
                        <a:ext cx="1682750" cy="300037"/>
                      </a:xfrm>
                      <a:prstGeom prst="rect">
                        <a:avLst/>
                      </a:prstGeom>
                      <a:noFill/>
                    </p:spPr>
                  </p:pic>
                </p:oleObj>
              </mc:Fallback>
            </mc:AlternateContent>
          </a:graphicData>
        </a:graphic>
      </p:graphicFrame>
      <p:sp>
        <p:nvSpPr>
          <p:cNvPr id="32" name="矩形 31">
            <a:extLst>
              <a:ext uri="{FF2B5EF4-FFF2-40B4-BE49-F238E27FC236}">
                <a16:creationId xmlns:a16="http://schemas.microsoft.com/office/drawing/2014/main" xmlns="" id="{8BB378A3-783D-429D-BACC-EF8C446755DA}"/>
              </a:ext>
            </a:extLst>
          </p:cNvPr>
          <p:cNvSpPr/>
          <p:nvPr/>
        </p:nvSpPr>
        <p:spPr>
          <a:xfrm>
            <a:off x="6610833" y="3113812"/>
            <a:ext cx="877163" cy="369332"/>
          </a:xfrm>
          <a:prstGeom prst="rect">
            <a:avLst/>
          </a:prstGeom>
        </p:spPr>
        <p:txBody>
          <a:bodyPr wrap="none">
            <a:spAutoFit/>
          </a:bodyPr>
          <a:lstStyle/>
          <a:p>
            <a:r>
              <a:rPr lang="zh-CN" altLang="en-US" b="1" dirty="0">
                <a:solidFill>
                  <a:srgbClr val="3903E7"/>
                </a:solidFill>
                <a:latin typeface="Times New Roman" panose="02020603050405020304" pitchFamily="18" charset="0"/>
                <a:ea typeface="+mj-ea"/>
                <a:cs typeface="Times New Roman" panose="02020603050405020304" pitchFamily="18" charset="0"/>
              </a:rPr>
              <a:t>其中：</a:t>
            </a:r>
          </a:p>
        </p:txBody>
      </p:sp>
      <p:graphicFrame>
        <p:nvGraphicFramePr>
          <p:cNvPr id="33" name="对象 32">
            <a:extLst>
              <a:ext uri="{FF2B5EF4-FFF2-40B4-BE49-F238E27FC236}">
                <a16:creationId xmlns:a16="http://schemas.microsoft.com/office/drawing/2014/main" xmlns="" id="{A3B4D542-8810-4678-88E1-6275613D83BE}"/>
              </a:ext>
            </a:extLst>
          </p:cNvPr>
          <p:cNvGraphicFramePr>
            <a:graphicFrameLocks noChangeAspect="1"/>
          </p:cNvGraphicFramePr>
          <p:nvPr>
            <p:extLst>
              <p:ext uri="{D42A27DB-BD31-4B8C-83A1-F6EECF244321}">
                <p14:modId xmlns:p14="http://schemas.microsoft.com/office/powerpoint/2010/main" val="3873699639"/>
              </p:ext>
            </p:extLst>
          </p:nvPr>
        </p:nvGraphicFramePr>
        <p:xfrm>
          <a:off x="6734050" y="3498585"/>
          <a:ext cx="5237163" cy="1370012"/>
        </p:xfrm>
        <a:graphic>
          <a:graphicData uri="http://schemas.openxmlformats.org/presentationml/2006/ole">
            <mc:AlternateContent xmlns:mc="http://schemas.openxmlformats.org/markup-compatibility/2006">
              <mc:Choice xmlns:v="urn:schemas-microsoft-com:vml" Requires="v">
                <p:oleObj spid="_x0000_s42804" name="Equation" r:id="rId14" imgW="3162240" imgH="927000" progId="Equation.DSMT4">
                  <p:embed/>
                </p:oleObj>
              </mc:Choice>
              <mc:Fallback>
                <p:oleObj name="Equation" r:id="rId14" imgW="3162240" imgH="927000" progId="Equation.DSMT4">
                  <p:embed/>
                  <p:pic>
                    <p:nvPicPr>
                      <p:cNvPr id="30" name="对象 29">
                        <a:extLst>
                          <a:ext uri="{FF2B5EF4-FFF2-40B4-BE49-F238E27FC236}">
                            <a16:creationId xmlns:a16="http://schemas.microsoft.com/office/drawing/2014/main" xmlns="" id="{79E70955-3E77-489A-BC18-D8AB74A0113C}"/>
                          </a:ext>
                        </a:extLst>
                      </p:cNvPr>
                      <p:cNvPicPr>
                        <a:picLocks noChangeAspect="1" noChangeArrowheads="1"/>
                      </p:cNvPicPr>
                      <p:nvPr/>
                    </p:nvPicPr>
                    <p:blipFill>
                      <a:blip r:embed="rId15"/>
                      <a:srcRect/>
                      <a:stretch>
                        <a:fillRect/>
                      </a:stretch>
                    </p:blipFill>
                    <p:spPr bwMode="auto">
                      <a:xfrm>
                        <a:off x="6734050" y="3498585"/>
                        <a:ext cx="5237163" cy="1370012"/>
                      </a:xfrm>
                      <a:prstGeom prst="rect">
                        <a:avLst/>
                      </a:prstGeom>
                      <a:noFill/>
                    </p:spPr>
                  </p:pic>
                </p:oleObj>
              </mc:Fallback>
            </mc:AlternateContent>
          </a:graphicData>
        </a:graphic>
      </p:graphicFrame>
      <p:sp>
        <p:nvSpPr>
          <p:cNvPr id="34" name="左大括号 33">
            <a:extLst>
              <a:ext uri="{FF2B5EF4-FFF2-40B4-BE49-F238E27FC236}">
                <a16:creationId xmlns:a16="http://schemas.microsoft.com/office/drawing/2014/main" xmlns="" id="{2FE223E2-45C8-42EF-9DAA-ADB1CA9BAEF4}"/>
              </a:ext>
            </a:extLst>
          </p:cNvPr>
          <p:cNvSpPr/>
          <p:nvPr/>
        </p:nvSpPr>
        <p:spPr>
          <a:xfrm>
            <a:off x="6420849" y="3771015"/>
            <a:ext cx="276939" cy="82515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1F0D4A93-868D-496C-8213-88E92EE1761D}"/>
              </a:ext>
            </a:extLst>
          </p:cNvPr>
          <p:cNvSpPr/>
          <p:nvPr/>
        </p:nvSpPr>
        <p:spPr>
          <a:xfrm>
            <a:off x="6610833" y="4950691"/>
            <a:ext cx="4525598" cy="369332"/>
          </a:xfrm>
          <a:prstGeom prst="rect">
            <a:avLst/>
          </a:prstGeom>
        </p:spPr>
        <p:txBody>
          <a:bodyPr wrap="none">
            <a:spAutoFit/>
          </a:bodyPr>
          <a:lstStyle/>
          <a:p>
            <a:r>
              <a:rPr lang="zh-CN" altLang="en-US" b="1" dirty="0">
                <a:solidFill>
                  <a:srgbClr val="3903E7"/>
                </a:solidFill>
                <a:latin typeface="Times New Roman" panose="02020603050405020304" pitchFamily="18" charset="0"/>
                <a:ea typeface="+mj-ea"/>
                <a:cs typeface="Times New Roman" panose="02020603050405020304" pitchFamily="18" charset="0"/>
              </a:rPr>
              <a:t>令</a:t>
            </a:r>
            <a:r>
              <a:rPr lang="en-US" altLang="zh-CN" b="1" i="1" dirty="0">
                <a:solidFill>
                  <a:srgbClr val="3903E7"/>
                </a:solidFill>
                <a:latin typeface="Times New Roman" panose="02020603050405020304" pitchFamily="18" charset="0"/>
                <a:ea typeface="+mj-ea"/>
                <a:cs typeface="Times New Roman" panose="02020603050405020304" pitchFamily="18" charset="0"/>
              </a:rPr>
              <a:t>S=0</a:t>
            </a:r>
            <a:r>
              <a:rPr lang="zh-CN" altLang="en-US" b="1" dirty="0">
                <a:solidFill>
                  <a:srgbClr val="3903E7"/>
                </a:solidFill>
                <a:latin typeface="Times New Roman" panose="02020603050405020304" pitchFamily="18" charset="0"/>
                <a:ea typeface="+mj-ea"/>
                <a:cs typeface="Times New Roman" panose="02020603050405020304" pitchFamily="18" charset="0"/>
              </a:rPr>
              <a:t>可以求解出临界稳定速度的表达式：</a:t>
            </a:r>
          </a:p>
        </p:txBody>
      </p:sp>
      <p:graphicFrame>
        <p:nvGraphicFramePr>
          <p:cNvPr id="36" name="对象 35">
            <a:extLst>
              <a:ext uri="{FF2B5EF4-FFF2-40B4-BE49-F238E27FC236}">
                <a16:creationId xmlns:a16="http://schemas.microsoft.com/office/drawing/2014/main" xmlns="" id="{82E96A0F-D6D1-4F74-A62E-B974109FE6AE}"/>
              </a:ext>
            </a:extLst>
          </p:cNvPr>
          <p:cNvGraphicFramePr>
            <a:graphicFrameLocks noChangeAspect="1"/>
          </p:cNvGraphicFramePr>
          <p:nvPr>
            <p:extLst>
              <p:ext uri="{D42A27DB-BD31-4B8C-83A1-F6EECF244321}">
                <p14:modId xmlns:p14="http://schemas.microsoft.com/office/powerpoint/2010/main" val="3042511870"/>
              </p:ext>
            </p:extLst>
          </p:nvPr>
        </p:nvGraphicFramePr>
        <p:xfrm>
          <a:off x="6002638" y="5530239"/>
          <a:ext cx="5741988" cy="974725"/>
        </p:xfrm>
        <a:graphic>
          <a:graphicData uri="http://schemas.openxmlformats.org/presentationml/2006/ole">
            <mc:AlternateContent xmlns:mc="http://schemas.openxmlformats.org/markup-compatibility/2006">
              <mc:Choice xmlns:v="urn:schemas-microsoft-com:vml" Requires="v">
                <p:oleObj spid="_x0000_s42805" name="Equation" r:id="rId16" imgW="3466800" imgH="660240" progId="Equation.DSMT4">
                  <p:embed/>
                </p:oleObj>
              </mc:Choice>
              <mc:Fallback>
                <p:oleObj name="Equation" r:id="rId16" imgW="3466800" imgH="660240" progId="Equation.DSMT4">
                  <p:embed/>
                  <p:pic>
                    <p:nvPicPr>
                      <p:cNvPr id="32" name="对象 31">
                        <a:extLst>
                          <a:ext uri="{FF2B5EF4-FFF2-40B4-BE49-F238E27FC236}">
                            <a16:creationId xmlns:a16="http://schemas.microsoft.com/office/drawing/2014/main" xmlns="" id="{DD1C0C31-835F-4DF2-ACB9-078990D7A778}"/>
                          </a:ext>
                        </a:extLst>
                      </p:cNvPr>
                      <p:cNvPicPr>
                        <a:picLocks noChangeAspect="1" noChangeArrowheads="1"/>
                      </p:cNvPicPr>
                      <p:nvPr/>
                    </p:nvPicPr>
                    <p:blipFill>
                      <a:blip r:embed="rId17"/>
                      <a:srcRect/>
                      <a:stretch>
                        <a:fillRect/>
                      </a:stretch>
                    </p:blipFill>
                    <p:spPr bwMode="auto">
                      <a:xfrm>
                        <a:off x="6002638" y="5530239"/>
                        <a:ext cx="5741988" cy="974725"/>
                      </a:xfrm>
                      <a:prstGeom prst="rect">
                        <a:avLst/>
                      </a:prstGeom>
                      <a:noFill/>
                    </p:spPr>
                  </p:pic>
                </p:oleObj>
              </mc:Fallback>
            </mc:AlternateContent>
          </a:graphicData>
        </a:graphic>
      </p:graphicFrame>
    </p:spTree>
    <p:extLst>
      <p:ext uri="{BB962C8B-B14F-4D97-AF65-F5344CB8AC3E}">
        <p14:creationId xmlns:p14="http://schemas.microsoft.com/office/powerpoint/2010/main" val="1229909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1.2 </a:t>
            </a:r>
            <a:r>
              <a:rPr lang="zh-CN" altLang="en-US" dirty="0">
                <a:latin typeface="+mn-lt"/>
              </a:rPr>
              <a:t>研究背景</a:t>
            </a:r>
          </a:p>
        </p:txBody>
      </p:sp>
      <p:pic>
        <p:nvPicPr>
          <p:cNvPr id="10" name="图片 9">
            <a:extLst>
              <a:ext uri="{FF2B5EF4-FFF2-40B4-BE49-F238E27FC236}">
                <a16:creationId xmlns:a16="http://schemas.microsoft.com/office/drawing/2014/main" xmlns="" id="{95E85F51-5D4E-40C9-ABF9-C1D641202A96}"/>
              </a:ext>
            </a:extLst>
          </p:cNvPr>
          <p:cNvPicPr/>
          <p:nvPr/>
        </p:nvPicPr>
        <p:blipFill rotWithShape="1">
          <a:blip r:embed="rId3">
            <a:extLst>
              <a:ext uri="{28A0092B-C50C-407E-A947-70E740481C1C}">
                <a14:useLocalDpi xmlns:a14="http://schemas.microsoft.com/office/drawing/2010/main" val="0"/>
              </a:ext>
            </a:extLst>
          </a:blip>
          <a:srcRect r="2243"/>
          <a:stretch/>
        </p:blipFill>
        <p:spPr bwMode="auto">
          <a:xfrm>
            <a:off x="446834" y="2018540"/>
            <a:ext cx="5788764" cy="2181059"/>
          </a:xfrm>
          <a:prstGeom prst="rect">
            <a:avLst/>
          </a:prstGeom>
          <a:noFill/>
          <a:ln>
            <a:solidFill>
              <a:srgbClr val="002060"/>
            </a:solidFill>
          </a:ln>
        </p:spPr>
      </p:pic>
      <p:sp>
        <p:nvSpPr>
          <p:cNvPr id="11" name="矩形 10">
            <a:extLst>
              <a:ext uri="{FF2B5EF4-FFF2-40B4-BE49-F238E27FC236}">
                <a16:creationId xmlns:a16="http://schemas.microsoft.com/office/drawing/2014/main" xmlns="" id="{525E89AE-4964-4F42-9D2D-E91EF6A771FF}"/>
              </a:ext>
            </a:extLst>
          </p:cNvPr>
          <p:cNvSpPr/>
          <p:nvPr/>
        </p:nvSpPr>
        <p:spPr>
          <a:xfrm>
            <a:off x="256436" y="1361588"/>
            <a:ext cx="5788764" cy="369332"/>
          </a:xfrm>
          <a:prstGeom prst="rect">
            <a:avLst/>
          </a:prstGeom>
        </p:spPr>
        <p:txBody>
          <a:bodyPr wrap="none">
            <a:spAutoFit/>
          </a:bodyPr>
          <a:lstStyle/>
          <a:p>
            <a:r>
              <a:rPr lang="zh-CN" altLang="zh-CN" b="1" dirty="0">
                <a:solidFill>
                  <a:schemeClr val="accent5">
                    <a:lumMod val="50000"/>
                  </a:schemeClr>
                </a:solidFill>
                <a:latin typeface="+mj-ea"/>
                <a:ea typeface="+mj-ea"/>
              </a:rPr>
              <a:t> </a:t>
            </a:r>
            <a:r>
              <a:rPr lang="zh-CN" altLang="zh-CN" b="1" dirty="0">
                <a:solidFill>
                  <a:schemeClr val="accent5">
                    <a:lumMod val="50000"/>
                  </a:schemeClr>
                </a:solidFill>
                <a:latin typeface="+mj-ea"/>
                <a:ea typeface="+mj-ea"/>
                <a:cs typeface="Times New Roman" panose="02020603050405020304" pitchFamily="18" charset="0"/>
              </a:rPr>
              <a:t>常用的标签形式：不干胶标签，卡片式标签，纸质标签</a:t>
            </a:r>
            <a:endParaRPr lang="zh-CN" altLang="en-US" b="1" dirty="0">
              <a:solidFill>
                <a:schemeClr val="accent5">
                  <a:lumMod val="50000"/>
                </a:schemeClr>
              </a:solidFill>
              <a:latin typeface="+mj-ea"/>
              <a:ea typeface="+mj-ea"/>
            </a:endParaRPr>
          </a:p>
        </p:txBody>
      </p:sp>
      <p:sp>
        <p:nvSpPr>
          <p:cNvPr id="12" name="椭圆 11">
            <a:extLst>
              <a:ext uri="{FF2B5EF4-FFF2-40B4-BE49-F238E27FC236}">
                <a16:creationId xmlns:a16="http://schemas.microsoft.com/office/drawing/2014/main" xmlns="" id="{FD5E10D3-788C-4F8E-A5A6-D21C0EA74B87}"/>
              </a:ext>
            </a:extLst>
          </p:cNvPr>
          <p:cNvSpPr/>
          <p:nvPr/>
        </p:nvSpPr>
        <p:spPr>
          <a:xfrm>
            <a:off x="5166426" y="2196000"/>
            <a:ext cx="603115" cy="553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xmlns="" id="{84F49367-1A28-4839-B32F-5CC988E87AE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56361" y="2572267"/>
            <a:ext cx="4334827" cy="3272733"/>
          </a:xfrm>
          <a:prstGeom prst="rect">
            <a:avLst/>
          </a:prstGeom>
          <a:noFill/>
        </p:spPr>
      </p:pic>
      <p:sp>
        <p:nvSpPr>
          <p:cNvPr id="14" name="矩形 13">
            <a:extLst>
              <a:ext uri="{FF2B5EF4-FFF2-40B4-BE49-F238E27FC236}">
                <a16:creationId xmlns:a16="http://schemas.microsoft.com/office/drawing/2014/main" xmlns="" id="{18E9EF17-7366-4E71-B0B8-D8CDAFF8CE4C}"/>
              </a:ext>
            </a:extLst>
          </p:cNvPr>
          <p:cNvSpPr/>
          <p:nvPr/>
        </p:nvSpPr>
        <p:spPr>
          <a:xfrm>
            <a:off x="4674596" y="1881574"/>
            <a:ext cx="1586777" cy="2454989"/>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xmlns="" id="{E9906C8D-65AE-406F-BBEB-063D42D51C09}"/>
              </a:ext>
            </a:extLst>
          </p:cNvPr>
          <p:cNvSpPr/>
          <p:nvPr/>
        </p:nvSpPr>
        <p:spPr>
          <a:xfrm>
            <a:off x="256436" y="4664679"/>
            <a:ext cx="6715760" cy="923330"/>
          </a:xfrm>
          <a:prstGeom prst="rect">
            <a:avLst/>
          </a:prstGeom>
        </p:spPr>
        <p:txBody>
          <a:bodyPr wrap="square">
            <a:spAutoFit/>
          </a:bodyPr>
          <a:lstStyle/>
          <a:p>
            <a:r>
              <a:rPr lang="zh-CN" altLang="en-US" b="1" dirty="0">
                <a:solidFill>
                  <a:schemeClr val="accent5">
                    <a:lumMod val="50000"/>
                  </a:schemeClr>
                </a:solidFill>
                <a:latin typeface="微软雅黑" panose="020B0503020204020204" pitchFamily="34" charset="-122"/>
                <a:ea typeface="微软雅黑" panose="020B0503020204020204" pitchFamily="34" charset="-122"/>
              </a:rPr>
              <a:t>人工贴标模式工作流程：</a:t>
            </a:r>
            <a:endParaRPr lang="en-US" altLang="zh-CN" b="1" dirty="0">
              <a:solidFill>
                <a:schemeClr val="accent5">
                  <a:lumMod val="50000"/>
                </a:schemeClr>
              </a:solidFill>
              <a:latin typeface="微软雅黑" panose="020B0503020204020204" pitchFamily="34" charset="-122"/>
              <a:ea typeface="微软雅黑" panose="020B0503020204020204" pitchFamily="34" charset="-122"/>
            </a:endParaRPr>
          </a:p>
          <a:p>
            <a:endParaRPr lang="en-US" altLang="zh-CN" b="1" dirty="0">
              <a:solidFill>
                <a:schemeClr val="accent5">
                  <a:lumMod val="50000"/>
                </a:schemeClr>
              </a:solidFill>
              <a:latin typeface="微软雅黑" panose="020B0503020204020204" pitchFamily="34" charset="-122"/>
              <a:ea typeface="微软雅黑" panose="020B0503020204020204" pitchFamily="34" charset="-122"/>
            </a:endParaRPr>
          </a:p>
          <a:p>
            <a:r>
              <a:rPr lang="zh-CN" altLang="en-US" b="1" dirty="0">
                <a:solidFill>
                  <a:schemeClr val="accent5">
                    <a:lumMod val="50000"/>
                  </a:schemeClr>
                </a:solidFill>
                <a:latin typeface="微软雅黑" panose="020B0503020204020204" pitchFamily="34" charset="-122"/>
                <a:ea typeface="微软雅黑" panose="020B0503020204020204" pitchFamily="34" charset="-122"/>
              </a:rPr>
              <a:t>人工</a:t>
            </a:r>
            <a:r>
              <a:rPr lang="zh-CN" altLang="en-US" b="1" dirty="0">
                <a:solidFill>
                  <a:srgbClr val="FF0000"/>
                </a:solidFill>
                <a:latin typeface="微软雅黑" panose="020B0503020204020204" pitchFamily="34" charset="-122"/>
                <a:ea typeface="微软雅黑" panose="020B0503020204020204" pitchFamily="34" charset="-122"/>
              </a:rPr>
              <a:t>取一张标签</a:t>
            </a:r>
            <a:r>
              <a:rPr lang="en-US" altLang="zh-CN" b="1" dirty="0">
                <a:solidFill>
                  <a:schemeClr val="accent5">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5">
                    <a:lumMod val="50000"/>
                  </a:schemeClr>
                </a:solidFill>
                <a:latin typeface="微软雅黑" panose="020B0503020204020204" pitchFamily="34" charset="-122"/>
                <a:ea typeface="微软雅黑" panose="020B0503020204020204" pitchFamily="34" charset="-122"/>
              </a:rPr>
              <a:t>扶住袋口</a:t>
            </a:r>
            <a:r>
              <a:rPr lang="en-US" altLang="zh-CN" b="1" dirty="0">
                <a:solidFill>
                  <a:schemeClr val="accent5">
                    <a:lumMod val="50000"/>
                  </a:schemeClr>
                </a:solidFill>
                <a:latin typeface="微软雅黑" panose="020B0503020204020204" pitchFamily="34" charset="-122"/>
                <a:ea typeface="微软雅黑" panose="020B0503020204020204" pitchFamily="34" charset="-122"/>
              </a:rPr>
              <a:t>——</a:t>
            </a:r>
            <a:r>
              <a:rPr lang="zh-CN" altLang="en-US" b="1" dirty="0">
                <a:solidFill>
                  <a:schemeClr val="accent5">
                    <a:lumMod val="50000"/>
                  </a:schemeClr>
                </a:solidFill>
                <a:latin typeface="微软雅黑" panose="020B0503020204020204" pitchFamily="34" charset="-122"/>
                <a:ea typeface="微软雅黑" panose="020B0503020204020204" pitchFamily="34" charset="-122"/>
              </a:rPr>
              <a:t>将标签与袋口贴合送至缝包机</a:t>
            </a:r>
          </a:p>
        </p:txBody>
      </p:sp>
      <p:sp>
        <p:nvSpPr>
          <p:cNvPr id="16" name="矩形 15">
            <a:extLst>
              <a:ext uri="{FF2B5EF4-FFF2-40B4-BE49-F238E27FC236}">
                <a16:creationId xmlns:a16="http://schemas.microsoft.com/office/drawing/2014/main" xmlns="" id="{97B64AA0-AE65-47E9-BEF9-FFC498DFC605}"/>
              </a:ext>
            </a:extLst>
          </p:cNvPr>
          <p:cNvSpPr/>
          <p:nvPr/>
        </p:nvSpPr>
        <p:spPr>
          <a:xfrm>
            <a:off x="8041770" y="1851061"/>
            <a:ext cx="2723823" cy="369332"/>
          </a:xfrm>
          <a:prstGeom prst="rect">
            <a:avLst/>
          </a:prstGeom>
          <a:solidFill>
            <a:schemeClr val="accent5">
              <a:lumMod val="50000"/>
            </a:schemeClr>
          </a:solidFill>
          <a:ln>
            <a:solidFill>
              <a:srgbClr val="002060"/>
            </a:solidFill>
          </a:ln>
        </p:spPr>
        <p:txBody>
          <a:bodyPr wrap="none">
            <a:spAutoFit/>
          </a:bodyPr>
          <a:lstStyle/>
          <a:p>
            <a:r>
              <a:rPr lang="zh-CN" altLang="zh-CN" b="1" dirty="0">
                <a:solidFill>
                  <a:schemeClr val="bg1"/>
                </a:solidFill>
                <a:latin typeface="+mj-ea"/>
                <a:ea typeface="+mj-ea"/>
                <a:cs typeface="Times New Roman" panose="02020603050405020304" pitchFamily="18" charset="0"/>
              </a:rPr>
              <a:t>客户现有的人工贴标模式</a:t>
            </a:r>
            <a:endParaRPr lang="zh-CN" altLang="en-US" b="1" dirty="0">
              <a:solidFill>
                <a:schemeClr val="bg1"/>
              </a:solidFill>
              <a:latin typeface="+mj-ea"/>
              <a:ea typeface="+mj-ea"/>
            </a:endParaRPr>
          </a:p>
        </p:txBody>
      </p:sp>
      <p:sp>
        <p:nvSpPr>
          <p:cNvPr id="17" name="椭圆 16">
            <a:extLst>
              <a:ext uri="{FF2B5EF4-FFF2-40B4-BE49-F238E27FC236}">
                <a16:creationId xmlns:a16="http://schemas.microsoft.com/office/drawing/2014/main" xmlns="" id="{815D8DA8-53C4-459C-9BF6-1B24D82E228B}"/>
              </a:ext>
            </a:extLst>
          </p:cNvPr>
          <p:cNvSpPr/>
          <p:nvPr/>
        </p:nvSpPr>
        <p:spPr>
          <a:xfrm>
            <a:off x="7789435" y="4080112"/>
            <a:ext cx="603115" cy="553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xmlns="" id="{767F9C5B-26FB-468F-BC68-129AF8A08D83}"/>
              </a:ext>
            </a:extLst>
          </p:cNvPr>
          <p:cNvSpPr/>
          <p:nvPr/>
        </p:nvSpPr>
        <p:spPr>
          <a:xfrm>
            <a:off x="10464035" y="3359327"/>
            <a:ext cx="603115" cy="553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xmlns="" id="{6C94773C-A98A-4A1A-B929-0E49347610F2}"/>
              </a:ext>
            </a:extLst>
          </p:cNvPr>
          <p:cNvSpPr/>
          <p:nvPr/>
        </p:nvSpPr>
        <p:spPr>
          <a:xfrm>
            <a:off x="1693551" y="5754729"/>
            <a:ext cx="3647152" cy="369332"/>
          </a:xfrm>
          <a:prstGeom prst="rect">
            <a:avLst/>
          </a:prstGeom>
        </p:spPr>
        <p:txBody>
          <a:bodyPr wrap="none">
            <a:spAutoFit/>
          </a:bodyPr>
          <a:lstStyle/>
          <a:p>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项目目的在于对该模式实现自动化</a:t>
            </a:r>
            <a:endParaRPr lang="zh-CN" altLang="en-US" dirty="0">
              <a:solidFill>
                <a:srgbClr val="FF0000"/>
              </a:solidFill>
            </a:endParaRPr>
          </a:p>
        </p:txBody>
      </p:sp>
    </p:spTree>
    <p:extLst>
      <p:ext uri="{BB962C8B-B14F-4D97-AF65-F5344CB8AC3E}">
        <p14:creationId xmlns:p14="http://schemas.microsoft.com/office/powerpoint/2010/main" val="425364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 fill="hold"/>
                                        <p:tgtEl>
                                          <p:spTgt spid="12"/>
                                        </p:tgtEl>
                                        <p:attrNameLst>
                                          <p:attrName>ppt_x</p:attrName>
                                        </p:attrNameLst>
                                      </p:cBhvr>
                                      <p:tavLst>
                                        <p:tav tm="0">
                                          <p:val>
                                            <p:strVal val="#ppt_x"/>
                                          </p:val>
                                        </p:tav>
                                        <p:tav tm="100000">
                                          <p:val>
                                            <p:strVal val="#ppt_x"/>
                                          </p:val>
                                        </p:tav>
                                      </p:tavLst>
                                    </p:anim>
                                    <p:anim calcmode="lin" valueType="num">
                                      <p:cBhvr additive="base">
                                        <p:cTn id="8" dur="2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200" fill="hold"/>
                                        <p:tgtEl>
                                          <p:spTgt spid="14"/>
                                        </p:tgtEl>
                                        <p:attrNameLst>
                                          <p:attrName>ppt_x</p:attrName>
                                        </p:attrNameLst>
                                      </p:cBhvr>
                                      <p:tavLst>
                                        <p:tav tm="0">
                                          <p:val>
                                            <p:strVal val="#ppt_x"/>
                                          </p:val>
                                        </p:tav>
                                        <p:tav tm="100000">
                                          <p:val>
                                            <p:strVal val="#ppt_x"/>
                                          </p:val>
                                        </p:tav>
                                      </p:tavLst>
                                    </p:anim>
                                    <p:anim calcmode="lin" valueType="num">
                                      <p:cBhvr additive="base">
                                        <p:cTn id="12" dur="2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randombar(horizontal)">
                                      <p:cBhvr>
                                        <p:cTn id="20" dur="500"/>
                                        <p:tgtEl>
                                          <p:spTgt spid="16"/>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randombar(horizontal)">
                                      <p:cBhvr>
                                        <p:cTn id="23" dur="500"/>
                                        <p:tgtEl>
                                          <p:spTgt spid="17"/>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2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arn(inVertical)">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200"/>
                                        <p:tgtEl>
                                          <p:spTgt spid="3"/>
                                        </p:tgtEl>
                                      </p:cBhvr>
                                    </p:animEffect>
                                    <p:anim calcmode="lin" valueType="num">
                                      <p:cBhvr>
                                        <p:cTn id="37" dur="200" fill="hold"/>
                                        <p:tgtEl>
                                          <p:spTgt spid="3"/>
                                        </p:tgtEl>
                                        <p:attrNameLst>
                                          <p:attrName>ppt_x</p:attrName>
                                        </p:attrNameLst>
                                      </p:cBhvr>
                                      <p:tavLst>
                                        <p:tav tm="0">
                                          <p:val>
                                            <p:strVal val="#ppt_x"/>
                                          </p:val>
                                        </p:tav>
                                        <p:tav tm="100000">
                                          <p:val>
                                            <p:strVal val="#ppt_x"/>
                                          </p:val>
                                        </p:tav>
                                      </p:tavLst>
                                    </p:anim>
                                    <p:anim calcmode="lin" valueType="num">
                                      <p:cBhvr>
                                        <p:cTn id="38" dur="2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p:bldP spid="16" grpId="0" animBg="1"/>
      <p:bldP spid="17" grpId="0" animBg="1"/>
      <p:bldP spid="18" grpId="0" animBg="1"/>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4.4 </a:t>
            </a:r>
            <a:r>
              <a:rPr lang="zh-CN" altLang="en-US" dirty="0"/>
              <a:t>分离抖动的分析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分离抖动的线性稳定性分析</a:t>
            </a:r>
          </a:p>
        </p:txBody>
      </p:sp>
      <p:pic>
        <p:nvPicPr>
          <p:cNvPr id="21" name="图片 20">
            <a:extLst>
              <a:ext uri="{FF2B5EF4-FFF2-40B4-BE49-F238E27FC236}">
                <a16:creationId xmlns:a16="http://schemas.microsoft.com/office/drawing/2014/main" xmlns="" id="{46B78567-A77F-4C28-BA4D-C42DEB1A0C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6069" y="1731459"/>
            <a:ext cx="4048619" cy="4273436"/>
          </a:xfrm>
          <a:prstGeom prst="rect">
            <a:avLst/>
          </a:prstGeom>
          <a:noFill/>
          <a:ln>
            <a:noFill/>
          </a:ln>
        </p:spPr>
      </p:pic>
      <p:sp>
        <p:nvSpPr>
          <p:cNvPr id="37" name="文本框 36">
            <a:extLst>
              <a:ext uri="{FF2B5EF4-FFF2-40B4-BE49-F238E27FC236}">
                <a16:creationId xmlns:a16="http://schemas.microsoft.com/office/drawing/2014/main" xmlns="" id="{A9464E2A-B91D-4743-BD2B-A2A18F04EE60}"/>
              </a:ext>
            </a:extLst>
          </p:cNvPr>
          <p:cNvSpPr txBox="1"/>
          <p:nvPr/>
        </p:nvSpPr>
        <p:spPr>
          <a:xfrm>
            <a:off x="671700" y="6121632"/>
            <a:ext cx="4477355" cy="369332"/>
          </a:xfrm>
          <a:prstGeom prst="rect">
            <a:avLst/>
          </a:prstGeom>
          <a:solidFill>
            <a:srgbClr val="000066">
              <a:alpha val="55000"/>
            </a:srgbClr>
          </a:solidFill>
        </p:spPr>
        <p:txBody>
          <a:bodyPr wrap="square" rtlCol="0">
            <a:spAutoFit/>
          </a:bodyPr>
          <a:lstStyle/>
          <a:p>
            <a:pPr algn="ctr"/>
            <a:r>
              <a:rPr lang="zh-CN" altLang="en-US" b="1" dirty="0">
                <a:solidFill>
                  <a:schemeClr val="bg1"/>
                </a:solidFill>
                <a:latin typeface="Times New Roman" panose="02020603050405020304" pitchFamily="18" charset="0"/>
                <a:ea typeface="微软雅黑" panose="020B0503020204020204" pitchFamily="34" charset="-122"/>
              </a:rPr>
              <a:t>无量纲临界速度与无量纲质量之间的关系</a:t>
            </a:r>
          </a:p>
        </p:txBody>
      </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xmlns="" id="{6CC3BD2C-8D98-4686-B324-C069F049C124}"/>
                  </a:ext>
                </a:extLst>
              </p:cNvPr>
              <p:cNvSpPr/>
              <p:nvPr/>
            </p:nvSpPr>
            <p:spPr>
              <a:xfrm>
                <a:off x="6029796" y="2115876"/>
                <a:ext cx="5954254" cy="378270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zh-CN" b="1" dirty="0">
                    <a:solidFill>
                      <a:srgbClr val="FF0000"/>
                    </a:solidFill>
                    <a:latin typeface="Times New Roman" panose="02020603050405020304" pitchFamily="18" charset="0"/>
                    <a:ea typeface="+mj-ea"/>
                    <a:cs typeface="Times New Roman" panose="02020603050405020304" pitchFamily="18" charset="0"/>
                  </a:rPr>
                  <a:t>无量纲质量</a:t>
                </a:r>
                <a14:m>
                  <m:oMath xmlns:m="http://schemas.openxmlformats.org/officeDocument/2006/math">
                    <m:acc>
                      <m:accPr>
                        <m:chr m:val="̂"/>
                        <m:ctrlPr>
                          <a:rPr lang="zh-CN" altLang="zh-CN" b="1" i="1">
                            <a:solidFill>
                              <a:srgbClr val="FF0000"/>
                            </a:solidFill>
                            <a:latin typeface="Cambria Math" panose="02040503050406030204" pitchFamily="18" charset="0"/>
                            <a:ea typeface="+mj-ea"/>
                          </a:rPr>
                        </m:ctrlPr>
                      </m:accPr>
                      <m:e>
                        <m:r>
                          <a:rPr lang="en-US" altLang="zh-CN" b="1" i="1" smtClean="0">
                            <a:solidFill>
                              <a:srgbClr val="FF0000"/>
                            </a:solidFill>
                            <a:latin typeface="Cambria Math" panose="02040503050406030204" pitchFamily="18" charset="0"/>
                            <a:ea typeface="+mj-ea"/>
                          </a:rPr>
                          <m:t> </m:t>
                        </m:r>
                        <m:r>
                          <a:rPr lang="en-US" altLang="zh-CN" b="1" i="1">
                            <a:solidFill>
                              <a:srgbClr val="FF0000"/>
                            </a:solidFill>
                            <a:latin typeface="Cambria Math" panose="02040503050406030204" pitchFamily="18" charset="0"/>
                            <a:ea typeface="+mj-ea"/>
                          </a:rPr>
                          <m:t>𝝆</m:t>
                        </m:r>
                      </m:e>
                    </m:acc>
                    <m:r>
                      <a:rPr lang="en-US" altLang="zh-CN" b="1" i="1" smtClean="0">
                        <a:solidFill>
                          <a:srgbClr val="FF0000"/>
                        </a:solidFill>
                        <a:latin typeface="Cambria Math" panose="02040503050406030204" pitchFamily="18" charset="0"/>
                        <a:ea typeface="+mj-ea"/>
                      </a:rPr>
                      <m:t> </m:t>
                    </m:r>
                  </m:oMath>
                </a14:m>
                <a:r>
                  <a:rPr lang="zh-CN" altLang="zh-CN" b="1" dirty="0">
                    <a:solidFill>
                      <a:srgbClr val="3903E7"/>
                    </a:solidFill>
                    <a:latin typeface="Times New Roman" panose="02020603050405020304" pitchFamily="18" charset="0"/>
                    <a:ea typeface="+mj-ea"/>
                    <a:cs typeface="Times New Roman" panose="02020603050405020304" pitchFamily="18" charset="0"/>
                  </a:rPr>
                  <a:t>越</a:t>
                </a:r>
                <a:r>
                  <a:rPr lang="zh-CN" altLang="en-US" b="1" dirty="0">
                    <a:solidFill>
                      <a:srgbClr val="3903E7"/>
                    </a:solidFill>
                    <a:latin typeface="Times New Roman" panose="02020603050405020304" pitchFamily="18" charset="0"/>
                    <a:ea typeface="+mj-ea"/>
                    <a:cs typeface="Times New Roman" panose="02020603050405020304" pitchFamily="18" charset="0"/>
                  </a:rPr>
                  <a:t>大</a:t>
                </a:r>
                <a:r>
                  <a:rPr lang="zh-CN" altLang="zh-CN" b="1" dirty="0">
                    <a:solidFill>
                      <a:srgbClr val="3903E7"/>
                    </a:solidFill>
                    <a:latin typeface="Times New Roman" panose="02020603050405020304" pitchFamily="18" charset="0"/>
                    <a:ea typeface="+mj-ea"/>
                    <a:cs typeface="Times New Roman" panose="02020603050405020304" pitchFamily="18" charset="0"/>
                  </a:rPr>
                  <a:t>，临界无量纲速度</a:t>
                </a:r>
                <a:r>
                  <a:rPr lang="en-US" altLang="zh-CN" b="1" i="1" dirty="0">
                    <a:solidFill>
                      <a:srgbClr val="3903E7"/>
                    </a:solidFill>
                    <a:latin typeface="Times New Roman" panose="02020603050405020304" pitchFamily="18" charset="0"/>
                    <a:ea typeface="+mj-ea"/>
                    <a:cs typeface="Times New Roman" panose="02020603050405020304" pitchFamily="18" charset="0"/>
                  </a:rPr>
                  <a:t>Û </a:t>
                </a:r>
                <a:r>
                  <a:rPr lang="zh-CN" altLang="zh-CN" b="1" dirty="0">
                    <a:solidFill>
                      <a:srgbClr val="3903E7"/>
                    </a:solidFill>
                    <a:latin typeface="Times New Roman" panose="02020603050405020304" pitchFamily="18" charset="0"/>
                    <a:ea typeface="+mj-ea"/>
                    <a:cs typeface="Times New Roman" panose="02020603050405020304" pitchFamily="18" charset="0"/>
                  </a:rPr>
                  <a:t>越小，即不稳定拍打更容易发生</a:t>
                </a:r>
                <a:r>
                  <a:rPr lang="zh-CN" altLang="en-US" b="1" dirty="0">
                    <a:solidFill>
                      <a:srgbClr val="3903E7"/>
                    </a:solidFill>
                    <a:latin typeface="Times New Roman" panose="02020603050405020304" pitchFamily="18" charset="0"/>
                    <a:ea typeface="+mj-ea"/>
                    <a:cs typeface="Times New Roman" panose="02020603050405020304" pitchFamily="18" charset="0"/>
                  </a:rPr>
                  <a:t>，系统越不稳定</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从无量纲速度的定义可以知道，</a:t>
                </a:r>
                <a:r>
                  <a:rPr lang="zh-CN" altLang="en-US" b="1" dirty="0">
                    <a:solidFill>
                      <a:srgbClr val="FF0000"/>
                    </a:solidFill>
                    <a:latin typeface="Times New Roman" panose="02020603050405020304" pitchFamily="18" charset="0"/>
                    <a:ea typeface="+mj-ea"/>
                    <a:cs typeface="Times New Roman" panose="02020603050405020304" pitchFamily="18" charset="0"/>
                  </a:rPr>
                  <a:t>刚度</a:t>
                </a:r>
                <a:r>
                  <a:rPr lang="zh-CN" altLang="en-US" b="1" dirty="0">
                    <a:solidFill>
                      <a:srgbClr val="3903E7"/>
                    </a:solidFill>
                    <a:latin typeface="Times New Roman" panose="02020603050405020304" pitchFamily="18" charset="0"/>
                    <a:ea typeface="+mj-ea"/>
                    <a:cs typeface="Times New Roman" panose="02020603050405020304" pitchFamily="18" charset="0"/>
                  </a:rPr>
                  <a:t>越大，临界稳定速度就越大，系统越稳定。</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zh-CN" b="1" dirty="0">
                    <a:solidFill>
                      <a:srgbClr val="3903E7"/>
                    </a:solidFill>
                    <a:latin typeface="Times New Roman" panose="02020603050405020304" pitchFamily="18" charset="0"/>
                    <a:ea typeface="+mj-ea"/>
                    <a:cs typeface="Times New Roman" panose="02020603050405020304" pitchFamily="18" charset="0"/>
                  </a:rPr>
                  <a:t>在一定范围内（</a:t>
                </a:r>
                <a:r>
                  <a:rPr lang="en-US" altLang="zh-CN" b="1" i="1" dirty="0">
                    <a:solidFill>
                      <a:srgbClr val="3903E7"/>
                    </a:solidFill>
                    <a:latin typeface="Times New Roman" panose="02020603050405020304" pitchFamily="18" charset="0"/>
                    <a:ea typeface="+mj-ea"/>
                    <a:cs typeface="Times New Roman" panose="02020603050405020304" pitchFamily="18" charset="0"/>
                  </a:rPr>
                  <a:t>H</a:t>
                </a:r>
                <a:r>
                  <a:rPr lang="en-US" altLang="zh-CN" b="1" i="1" baseline="-25000" dirty="0">
                    <a:solidFill>
                      <a:srgbClr val="3903E7"/>
                    </a:solidFill>
                    <a:latin typeface="Times New Roman" panose="02020603050405020304" pitchFamily="18" charset="0"/>
                    <a:ea typeface="+mj-ea"/>
                    <a:cs typeface="Times New Roman" panose="02020603050405020304" pitchFamily="18" charset="0"/>
                  </a:rPr>
                  <a:t>0</a:t>
                </a:r>
                <a:r>
                  <a:rPr lang="en-US" altLang="zh-CN" b="1" dirty="0">
                    <a:solidFill>
                      <a:srgbClr val="3903E7"/>
                    </a:solidFill>
                    <a:latin typeface="Times New Roman" panose="02020603050405020304" pitchFamily="18" charset="0"/>
                    <a:ea typeface="+mj-ea"/>
                    <a:cs typeface="Times New Roman" panose="02020603050405020304" pitchFamily="18" charset="0"/>
                  </a:rPr>
                  <a:t> &lt;2</a:t>
                </a:r>
                <a:r>
                  <a:rPr lang="zh-CN" altLang="zh-CN" b="1" dirty="0">
                    <a:solidFill>
                      <a:srgbClr val="3903E7"/>
                    </a:solidFill>
                    <a:latin typeface="Times New Roman" panose="02020603050405020304" pitchFamily="18" charset="0"/>
                    <a:ea typeface="+mj-ea"/>
                    <a:cs typeface="Times New Roman" panose="02020603050405020304" pitchFamily="18" charset="0"/>
                  </a:rPr>
                  <a:t>），</a:t>
                </a:r>
                <a:r>
                  <a:rPr lang="zh-CN" altLang="zh-CN" b="1" dirty="0">
                    <a:solidFill>
                      <a:srgbClr val="FF0000"/>
                    </a:solidFill>
                    <a:latin typeface="Times New Roman" panose="02020603050405020304" pitchFamily="18" charset="0"/>
                    <a:ea typeface="+mj-ea"/>
                    <a:cs typeface="Times New Roman" panose="02020603050405020304" pitchFamily="18" charset="0"/>
                  </a:rPr>
                  <a:t>平衡点的分离距离</a:t>
                </a:r>
                <a:r>
                  <a:rPr lang="zh-CN" altLang="zh-CN" b="1" dirty="0">
                    <a:solidFill>
                      <a:srgbClr val="3903E7"/>
                    </a:solidFill>
                    <a:latin typeface="Times New Roman" panose="02020603050405020304" pitchFamily="18" charset="0"/>
                    <a:ea typeface="+mj-ea"/>
                    <a:cs typeface="Times New Roman" panose="02020603050405020304" pitchFamily="18" charset="0"/>
                  </a:rPr>
                  <a:t>越高，临界曲线向下移动的越多。这意味着系统将变得不稳定。</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大于</a:t>
                </a:r>
                <a:r>
                  <a:rPr lang="en-US" altLang="zh-CN" b="1" dirty="0">
                    <a:solidFill>
                      <a:srgbClr val="3903E7"/>
                    </a:solidFill>
                    <a:latin typeface="Times New Roman" panose="02020603050405020304" pitchFamily="18" charset="0"/>
                    <a:ea typeface="+mj-ea"/>
                    <a:cs typeface="Times New Roman" panose="02020603050405020304" pitchFamily="18" charset="0"/>
                  </a:rPr>
                  <a:t>2</a:t>
                </a:r>
                <a:r>
                  <a:rPr lang="zh-CN" altLang="en-US" b="1" dirty="0">
                    <a:solidFill>
                      <a:srgbClr val="3903E7"/>
                    </a:solidFill>
                    <a:latin typeface="Times New Roman" panose="02020603050405020304" pitchFamily="18" charset="0"/>
                    <a:ea typeface="+mj-ea"/>
                    <a:cs typeface="Times New Roman" panose="02020603050405020304" pitchFamily="18" charset="0"/>
                  </a:rPr>
                  <a:t>时，即当分隔距离大于特征长度的</a:t>
                </a:r>
                <a:r>
                  <a:rPr lang="en-US" altLang="zh-CN" b="1" dirty="0">
                    <a:solidFill>
                      <a:srgbClr val="3903E7"/>
                    </a:solidFill>
                    <a:latin typeface="Times New Roman" panose="02020603050405020304" pitchFamily="18" charset="0"/>
                    <a:ea typeface="+mj-ea"/>
                    <a:cs typeface="Times New Roman" panose="02020603050405020304" pitchFamily="18" charset="0"/>
                  </a:rPr>
                  <a:t>2</a:t>
                </a:r>
                <a:r>
                  <a:rPr lang="zh-CN" altLang="en-US" b="1" dirty="0">
                    <a:solidFill>
                      <a:srgbClr val="3903E7"/>
                    </a:solidFill>
                    <a:latin typeface="Times New Roman" panose="02020603050405020304" pitchFamily="18" charset="0"/>
                    <a:ea typeface="+mj-ea"/>
                    <a:cs typeface="Times New Roman" panose="02020603050405020304" pitchFamily="18" charset="0"/>
                  </a:rPr>
                  <a:t>倍时，临界稳定性曲线接近同一曲线。稳定性曲线在流场中退化为单个标签在均匀来流中的稳定性曲线</a:t>
                </a:r>
              </a:p>
            </p:txBody>
          </p:sp>
        </mc:Choice>
        <mc:Fallback xmlns="">
          <p:sp>
            <p:nvSpPr>
              <p:cNvPr id="38" name="矩形 37">
                <a:extLst>
                  <a:ext uri="{FF2B5EF4-FFF2-40B4-BE49-F238E27FC236}">
                    <a16:creationId xmlns:a16="http://schemas.microsoft.com/office/drawing/2014/main" id="{6CC3BD2C-8D98-4686-B324-C069F049C124}"/>
                  </a:ext>
                </a:extLst>
              </p:cNvPr>
              <p:cNvSpPr>
                <a:spLocks noRot="1" noChangeAspect="1" noMove="1" noResize="1" noEditPoints="1" noAdjustHandles="1" noChangeArrowheads="1" noChangeShapeType="1" noTextEdit="1"/>
              </p:cNvSpPr>
              <p:nvPr/>
            </p:nvSpPr>
            <p:spPr>
              <a:xfrm>
                <a:off x="6029796" y="2115876"/>
                <a:ext cx="5954254" cy="3782702"/>
              </a:xfrm>
              <a:prstGeom prst="rect">
                <a:avLst/>
              </a:prstGeom>
              <a:blipFill>
                <a:blip r:embed="rId3"/>
                <a:stretch>
                  <a:fillRect l="-614" r="-921" b="-1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6940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4.4 </a:t>
            </a:r>
            <a:r>
              <a:rPr lang="zh-CN" altLang="en-US" dirty="0"/>
              <a:t>分离抖动的分析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分离抖动的线性稳定性分析</a:t>
            </a:r>
          </a:p>
        </p:txBody>
      </p:sp>
      <p:sp>
        <p:nvSpPr>
          <p:cNvPr id="7" name="文本框 6">
            <a:extLst>
              <a:ext uri="{FF2B5EF4-FFF2-40B4-BE49-F238E27FC236}">
                <a16:creationId xmlns:a16="http://schemas.microsoft.com/office/drawing/2014/main" xmlns="" id="{627E39B6-197D-4043-BA71-44D921F8E0A4}"/>
              </a:ext>
            </a:extLst>
          </p:cNvPr>
          <p:cNvSpPr txBox="1"/>
          <p:nvPr/>
        </p:nvSpPr>
        <p:spPr>
          <a:xfrm>
            <a:off x="175651" y="1775069"/>
            <a:ext cx="9841185" cy="369332"/>
          </a:xfrm>
          <a:prstGeom prst="rect">
            <a:avLst/>
          </a:prstGeom>
          <a:solidFill>
            <a:srgbClr val="000066">
              <a:alpha val="55000"/>
            </a:srgbClr>
          </a:solidFill>
        </p:spPr>
        <p:txBody>
          <a:bodyPr wrap="square" rtlCol="0">
            <a:spAutoFit/>
          </a:bodyPr>
          <a:lstStyle/>
          <a:p>
            <a:pPr algn="ctr"/>
            <a:r>
              <a:rPr lang="zh-CN" altLang="en-US" b="1" dirty="0">
                <a:solidFill>
                  <a:schemeClr val="bg1"/>
                </a:solidFill>
                <a:latin typeface="Times New Roman" panose="02020603050405020304" pitchFamily="18" charset="0"/>
                <a:ea typeface="微软雅黑" panose="020B0503020204020204" pitchFamily="34" charset="-122"/>
              </a:rPr>
              <a:t>无量纲临界速度与无量纲质量之间的关系 （</a:t>
            </a:r>
            <a:r>
              <a:rPr lang="en-US" altLang="zh-CN" b="1" dirty="0">
                <a:solidFill>
                  <a:schemeClr val="bg1"/>
                </a:solidFill>
                <a:latin typeface="Times New Roman" panose="02020603050405020304" pitchFamily="18" charset="0"/>
                <a:ea typeface="微软雅黑" panose="020B0503020204020204" pitchFamily="34" charset="-122"/>
              </a:rPr>
              <a:t>k =2π</a:t>
            </a:r>
            <a:r>
              <a:rPr lang="zh-CN" altLang="en-US" b="1" dirty="0">
                <a:solidFill>
                  <a:schemeClr val="bg1"/>
                </a:solidFill>
                <a:latin typeface="Times New Roman" panose="02020603050405020304" pitchFamily="18" charset="0"/>
                <a:ea typeface="微软雅黑" panose="020B0503020204020204" pitchFamily="34" charset="-122"/>
              </a:rPr>
              <a:t>，</a:t>
            </a:r>
            <a:r>
              <a:rPr lang="en-US" altLang="zh-CN" b="1" dirty="0">
                <a:solidFill>
                  <a:schemeClr val="bg1"/>
                </a:solidFill>
                <a:latin typeface="Times New Roman" panose="02020603050405020304" pitchFamily="18" charset="0"/>
                <a:ea typeface="微软雅黑" panose="020B0503020204020204" pitchFamily="34" charset="-122"/>
              </a:rPr>
              <a:t>Re = 40000</a:t>
            </a:r>
            <a:r>
              <a:rPr lang="zh-CN" altLang="en-US" b="1" dirty="0">
                <a:solidFill>
                  <a:schemeClr val="bg1"/>
                </a:solidFill>
                <a:latin typeface="Times New Roman" panose="02020603050405020304" pitchFamily="18" charset="0"/>
                <a:ea typeface="微软雅黑" panose="020B0503020204020204" pitchFamily="34" charset="-122"/>
              </a:rPr>
              <a:t>，</a:t>
            </a:r>
            <a:r>
              <a:rPr lang="en-US" altLang="zh-CN" b="1" dirty="0">
                <a:solidFill>
                  <a:schemeClr val="bg1"/>
                </a:solidFill>
                <a:latin typeface="Times New Roman" panose="02020603050405020304" pitchFamily="18" charset="0"/>
                <a:ea typeface="微软雅黑" panose="020B0503020204020204" pitchFamily="34" charset="-122"/>
              </a:rPr>
              <a:t>K = 0</a:t>
            </a:r>
            <a:r>
              <a:rPr lang="zh-CN" altLang="en-US" b="1" dirty="0">
                <a:solidFill>
                  <a:schemeClr val="bg1"/>
                </a:solidFill>
                <a:latin typeface="Times New Roman" panose="02020603050405020304" pitchFamily="18" charset="0"/>
                <a:ea typeface="微软雅黑" panose="020B0503020204020204" pitchFamily="34" charset="-122"/>
              </a:rPr>
              <a:t>，</a:t>
            </a:r>
            <a:r>
              <a:rPr lang="en-US" altLang="zh-CN" b="1" dirty="0">
                <a:solidFill>
                  <a:schemeClr val="bg1"/>
                </a:solidFill>
                <a:latin typeface="Times New Roman" panose="02020603050405020304" pitchFamily="18" charset="0"/>
                <a:ea typeface="微软雅黑" panose="020B0503020204020204" pitchFamily="34" charset="-122"/>
              </a:rPr>
              <a:t>K = 15.4</a:t>
            </a:r>
            <a:r>
              <a:rPr lang="zh-CN" altLang="en-US" b="1" dirty="0">
                <a:solidFill>
                  <a:schemeClr val="bg1"/>
                </a:solidFill>
                <a:latin typeface="Times New Roman" panose="02020603050405020304" pitchFamily="18" charset="0"/>
                <a:ea typeface="微软雅黑" panose="020B0503020204020204" pitchFamily="34" charset="-122"/>
              </a:rPr>
              <a:t>，</a:t>
            </a:r>
            <a:r>
              <a:rPr lang="en-US" altLang="zh-CN" b="1" dirty="0">
                <a:solidFill>
                  <a:schemeClr val="bg1"/>
                </a:solidFill>
                <a:latin typeface="Times New Roman" panose="02020603050405020304" pitchFamily="18" charset="0"/>
                <a:ea typeface="微软雅黑" panose="020B0503020204020204" pitchFamily="34" charset="-122"/>
              </a:rPr>
              <a:t>K = 154</a:t>
            </a:r>
            <a:r>
              <a:rPr lang="zh-CN" altLang="en-US" b="1" dirty="0">
                <a:solidFill>
                  <a:schemeClr val="bg1"/>
                </a:solidFill>
                <a:latin typeface="Times New Roman" panose="02020603050405020304" pitchFamily="18" charset="0"/>
                <a:ea typeface="微软雅黑" panose="020B0503020204020204" pitchFamily="34" charset="-122"/>
              </a:rPr>
              <a:t>）</a:t>
            </a:r>
          </a:p>
        </p:txBody>
      </p:sp>
      <p:sp>
        <p:nvSpPr>
          <p:cNvPr id="8" name="矩形 7">
            <a:extLst>
              <a:ext uri="{FF2B5EF4-FFF2-40B4-BE49-F238E27FC236}">
                <a16:creationId xmlns:a16="http://schemas.microsoft.com/office/drawing/2014/main" xmlns="" id="{D8FCB529-249F-4F12-AB86-4E395E58D4D2}"/>
              </a:ext>
            </a:extLst>
          </p:cNvPr>
          <p:cNvSpPr/>
          <p:nvPr/>
        </p:nvSpPr>
        <p:spPr>
          <a:xfrm>
            <a:off x="5486815" y="2709993"/>
            <a:ext cx="6202958" cy="253620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具有较大回复力的系统的临界稳定无量纲速度曲线较高</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较大的回复力</a:t>
            </a:r>
            <a:r>
              <a:rPr lang="en-US" altLang="zh-CN" b="1" i="1" dirty="0" err="1">
                <a:solidFill>
                  <a:srgbClr val="3903E7"/>
                </a:solidFill>
                <a:latin typeface="Times New Roman" panose="02020603050405020304" pitchFamily="18" charset="0"/>
                <a:ea typeface="+mj-ea"/>
                <a:cs typeface="Times New Roman" panose="02020603050405020304" pitchFamily="18" charset="0"/>
              </a:rPr>
              <a:t>qre</a:t>
            </a:r>
            <a:r>
              <a:rPr lang="zh-CN" altLang="en-US" b="1" dirty="0">
                <a:solidFill>
                  <a:srgbClr val="3903E7"/>
                </a:solidFill>
                <a:latin typeface="Times New Roman" panose="02020603050405020304" pitchFamily="18" charset="0"/>
                <a:ea typeface="+mj-ea"/>
                <a:cs typeface="Times New Roman" panose="02020603050405020304" pitchFamily="18" charset="0"/>
              </a:rPr>
              <a:t>导致较小的稳定分离距离，而稳定的分离距离越小，系统越不稳定。</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这两个效果的结果具有相反的趋势，因此当前的线性稳定性分析不能完全解释回复力对稳定性的影响，</a:t>
            </a:r>
            <a:r>
              <a:rPr lang="zh-CN" altLang="en-US" b="1" dirty="0">
                <a:solidFill>
                  <a:srgbClr val="FF0000"/>
                </a:solidFill>
                <a:latin typeface="Times New Roman" panose="02020603050405020304" pitchFamily="18" charset="0"/>
                <a:ea typeface="+mj-ea"/>
                <a:cs typeface="Times New Roman" panose="02020603050405020304" pitchFamily="18" charset="0"/>
              </a:rPr>
              <a:t>需要通过数值方法获得</a:t>
            </a:r>
            <a:r>
              <a:rPr lang="zh-CN" altLang="en-US" b="1" dirty="0">
                <a:solidFill>
                  <a:srgbClr val="3903E7"/>
                </a:solidFill>
                <a:latin typeface="Times New Roman" panose="02020603050405020304" pitchFamily="18" charset="0"/>
                <a:ea typeface="+mj-ea"/>
                <a:cs typeface="Times New Roman" panose="02020603050405020304" pitchFamily="18" charset="0"/>
              </a:rPr>
              <a:t>。</a:t>
            </a:r>
          </a:p>
        </p:txBody>
      </p:sp>
      <p:pic>
        <p:nvPicPr>
          <p:cNvPr id="9" name="图片 8">
            <a:extLst>
              <a:ext uri="{FF2B5EF4-FFF2-40B4-BE49-F238E27FC236}">
                <a16:creationId xmlns:a16="http://schemas.microsoft.com/office/drawing/2014/main" xmlns="" id="{9060E74F-CCED-4CB1-8177-E8AA25619CC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876" y="2219832"/>
            <a:ext cx="4322367" cy="4279736"/>
          </a:xfrm>
          <a:prstGeom prst="rect">
            <a:avLst/>
          </a:prstGeom>
          <a:noFill/>
          <a:ln>
            <a:noFill/>
          </a:ln>
        </p:spPr>
      </p:pic>
    </p:spTree>
    <p:extLst>
      <p:ext uri="{BB962C8B-B14F-4D97-AF65-F5344CB8AC3E}">
        <p14:creationId xmlns:p14="http://schemas.microsoft.com/office/powerpoint/2010/main" val="3559082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4.4 </a:t>
            </a:r>
            <a:r>
              <a:rPr lang="zh-CN" altLang="en-US" dirty="0"/>
              <a:t>分离抖动的分析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分离抖动的数值仿真分析</a:t>
            </a:r>
          </a:p>
        </p:txBody>
      </p:sp>
      <p:pic>
        <p:nvPicPr>
          <p:cNvPr id="10" name="图片 9">
            <a:extLst>
              <a:ext uri="{FF2B5EF4-FFF2-40B4-BE49-F238E27FC236}">
                <a16:creationId xmlns:a16="http://schemas.microsoft.com/office/drawing/2014/main" xmlns="" id="{60BA495C-BC51-480F-9F43-E438A3931CB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154" y="1924724"/>
            <a:ext cx="4967576" cy="3652071"/>
          </a:xfrm>
          <a:prstGeom prst="rect">
            <a:avLst/>
          </a:prstGeom>
          <a:noFill/>
          <a:ln>
            <a:noFill/>
          </a:ln>
        </p:spPr>
      </p:pic>
      <p:sp>
        <p:nvSpPr>
          <p:cNvPr id="12" name="文本框 11">
            <a:extLst>
              <a:ext uri="{FF2B5EF4-FFF2-40B4-BE49-F238E27FC236}">
                <a16:creationId xmlns:a16="http://schemas.microsoft.com/office/drawing/2014/main" xmlns="" id="{F03A88C3-2326-4951-81F7-66BF34B7CFF0}"/>
              </a:ext>
            </a:extLst>
          </p:cNvPr>
          <p:cNvSpPr txBox="1"/>
          <p:nvPr/>
        </p:nvSpPr>
        <p:spPr>
          <a:xfrm>
            <a:off x="800632" y="5704943"/>
            <a:ext cx="4867098" cy="646331"/>
          </a:xfrm>
          <a:prstGeom prst="rect">
            <a:avLst/>
          </a:prstGeom>
          <a:solidFill>
            <a:srgbClr val="000066">
              <a:alpha val="55000"/>
            </a:srgbClr>
          </a:solidFill>
        </p:spPr>
        <p:txBody>
          <a:bodyPr wrap="squar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在三种不同的标签密度下，上标签尾端在</a:t>
            </a:r>
            <a:r>
              <a:rPr lang="en-US" altLang="zh-CN" b="1" dirty="0">
                <a:solidFill>
                  <a:schemeClr val="bg1"/>
                </a:solidFill>
                <a:latin typeface="Times New Roman" panose="02020603050405020304" pitchFamily="18" charset="0"/>
                <a:ea typeface="微软雅黑" panose="020B0503020204020204" pitchFamily="34" charset="-122"/>
              </a:rPr>
              <a:t>y</a:t>
            </a:r>
            <a:r>
              <a:rPr lang="zh-CN" altLang="en-US" b="1" dirty="0">
                <a:solidFill>
                  <a:schemeClr val="bg1"/>
                </a:solidFill>
                <a:latin typeface="Times New Roman" panose="02020603050405020304" pitchFamily="18" charset="0"/>
                <a:ea typeface="微软雅黑" panose="020B0503020204020204" pitchFamily="34" charset="-122"/>
              </a:rPr>
              <a:t>方向上的瞬态位移（</a:t>
            </a:r>
            <a:r>
              <a:rPr lang="en-US" altLang="zh-CN" b="1" dirty="0">
                <a:solidFill>
                  <a:schemeClr val="bg1"/>
                </a:solidFill>
                <a:latin typeface="Times New Roman" panose="02020603050405020304" pitchFamily="18" charset="0"/>
                <a:ea typeface="微软雅黑" panose="020B0503020204020204" pitchFamily="34" charset="-122"/>
              </a:rPr>
              <a:t>E = 5Mpa</a:t>
            </a:r>
            <a:r>
              <a:rPr lang="zh-CN" altLang="en-US" b="1" dirty="0">
                <a:solidFill>
                  <a:schemeClr val="bg1"/>
                </a:solidFill>
                <a:latin typeface="Times New Roman" panose="02020603050405020304" pitchFamily="18" charset="0"/>
                <a:ea typeface="微软雅黑" panose="020B0503020204020204" pitchFamily="34" charset="-122"/>
              </a:rPr>
              <a:t>，</a:t>
            </a:r>
            <a:r>
              <a:rPr lang="en-US" altLang="zh-CN" b="1" dirty="0">
                <a:solidFill>
                  <a:schemeClr val="bg1"/>
                </a:solidFill>
                <a:latin typeface="Times New Roman" panose="02020603050405020304" pitchFamily="18" charset="0"/>
                <a:ea typeface="微软雅黑" panose="020B0503020204020204" pitchFamily="34" charset="-122"/>
              </a:rPr>
              <a:t>U = 8.5m / s</a:t>
            </a:r>
            <a:r>
              <a:rPr lang="zh-CN" altLang="en-US" b="1" dirty="0">
                <a:solidFill>
                  <a:schemeClr val="bg1"/>
                </a:solidFill>
                <a:latin typeface="Times New Roman" panose="02020603050405020304" pitchFamily="18" charset="0"/>
                <a:ea typeface="微软雅黑" panose="020B0503020204020204" pitchFamily="34" charset="-122"/>
              </a:rPr>
              <a:t>）</a:t>
            </a:r>
          </a:p>
        </p:txBody>
      </p:sp>
      <p:sp>
        <p:nvSpPr>
          <p:cNvPr id="13" name="文本框 12">
            <a:extLst>
              <a:ext uri="{FF2B5EF4-FFF2-40B4-BE49-F238E27FC236}">
                <a16:creationId xmlns:a16="http://schemas.microsoft.com/office/drawing/2014/main" xmlns="" id="{FA81746E-AA15-494D-A5E0-74684B6093D7}"/>
              </a:ext>
            </a:extLst>
          </p:cNvPr>
          <p:cNvSpPr txBox="1"/>
          <p:nvPr/>
        </p:nvSpPr>
        <p:spPr>
          <a:xfrm>
            <a:off x="6559666" y="5692667"/>
            <a:ext cx="4867098" cy="646331"/>
          </a:xfrm>
          <a:prstGeom prst="rect">
            <a:avLst/>
          </a:prstGeom>
          <a:solidFill>
            <a:srgbClr val="000066">
              <a:alpha val="55000"/>
            </a:srgbClr>
          </a:solidFill>
        </p:spPr>
        <p:txBody>
          <a:bodyPr wrap="squar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在三种不同的标签刚度下，上标签尾端在</a:t>
            </a:r>
            <a:r>
              <a:rPr lang="en-US" altLang="zh-CN" b="1" dirty="0">
                <a:solidFill>
                  <a:schemeClr val="bg1"/>
                </a:solidFill>
                <a:latin typeface="Times New Roman" panose="02020603050405020304" pitchFamily="18" charset="0"/>
                <a:ea typeface="微软雅黑" panose="020B0503020204020204" pitchFamily="34" charset="-122"/>
              </a:rPr>
              <a:t>y</a:t>
            </a:r>
            <a:r>
              <a:rPr lang="zh-CN" altLang="en-US" b="1" dirty="0">
                <a:solidFill>
                  <a:schemeClr val="bg1"/>
                </a:solidFill>
                <a:latin typeface="Times New Roman" panose="02020603050405020304" pitchFamily="18" charset="0"/>
                <a:ea typeface="微软雅黑" panose="020B0503020204020204" pitchFamily="34" charset="-122"/>
              </a:rPr>
              <a:t>方向上的瞬态位移（</a:t>
            </a:r>
            <a:r>
              <a:rPr lang="en-US" altLang="zh-CN" b="1" dirty="0">
                <a:solidFill>
                  <a:schemeClr val="bg1"/>
                </a:solidFill>
                <a:latin typeface="Times New Roman" panose="02020603050405020304" pitchFamily="18" charset="0"/>
                <a:ea typeface="微软雅黑" panose="020B0503020204020204" pitchFamily="34" charset="-122"/>
              </a:rPr>
              <a:t>ρ = 70 kg/m3, U=9m/s</a:t>
            </a:r>
            <a:r>
              <a:rPr lang="zh-CN" altLang="en-US" b="1" dirty="0">
                <a:solidFill>
                  <a:schemeClr val="bg1"/>
                </a:solidFill>
                <a:latin typeface="Times New Roman" panose="02020603050405020304" pitchFamily="18" charset="0"/>
                <a:ea typeface="微软雅黑" panose="020B0503020204020204" pitchFamily="34" charset="-122"/>
              </a:rPr>
              <a:t>）</a:t>
            </a:r>
          </a:p>
        </p:txBody>
      </p:sp>
      <p:pic>
        <p:nvPicPr>
          <p:cNvPr id="14" name="图片 13">
            <a:extLst>
              <a:ext uri="{FF2B5EF4-FFF2-40B4-BE49-F238E27FC236}">
                <a16:creationId xmlns:a16="http://schemas.microsoft.com/office/drawing/2014/main" xmlns="" id="{F19E520D-1626-4B1D-9DEC-D8624C070A3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5613" y="1924724"/>
            <a:ext cx="5155205" cy="3589932"/>
          </a:xfrm>
          <a:prstGeom prst="rect">
            <a:avLst/>
          </a:prstGeom>
          <a:noFill/>
          <a:ln>
            <a:noFill/>
          </a:ln>
        </p:spPr>
      </p:pic>
    </p:spTree>
    <p:extLst>
      <p:ext uri="{BB962C8B-B14F-4D97-AF65-F5344CB8AC3E}">
        <p14:creationId xmlns:p14="http://schemas.microsoft.com/office/powerpoint/2010/main" val="3006838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4.4 </a:t>
            </a:r>
            <a:r>
              <a:rPr lang="zh-CN" altLang="en-US" dirty="0"/>
              <a:t>分离抖动的分析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分离抖动的数值仿真分析</a:t>
            </a:r>
          </a:p>
        </p:txBody>
      </p:sp>
      <p:sp>
        <p:nvSpPr>
          <p:cNvPr id="8" name="文本框 7">
            <a:extLst>
              <a:ext uri="{FF2B5EF4-FFF2-40B4-BE49-F238E27FC236}">
                <a16:creationId xmlns:a16="http://schemas.microsoft.com/office/drawing/2014/main" xmlns="" id="{59DFCFA6-C9BB-4AFA-A7F4-2B00BBABF255}"/>
              </a:ext>
            </a:extLst>
          </p:cNvPr>
          <p:cNvSpPr txBox="1"/>
          <p:nvPr/>
        </p:nvSpPr>
        <p:spPr>
          <a:xfrm>
            <a:off x="681285" y="5821694"/>
            <a:ext cx="4867098" cy="646331"/>
          </a:xfrm>
          <a:prstGeom prst="rect">
            <a:avLst/>
          </a:prstGeom>
          <a:solidFill>
            <a:srgbClr val="000066">
              <a:alpha val="55000"/>
            </a:srgbClr>
          </a:solidFill>
        </p:spPr>
        <p:txBody>
          <a:bodyPr wrap="squar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在三种不同的标签刚度下，上标签尾端在</a:t>
            </a:r>
            <a:r>
              <a:rPr lang="en-US" altLang="zh-CN" b="1" dirty="0">
                <a:solidFill>
                  <a:schemeClr val="bg1"/>
                </a:solidFill>
                <a:latin typeface="Times New Roman" panose="02020603050405020304" pitchFamily="18" charset="0"/>
                <a:ea typeface="微软雅黑" panose="020B0503020204020204" pitchFamily="34" charset="-122"/>
              </a:rPr>
              <a:t>y</a:t>
            </a:r>
            <a:r>
              <a:rPr lang="zh-CN" altLang="en-US" b="1" dirty="0">
                <a:solidFill>
                  <a:schemeClr val="bg1"/>
                </a:solidFill>
                <a:latin typeface="Times New Roman" panose="02020603050405020304" pitchFamily="18" charset="0"/>
                <a:ea typeface="微软雅黑" panose="020B0503020204020204" pitchFamily="34" charset="-122"/>
              </a:rPr>
              <a:t>方向上的瞬态位移（</a:t>
            </a:r>
            <a:r>
              <a:rPr lang="en-US" altLang="zh-CN" b="1" dirty="0">
                <a:solidFill>
                  <a:schemeClr val="bg1"/>
                </a:solidFill>
                <a:latin typeface="Times New Roman" panose="02020603050405020304" pitchFamily="18" charset="0"/>
                <a:ea typeface="微软雅黑" panose="020B0503020204020204" pitchFamily="34" charset="-122"/>
              </a:rPr>
              <a:t>ρ = 70 kg/m3, U=9m/s</a:t>
            </a:r>
            <a:r>
              <a:rPr lang="zh-CN" altLang="en-US" b="1" dirty="0">
                <a:solidFill>
                  <a:schemeClr val="bg1"/>
                </a:solidFill>
                <a:latin typeface="Times New Roman" panose="02020603050405020304" pitchFamily="18" charset="0"/>
                <a:ea typeface="微软雅黑" panose="020B0503020204020204" pitchFamily="34" charset="-122"/>
              </a:rPr>
              <a:t>）</a:t>
            </a:r>
          </a:p>
        </p:txBody>
      </p:sp>
      <p:sp>
        <p:nvSpPr>
          <p:cNvPr id="9" name="矩形 8">
            <a:extLst>
              <a:ext uri="{FF2B5EF4-FFF2-40B4-BE49-F238E27FC236}">
                <a16:creationId xmlns:a16="http://schemas.microsoft.com/office/drawing/2014/main" xmlns="" id="{3231206D-A174-4AAD-A520-FC2F29D23091}"/>
              </a:ext>
            </a:extLst>
          </p:cNvPr>
          <p:cNvSpPr/>
          <p:nvPr/>
        </p:nvSpPr>
        <p:spPr>
          <a:xfrm>
            <a:off x="6348920" y="3138168"/>
            <a:ext cx="5200805" cy="128971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回复力越小，系统的稳定性越好</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这意味着回复力通过影响标签的稳态分离距离从而影响系统的稳定性</a:t>
            </a:r>
          </a:p>
        </p:txBody>
      </p:sp>
      <p:pic>
        <p:nvPicPr>
          <p:cNvPr id="15" name="图片 14">
            <a:extLst>
              <a:ext uri="{FF2B5EF4-FFF2-40B4-BE49-F238E27FC236}">
                <a16:creationId xmlns:a16="http://schemas.microsoft.com/office/drawing/2014/main" xmlns="" id="{E6E0F365-5452-4D70-8C88-C5CB2B43E0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275" y="2157730"/>
            <a:ext cx="4945119" cy="3444122"/>
          </a:xfrm>
          <a:prstGeom prst="rect">
            <a:avLst/>
          </a:prstGeom>
          <a:noFill/>
          <a:ln>
            <a:noFill/>
          </a:ln>
        </p:spPr>
      </p:pic>
    </p:spTree>
    <p:extLst>
      <p:ext uri="{BB962C8B-B14F-4D97-AF65-F5344CB8AC3E}">
        <p14:creationId xmlns:p14="http://schemas.microsoft.com/office/powerpoint/2010/main" val="588797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4.4 </a:t>
            </a:r>
            <a:r>
              <a:rPr lang="zh-CN" altLang="en-US" dirty="0"/>
              <a:t>分离抖动的分析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分离抖动的数值仿真分析</a:t>
            </a:r>
          </a:p>
        </p:txBody>
      </p:sp>
      <p:sp>
        <p:nvSpPr>
          <p:cNvPr id="8" name="文本框 7">
            <a:extLst>
              <a:ext uri="{FF2B5EF4-FFF2-40B4-BE49-F238E27FC236}">
                <a16:creationId xmlns:a16="http://schemas.microsoft.com/office/drawing/2014/main" xmlns="" id="{59DFCFA6-C9BB-4AFA-A7F4-2B00BBABF255}"/>
              </a:ext>
            </a:extLst>
          </p:cNvPr>
          <p:cNvSpPr txBox="1"/>
          <p:nvPr/>
        </p:nvSpPr>
        <p:spPr>
          <a:xfrm>
            <a:off x="681285" y="5821694"/>
            <a:ext cx="4867098" cy="646331"/>
          </a:xfrm>
          <a:prstGeom prst="rect">
            <a:avLst/>
          </a:prstGeom>
          <a:solidFill>
            <a:srgbClr val="000066">
              <a:alpha val="55000"/>
            </a:srgbClr>
          </a:solidFill>
        </p:spPr>
        <p:txBody>
          <a:bodyPr wrap="squar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在三种不同的标签刚度下，上标签尾端在</a:t>
            </a:r>
            <a:r>
              <a:rPr lang="en-US" altLang="zh-CN" b="1" dirty="0">
                <a:solidFill>
                  <a:schemeClr val="bg1"/>
                </a:solidFill>
                <a:latin typeface="Times New Roman" panose="02020603050405020304" pitchFamily="18" charset="0"/>
                <a:ea typeface="微软雅黑" panose="020B0503020204020204" pitchFamily="34" charset="-122"/>
              </a:rPr>
              <a:t>y</a:t>
            </a:r>
            <a:r>
              <a:rPr lang="zh-CN" altLang="en-US" b="1" dirty="0">
                <a:solidFill>
                  <a:schemeClr val="bg1"/>
                </a:solidFill>
                <a:latin typeface="Times New Roman" panose="02020603050405020304" pitchFamily="18" charset="0"/>
                <a:ea typeface="微软雅黑" panose="020B0503020204020204" pitchFamily="34" charset="-122"/>
              </a:rPr>
              <a:t>方向上的瞬态位移（</a:t>
            </a:r>
            <a:r>
              <a:rPr lang="en-US" altLang="zh-CN" b="1" dirty="0">
                <a:solidFill>
                  <a:schemeClr val="bg1"/>
                </a:solidFill>
                <a:latin typeface="Times New Roman" panose="02020603050405020304" pitchFamily="18" charset="0"/>
                <a:ea typeface="微软雅黑" panose="020B0503020204020204" pitchFamily="34" charset="-122"/>
              </a:rPr>
              <a:t>ρ = 70 kg/m3, U=9m/s</a:t>
            </a:r>
            <a:r>
              <a:rPr lang="zh-CN" altLang="en-US" b="1" dirty="0">
                <a:solidFill>
                  <a:schemeClr val="bg1"/>
                </a:solidFill>
                <a:latin typeface="Times New Roman" panose="02020603050405020304" pitchFamily="18" charset="0"/>
                <a:ea typeface="微软雅黑" panose="020B0503020204020204" pitchFamily="34" charset="-122"/>
              </a:rPr>
              <a:t>）</a:t>
            </a:r>
          </a:p>
        </p:txBody>
      </p:sp>
      <p:sp>
        <p:nvSpPr>
          <p:cNvPr id="9" name="矩形 8">
            <a:extLst>
              <a:ext uri="{FF2B5EF4-FFF2-40B4-BE49-F238E27FC236}">
                <a16:creationId xmlns:a16="http://schemas.microsoft.com/office/drawing/2014/main" xmlns="" id="{3231206D-A174-4AAD-A520-FC2F29D23091}"/>
              </a:ext>
            </a:extLst>
          </p:cNvPr>
          <p:cNvSpPr/>
          <p:nvPr/>
        </p:nvSpPr>
        <p:spPr>
          <a:xfrm>
            <a:off x="6348920" y="3138168"/>
            <a:ext cx="5200805" cy="128971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回复力越小，系统的稳定性越好</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这意味着回复力通过影响标签的稳态分离距离从而影响系统的稳定性</a:t>
            </a:r>
          </a:p>
        </p:txBody>
      </p:sp>
      <p:pic>
        <p:nvPicPr>
          <p:cNvPr id="15" name="图片 14">
            <a:extLst>
              <a:ext uri="{FF2B5EF4-FFF2-40B4-BE49-F238E27FC236}">
                <a16:creationId xmlns:a16="http://schemas.microsoft.com/office/drawing/2014/main" xmlns="" id="{E6E0F365-5452-4D70-8C88-C5CB2B43E00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275" y="2157730"/>
            <a:ext cx="4945119" cy="3444122"/>
          </a:xfrm>
          <a:prstGeom prst="rect">
            <a:avLst/>
          </a:prstGeom>
          <a:noFill/>
          <a:ln>
            <a:noFill/>
          </a:ln>
        </p:spPr>
      </p:pic>
    </p:spTree>
    <p:extLst>
      <p:ext uri="{BB962C8B-B14F-4D97-AF65-F5344CB8AC3E}">
        <p14:creationId xmlns:p14="http://schemas.microsoft.com/office/powerpoint/2010/main" val="323050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4.4 </a:t>
            </a:r>
            <a:r>
              <a:rPr lang="zh-CN" altLang="en-US" dirty="0"/>
              <a:t>分离抖动的分析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本章研究总结</a:t>
            </a:r>
          </a:p>
        </p:txBody>
      </p:sp>
      <p:sp>
        <p:nvSpPr>
          <p:cNvPr id="7" name="矩形 6">
            <a:extLst>
              <a:ext uri="{FF2B5EF4-FFF2-40B4-BE49-F238E27FC236}">
                <a16:creationId xmlns:a16="http://schemas.microsoft.com/office/drawing/2014/main" xmlns="" id="{9C53A909-195A-4869-96E8-07815C3F07CA}"/>
              </a:ext>
            </a:extLst>
          </p:cNvPr>
          <p:cNvSpPr/>
          <p:nvPr/>
        </p:nvSpPr>
        <p:spPr>
          <a:xfrm>
            <a:off x="1185875" y="1837870"/>
            <a:ext cx="9653156" cy="419275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a:solidFill>
                  <a:srgbClr val="FF0000"/>
                </a:solidFill>
                <a:latin typeface="Times New Roman" panose="02020603050405020304" pitchFamily="18" charset="0"/>
                <a:cs typeface="Times New Roman" panose="02020603050405020304" pitchFamily="18" charset="0"/>
              </a:rPr>
              <a:t>无初始缝隙</a:t>
            </a:r>
            <a:r>
              <a:rPr lang="zh-CN" altLang="en-US" sz="2000" b="1" dirty="0">
                <a:solidFill>
                  <a:srgbClr val="3903E7"/>
                </a:solidFill>
                <a:latin typeface="Times New Roman" panose="02020603050405020304" pitchFamily="18" charset="0"/>
                <a:cs typeface="Times New Roman" panose="02020603050405020304" pitchFamily="18" charset="0"/>
              </a:rPr>
              <a:t>的分离机理</a:t>
            </a:r>
            <a:r>
              <a:rPr lang="en-US" altLang="zh-CN" sz="2000" b="1" dirty="0">
                <a:solidFill>
                  <a:srgbClr val="3903E7"/>
                </a:solidFill>
                <a:latin typeface="Times New Roman" panose="02020603050405020304" pitchFamily="18" charset="0"/>
                <a:cs typeface="Times New Roman" panose="02020603050405020304" pitchFamily="18" charset="0"/>
              </a:rPr>
              <a:t>—</a:t>
            </a:r>
            <a:r>
              <a:rPr lang="zh-CN" altLang="en-US" sz="2000" b="1" dirty="0">
                <a:solidFill>
                  <a:srgbClr val="3903E7"/>
                </a:solidFill>
                <a:latin typeface="Times New Roman" panose="02020603050405020304" pitchFamily="18" charset="0"/>
                <a:ea typeface="+mj-ea"/>
                <a:cs typeface="Times New Roman" panose="02020603050405020304" pitchFamily="18" charset="0"/>
              </a:rPr>
              <a:t>气流诱导标签分离的方案可以在标签表面非常光滑的场合同样适用</a:t>
            </a:r>
            <a:endParaRPr lang="en-US" altLang="zh-CN" sz="2000"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b="1" dirty="0">
                <a:solidFill>
                  <a:srgbClr val="3903E7"/>
                </a:solidFill>
                <a:latin typeface="Times New Roman" panose="02020603050405020304" pitchFamily="18" charset="0"/>
                <a:ea typeface="+mj-ea"/>
                <a:cs typeface="Times New Roman" panose="02020603050405020304" pitchFamily="18" charset="0"/>
              </a:rPr>
              <a:t>气流诱导标签可以分为</a:t>
            </a:r>
            <a:r>
              <a:rPr lang="zh-CN" altLang="en-US" sz="2000" b="1" dirty="0">
                <a:solidFill>
                  <a:srgbClr val="FF0000"/>
                </a:solidFill>
                <a:latin typeface="Times New Roman" panose="02020603050405020304" pitchFamily="18" charset="0"/>
                <a:ea typeface="+mj-ea"/>
                <a:cs typeface="Times New Roman" panose="02020603050405020304" pitchFamily="18" charset="0"/>
              </a:rPr>
              <a:t>三个典型的阶段</a:t>
            </a:r>
            <a:r>
              <a:rPr lang="zh-CN" altLang="en-US" sz="2000" b="1" dirty="0">
                <a:solidFill>
                  <a:srgbClr val="3903E7"/>
                </a:solidFill>
                <a:latin typeface="Times New Roman" panose="02020603050405020304" pitchFamily="18" charset="0"/>
                <a:ea typeface="+mj-ea"/>
                <a:cs typeface="Times New Roman" panose="02020603050405020304" pitchFamily="18" charset="0"/>
              </a:rPr>
              <a:t>。</a:t>
            </a:r>
            <a:endParaRPr lang="en-US" altLang="zh-CN" sz="2000"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b="1" dirty="0">
                <a:solidFill>
                  <a:srgbClr val="3903E7"/>
                </a:solidFill>
                <a:latin typeface="Times New Roman" panose="02020603050405020304" pitchFamily="18" charset="0"/>
                <a:ea typeface="+mj-ea"/>
                <a:cs typeface="Times New Roman" panose="02020603050405020304" pitchFamily="18" charset="0"/>
              </a:rPr>
              <a:t>诱导气流的速度</a:t>
            </a:r>
            <a:r>
              <a:rPr lang="zh-CN" altLang="en-US" sz="2000" b="1" dirty="0">
                <a:solidFill>
                  <a:srgbClr val="FF0000"/>
                </a:solidFill>
                <a:latin typeface="Times New Roman" panose="02020603050405020304" pitchFamily="18" charset="0"/>
                <a:ea typeface="+mj-ea"/>
                <a:cs typeface="Times New Roman" panose="02020603050405020304" pitchFamily="18" charset="0"/>
              </a:rPr>
              <a:t>存在有效的区间</a:t>
            </a:r>
            <a:r>
              <a:rPr lang="zh-CN" altLang="en-US" sz="2000" b="1" dirty="0">
                <a:solidFill>
                  <a:srgbClr val="3903E7"/>
                </a:solidFill>
                <a:latin typeface="Times New Roman" panose="02020603050405020304" pitchFamily="18" charset="0"/>
                <a:ea typeface="+mj-ea"/>
                <a:cs typeface="Times New Roman" panose="02020603050405020304" pitchFamily="18" charset="0"/>
              </a:rPr>
              <a:t>。</a:t>
            </a:r>
            <a:endParaRPr lang="en-US" altLang="zh-CN" sz="2000" b="1" dirty="0">
              <a:solidFill>
                <a:srgbClr val="3903E7"/>
              </a:solidFill>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2000" b="1" dirty="0">
                <a:solidFill>
                  <a:srgbClr val="3903E7"/>
                </a:solidFill>
                <a:latin typeface="Times New Roman" panose="02020603050405020304" pitchFamily="18" charset="0"/>
                <a:ea typeface="+mj-ea"/>
                <a:cs typeface="Times New Roman" panose="02020603050405020304" pitchFamily="18" charset="0"/>
              </a:rPr>
              <a:t>临界分离速度</a:t>
            </a:r>
            <a:endParaRPr lang="en-US" altLang="zh-CN" sz="2000" b="1" dirty="0">
              <a:solidFill>
                <a:srgbClr val="3903E7"/>
              </a:solidFill>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2000" b="1" dirty="0">
                <a:solidFill>
                  <a:srgbClr val="3903E7"/>
                </a:solidFill>
                <a:latin typeface="Times New Roman" panose="02020603050405020304" pitchFamily="18" charset="0"/>
                <a:ea typeface="+mj-ea"/>
                <a:cs typeface="Times New Roman" panose="02020603050405020304" pitchFamily="18" charset="0"/>
              </a:rPr>
              <a:t>临界稳定分离速度</a:t>
            </a:r>
            <a:endParaRPr lang="en-US" altLang="zh-CN" sz="2000" b="1" dirty="0">
              <a:solidFill>
                <a:srgbClr val="3903E7"/>
              </a:solidFill>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2000" b="1" dirty="0">
                <a:solidFill>
                  <a:srgbClr val="3903E7"/>
                </a:solidFill>
                <a:latin typeface="Times New Roman" panose="02020603050405020304" pitchFamily="18" charset="0"/>
                <a:ea typeface="+mj-ea"/>
                <a:cs typeface="Times New Roman" panose="02020603050405020304" pitchFamily="18" charset="0"/>
              </a:rPr>
              <a:t>在有效区间内，诱导气流速度的增加会使标签获得更大的分离距离</a:t>
            </a:r>
            <a:endParaRPr lang="en-US" altLang="zh-CN" sz="2000"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2000" b="1" dirty="0">
                <a:solidFill>
                  <a:srgbClr val="3903E7"/>
                </a:solidFill>
                <a:latin typeface="Times New Roman" panose="02020603050405020304" pitchFamily="18" charset="0"/>
                <a:ea typeface="+mj-ea"/>
                <a:cs typeface="Times New Roman" panose="02020603050405020304" pitchFamily="18" charset="0"/>
              </a:rPr>
              <a:t>标签的</a:t>
            </a:r>
            <a:r>
              <a:rPr lang="zh-CN" altLang="en-US" sz="2000" b="1" dirty="0">
                <a:solidFill>
                  <a:srgbClr val="FF0000"/>
                </a:solidFill>
                <a:latin typeface="Times New Roman" panose="02020603050405020304" pitchFamily="18" charset="0"/>
                <a:ea typeface="+mj-ea"/>
                <a:cs typeface="Times New Roman" panose="02020603050405020304" pitchFamily="18" charset="0"/>
              </a:rPr>
              <a:t>密度</a:t>
            </a:r>
            <a:r>
              <a:rPr lang="zh-CN" altLang="en-US" sz="2000" b="1" dirty="0">
                <a:solidFill>
                  <a:srgbClr val="3903E7"/>
                </a:solidFill>
                <a:latin typeface="Times New Roman" panose="02020603050405020304" pitchFamily="18" charset="0"/>
                <a:ea typeface="+mj-ea"/>
                <a:cs typeface="Times New Roman" panose="02020603050405020304" pitchFamily="18" charset="0"/>
              </a:rPr>
              <a:t>以及标签受到的</a:t>
            </a:r>
            <a:r>
              <a:rPr lang="zh-CN" altLang="en-US" sz="2000" b="1" dirty="0">
                <a:solidFill>
                  <a:srgbClr val="FF0000"/>
                </a:solidFill>
                <a:latin typeface="Times New Roman" panose="02020603050405020304" pitchFamily="18" charset="0"/>
                <a:ea typeface="+mj-ea"/>
                <a:cs typeface="Times New Roman" panose="02020603050405020304" pitchFamily="18" charset="0"/>
              </a:rPr>
              <a:t>回复力</a:t>
            </a:r>
            <a:r>
              <a:rPr lang="zh-CN" altLang="en-US" sz="2000" b="1" dirty="0">
                <a:solidFill>
                  <a:srgbClr val="3903E7"/>
                </a:solidFill>
                <a:latin typeface="Times New Roman" panose="02020603050405020304" pitchFamily="18" charset="0"/>
                <a:ea typeface="+mj-ea"/>
                <a:cs typeface="Times New Roman" panose="02020603050405020304" pitchFamily="18" charset="0"/>
              </a:rPr>
              <a:t>对标签的稳定性起消极作用，标签的</a:t>
            </a:r>
            <a:r>
              <a:rPr lang="zh-CN" altLang="en-US" sz="2000" b="1" dirty="0">
                <a:solidFill>
                  <a:srgbClr val="FF0000"/>
                </a:solidFill>
                <a:latin typeface="Times New Roman" panose="02020603050405020304" pitchFamily="18" charset="0"/>
                <a:ea typeface="+mj-ea"/>
                <a:cs typeface="Times New Roman" panose="02020603050405020304" pitchFamily="18" charset="0"/>
              </a:rPr>
              <a:t>刚度</a:t>
            </a:r>
            <a:r>
              <a:rPr lang="zh-CN" altLang="en-US" sz="2000" b="1" dirty="0">
                <a:solidFill>
                  <a:srgbClr val="3903E7"/>
                </a:solidFill>
                <a:latin typeface="Times New Roman" panose="02020603050405020304" pitchFamily="18" charset="0"/>
                <a:ea typeface="+mj-ea"/>
                <a:cs typeface="Times New Roman" panose="02020603050405020304" pitchFamily="18" charset="0"/>
              </a:rPr>
              <a:t>对稳定性起积极作用。</a:t>
            </a:r>
            <a:endParaRPr lang="en-US" altLang="zh-CN" sz="2000" b="1" dirty="0">
              <a:solidFill>
                <a:srgbClr val="3903E7"/>
              </a:solidFill>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xmlns="" id="{3F145403-732B-4FE0-BAF3-D9DE34BE7B2A}"/>
                  </a:ext>
                </a:extLst>
              </p14:cNvPr>
              <p14:cNvContentPartPr/>
              <p14:nvPr/>
            </p14:nvContentPartPr>
            <p14:xfrm>
              <a:off x="11632320" y="2767680"/>
              <a:ext cx="360" cy="360"/>
            </p14:xfrm>
          </p:contentPart>
        </mc:Choice>
        <mc:Fallback xmlns="">
          <p:pic>
            <p:nvPicPr>
              <p:cNvPr id="3" name="墨迹 2">
                <a:extLst>
                  <a:ext uri="{FF2B5EF4-FFF2-40B4-BE49-F238E27FC236}">
                    <a16:creationId xmlns:a16="http://schemas.microsoft.com/office/drawing/2014/main" id="{3F145403-732B-4FE0-BAF3-D9DE34BE7B2A}"/>
                  </a:ext>
                </a:extLst>
              </p:cNvPr>
              <p:cNvPicPr/>
              <p:nvPr/>
            </p:nvPicPr>
            <p:blipFill>
              <a:blip r:embed="rId4"/>
              <a:stretch>
                <a:fillRect/>
              </a:stretch>
            </p:blipFill>
            <p:spPr>
              <a:xfrm>
                <a:off x="11622960" y="2758320"/>
                <a:ext cx="19080" cy="19080"/>
              </a:xfrm>
              <a:prstGeom prst="rect">
                <a:avLst/>
              </a:prstGeom>
            </p:spPr>
          </p:pic>
        </mc:Fallback>
      </mc:AlternateContent>
    </p:spTree>
    <p:extLst>
      <p:ext uri="{BB962C8B-B14F-4D97-AF65-F5344CB8AC3E}">
        <p14:creationId xmlns:p14="http://schemas.microsoft.com/office/powerpoint/2010/main" val="393266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a:extLst>
              <a:ext uri="{FF2B5EF4-FFF2-40B4-BE49-F238E27FC236}">
                <a16:creationId xmlns:a16="http://schemas.microsoft.com/office/drawing/2014/main" xmlns="" id="{9FB9DAD6-74FF-49E5-ACAF-B23BA8518A34}"/>
              </a:ext>
            </a:extLst>
          </p:cNvPr>
          <p:cNvSpPr txBox="1">
            <a:spLocks/>
          </p:cNvSpPr>
          <p:nvPr/>
        </p:nvSpPr>
        <p:spPr>
          <a:xfrm>
            <a:off x="815288" y="1261568"/>
            <a:ext cx="9974632" cy="5596432"/>
          </a:xfrm>
          <a:prstGeom prst="rect">
            <a:avLst/>
          </a:prstGeom>
        </p:spPr>
        <p:txBody>
          <a:bodyPr/>
          <a:lstStyle>
            <a:lvl1pPr marL="514350" indent="-514350" algn="l" defTabSz="914400" rtl="0" eaLnBrk="1" latinLnBrk="0" hangingPunct="1">
              <a:lnSpc>
                <a:spcPct val="150000"/>
              </a:lnSpc>
              <a:spcBef>
                <a:spcPts val="1000"/>
              </a:spcBef>
              <a:buFont typeface="+mj-lt"/>
              <a:buAutoNum type="arabicPeriod"/>
              <a:defRPr sz="2800" b="1" kern="1200" cap="none" spc="0">
                <a:ln w="0"/>
                <a:solidFill>
                  <a:schemeClr val="accent1">
                    <a:lumMod val="75000"/>
                  </a:schemeClr>
                </a:solidFill>
                <a:effectLst/>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mj-ea"/>
              <a:buAutoNum type="ea1JpnChsDbPeriod"/>
            </a:pPr>
            <a:r>
              <a:rPr lang="zh-CN" altLang="en-US" dirty="0">
                <a:solidFill>
                  <a:schemeClr val="bg1">
                    <a:lumMod val="65000"/>
                  </a:schemeClr>
                </a:solidFill>
              </a:rPr>
              <a:t>绪论</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标签力学模型的建立</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标签分离原理及初步设计</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气流诱导标签分离的机理</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accent5">
                    <a:lumMod val="50000"/>
                  </a:schemeClr>
                </a:solidFill>
              </a:rPr>
              <a:t>气流诱导标签分离的方案及参数分析</a:t>
            </a:r>
            <a:endParaRPr lang="en-US" altLang="zh-CN" dirty="0">
              <a:solidFill>
                <a:schemeClr val="accent5">
                  <a:lumMod val="50000"/>
                </a:schemeClr>
              </a:solidFill>
            </a:endParaRPr>
          </a:p>
          <a:p>
            <a:pPr marL="571500" indent="-571500">
              <a:buFont typeface="+mj-ea"/>
              <a:buAutoNum type="ea1JpnChsDbPeriod"/>
            </a:pPr>
            <a:r>
              <a:rPr lang="zh-CN" altLang="en-US" dirty="0">
                <a:solidFill>
                  <a:schemeClr val="bg1">
                    <a:lumMod val="65000"/>
                  </a:schemeClr>
                </a:solidFill>
              </a:rPr>
              <a:t>标签分离的实验验证</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总结与展望</a:t>
            </a:r>
            <a:endParaRPr lang="en-US" altLang="zh-CN" dirty="0">
              <a:solidFill>
                <a:schemeClr val="bg1">
                  <a:lumMod val="65000"/>
                </a:schemeClr>
              </a:solidFill>
            </a:endParaRPr>
          </a:p>
        </p:txBody>
      </p:sp>
    </p:spTree>
    <p:extLst>
      <p:ext uri="{BB962C8B-B14F-4D97-AF65-F5344CB8AC3E}">
        <p14:creationId xmlns:p14="http://schemas.microsoft.com/office/powerpoint/2010/main" val="1231277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5.1 </a:t>
            </a:r>
            <a:r>
              <a:rPr lang="zh-CN" altLang="en-US" dirty="0"/>
              <a:t>气流诱导标签分离的方案</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设计需求及设计思路</a:t>
            </a:r>
          </a:p>
        </p:txBody>
      </p:sp>
      <p:sp>
        <p:nvSpPr>
          <p:cNvPr id="7" name="矩形 6">
            <a:extLst>
              <a:ext uri="{FF2B5EF4-FFF2-40B4-BE49-F238E27FC236}">
                <a16:creationId xmlns:a16="http://schemas.microsoft.com/office/drawing/2014/main" xmlns="" id="{18ECC80D-0518-4C09-99ED-EB9B3D74D8C3}"/>
              </a:ext>
            </a:extLst>
          </p:cNvPr>
          <p:cNvSpPr/>
          <p:nvPr/>
        </p:nvSpPr>
        <p:spPr>
          <a:xfrm>
            <a:off x="771524" y="2938891"/>
            <a:ext cx="7227781" cy="2807756"/>
          </a:xfrm>
          <a:prstGeom prst="rect">
            <a:avLst/>
          </a:prstGeom>
        </p:spPr>
        <p:txBody>
          <a:bodyPr wrap="square">
            <a:spAutoFit/>
          </a:bodyPr>
          <a:lstStyle/>
          <a:p>
            <a:pPr>
              <a:lnSpc>
                <a:spcPct val="150000"/>
              </a:lnSpc>
            </a:pPr>
            <a:r>
              <a:rPr lang="zh-CN" altLang="en-US" sz="2000" b="1" dirty="0">
                <a:solidFill>
                  <a:srgbClr val="002060"/>
                </a:solidFill>
                <a:latin typeface="Times New Roman" panose="02020603050405020304" pitchFamily="18" charset="0"/>
                <a:ea typeface="+mj-ea"/>
                <a:cs typeface="Times New Roman" panose="02020603050405020304" pitchFamily="18" charset="0"/>
              </a:rPr>
              <a:t>设计需求：</a:t>
            </a:r>
            <a:endParaRPr lang="en-US" altLang="zh-CN" sz="2000" b="1" dirty="0">
              <a:solidFill>
                <a:srgbClr val="002060"/>
              </a:solidFill>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2000" b="1" dirty="0">
                <a:solidFill>
                  <a:srgbClr val="3903E7"/>
                </a:solidFill>
                <a:latin typeface="Times New Roman" panose="02020603050405020304" pitchFamily="18" charset="0"/>
                <a:ea typeface="+mj-ea"/>
                <a:cs typeface="Times New Roman" panose="02020603050405020304" pitchFamily="18" charset="0"/>
              </a:rPr>
              <a:t>持续标签供给</a:t>
            </a:r>
            <a:endParaRPr lang="en-US" altLang="zh-CN" sz="2000" b="1" dirty="0">
              <a:solidFill>
                <a:srgbClr val="3903E7"/>
              </a:solidFill>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2000" b="1" dirty="0">
                <a:solidFill>
                  <a:srgbClr val="3903E7"/>
                </a:solidFill>
                <a:latin typeface="Times New Roman" panose="02020603050405020304" pitchFamily="18" charset="0"/>
                <a:ea typeface="+mj-ea"/>
                <a:cs typeface="Times New Roman" panose="02020603050405020304" pitchFamily="18" charset="0"/>
              </a:rPr>
              <a:t>合理的约束（防止无规律的变形）</a:t>
            </a:r>
            <a:endParaRPr lang="en-US" altLang="zh-CN" sz="2000" b="1" dirty="0">
              <a:solidFill>
                <a:srgbClr val="3903E7"/>
              </a:solidFill>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2000" b="1" dirty="0">
                <a:solidFill>
                  <a:srgbClr val="3903E7"/>
                </a:solidFill>
                <a:latin typeface="Times New Roman" panose="02020603050405020304" pitchFamily="18" charset="0"/>
                <a:ea typeface="+mj-ea"/>
                <a:cs typeface="Times New Roman" panose="02020603050405020304" pitchFamily="18" charset="0"/>
              </a:rPr>
              <a:t>气流诱导的实现</a:t>
            </a:r>
            <a:endParaRPr lang="en-US" altLang="zh-CN" sz="2000" b="1" dirty="0">
              <a:solidFill>
                <a:srgbClr val="3903E7"/>
              </a:solidFill>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2000" b="1" dirty="0">
                <a:solidFill>
                  <a:srgbClr val="3903E7"/>
                </a:solidFill>
                <a:latin typeface="Times New Roman" panose="02020603050405020304" pitchFamily="18" charset="0"/>
                <a:ea typeface="+mj-ea"/>
                <a:cs typeface="Times New Roman" panose="02020603050405020304" pitchFamily="18" charset="0"/>
              </a:rPr>
              <a:t>预分离的间隙可以调整</a:t>
            </a:r>
            <a:endParaRPr lang="en-US" altLang="zh-CN" sz="2000" b="1" dirty="0">
              <a:solidFill>
                <a:srgbClr val="3903E7"/>
              </a:solidFill>
              <a:latin typeface="Times New Roman" panose="02020603050405020304" pitchFamily="18" charset="0"/>
              <a:ea typeface="+mj-ea"/>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sz="2000" b="1" dirty="0">
                <a:solidFill>
                  <a:srgbClr val="3903E7"/>
                </a:solidFill>
                <a:latin typeface="Times New Roman" panose="02020603050405020304" pitchFamily="18" charset="0"/>
                <a:ea typeface="+mj-ea"/>
                <a:cs typeface="Times New Roman" panose="02020603050405020304" pitchFamily="18" charset="0"/>
              </a:rPr>
              <a:t>系统的稳定性高，不易在高速诱导气流下发生抖动</a:t>
            </a:r>
            <a:endParaRPr lang="zh-CN" altLang="en-US" sz="2400" b="1" dirty="0">
              <a:solidFill>
                <a:srgbClr val="3903E7"/>
              </a:solidFill>
              <a:latin typeface="Times New Roman" panose="02020603050405020304" pitchFamily="18" charset="0"/>
              <a:ea typeface="+mj-ea"/>
              <a:cs typeface="Times New Roman" panose="02020603050405020304" pitchFamily="18" charset="0"/>
            </a:endParaRPr>
          </a:p>
        </p:txBody>
      </p:sp>
      <p:sp>
        <p:nvSpPr>
          <p:cNvPr id="10" name="矩形 9">
            <a:extLst>
              <a:ext uri="{FF2B5EF4-FFF2-40B4-BE49-F238E27FC236}">
                <a16:creationId xmlns:a16="http://schemas.microsoft.com/office/drawing/2014/main" xmlns="" id="{B670B0A8-E432-48CE-AB03-B4F6940A46ED}"/>
              </a:ext>
            </a:extLst>
          </p:cNvPr>
          <p:cNvSpPr/>
          <p:nvPr/>
        </p:nvSpPr>
        <p:spPr>
          <a:xfrm>
            <a:off x="687493" y="1763792"/>
            <a:ext cx="10732981" cy="1134862"/>
          </a:xfrm>
          <a:prstGeom prst="rect">
            <a:avLst/>
          </a:prstGeom>
        </p:spPr>
        <p:txBody>
          <a:bodyPr wrap="square">
            <a:spAutoFit/>
          </a:bodyPr>
          <a:lstStyle/>
          <a:p>
            <a:pPr>
              <a:lnSpc>
                <a:spcPct val="150000"/>
              </a:lnSpc>
            </a:pPr>
            <a:r>
              <a:rPr lang="zh-CN" altLang="en-US" sz="2400" b="1" dirty="0">
                <a:solidFill>
                  <a:srgbClr val="002060"/>
                </a:solidFill>
                <a:latin typeface="Times New Roman" panose="02020603050405020304" pitchFamily="18" charset="0"/>
                <a:ea typeface="+mj-ea"/>
                <a:cs typeface="Times New Roman" panose="02020603050405020304" pitchFamily="18" charset="0"/>
              </a:rPr>
              <a:t>通过此前的理论分析和仿真分析，可以得知气流诱导标签分离的方案思路为：</a:t>
            </a:r>
            <a:endParaRPr lang="en-US" altLang="zh-CN" sz="2400" b="1" dirty="0">
              <a:solidFill>
                <a:srgbClr val="002060"/>
              </a:solidFill>
              <a:latin typeface="Times New Roman" panose="02020603050405020304" pitchFamily="18" charset="0"/>
              <a:ea typeface="+mj-ea"/>
              <a:cs typeface="Times New Roman" panose="02020603050405020304" pitchFamily="18" charset="0"/>
            </a:endParaRPr>
          </a:p>
          <a:p>
            <a:pPr>
              <a:lnSpc>
                <a:spcPct val="150000"/>
              </a:lnSpc>
            </a:pPr>
            <a:r>
              <a:rPr lang="en-US" altLang="zh-CN" sz="2400" b="1" dirty="0">
                <a:solidFill>
                  <a:srgbClr val="002060"/>
                </a:solidFill>
                <a:latin typeface="Times New Roman" panose="02020603050405020304" pitchFamily="18" charset="0"/>
                <a:ea typeface="+mj-ea"/>
                <a:cs typeface="Times New Roman" panose="02020603050405020304" pitchFamily="18" charset="0"/>
              </a:rPr>
              <a:t>	</a:t>
            </a:r>
            <a:r>
              <a:rPr lang="zh-CN" altLang="en-US" sz="2400" b="1" dirty="0">
                <a:solidFill>
                  <a:srgbClr val="FF0000"/>
                </a:solidFill>
                <a:latin typeface="Times New Roman" panose="02020603050405020304" pitchFamily="18" charset="0"/>
                <a:ea typeface="+mj-ea"/>
                <a:cs typeface="Times New Roman" panose="02020603050405020304" pitchFamily="18" charset="0"/>
              </a:rPr>
              <a:t>通过气流诱导标签发生预分离，阻断真空传递，再通过真空吸盘拾取</a:t>
            </a:r>
          </a:p>
        </p:txBody>
      </p:sp>
      <p:cxnSp>
        <p:nvCxnSpPr>
          <p:cNvPr id="4" name="直接箭头连接符 3">
            <a:extLst>
              <a:ext uri="{FF2B5EF4-FFF2-40B4-BE49-F238E27FC236}">
                <a16:creationId xmlns:a16="http://schemas.microsoft.com/office/drawing/2014/main" xmlns="" id="{658ED4BA-AA50-4954-8AF5-667B0011307E}"/>
              </a:ext>
            </a:extLst>
          </p:cNvPr>
          <p:cNvCxnSpPr>
            <a:cxnSpLocks/>
          </p:cNvCxnSpPr>
          <p:nvPr/>
        </p:nvCxnSpPr>
        <p:spPr>
          <a:xfrm>
            <a:off x="7424347" y="5524019"/>
            <a:ext cx="12327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xmlns="" id="{0142C954-6671-4860-BFAC-46C6B5F0A477}"/>
              </a:ext>
            </a:extLst>
          </p:cNvPr>
          <p:cNvSpPr/>
          <p:nvPr/>
        </p:nvSpPr>
        <p:spPr>
          <a:xfrm>
            <a:off x="8922584" y="5086912"/>
            <a:ext cx="2020981" cy="874214"/>
          </a:xfrm>
          <a:prstGeom prst="rect">
            <a:avLst/>
          </a:prstGeom>
        </p:spPr>
        <p:txBody>
          <a:bodyPr wrap="square">
            <a:spAutoFit/>
          </a:bodyPr>
          <a:lstStyle/>
          <a:p>
            <a:pPr>
              <a:lnSpc>
                <a:spcPct val="150000"/>
              </a:lnSpc>
            </a:pPr>
            <a:r>
              <a:rPr lang="zh-CN" altLang="en-US" b="1" dirty="0">
                <a:solidFill>
                  <a:srgbClr val="FF0000"/>
                </a:solidFill>
                <a:latin typeface="Times New Roman" panose="02020603050405020304" pitchFamily="18" charset="0"/>
                <a:ea typeface="+mj-ea"/>
                <a:cs typeface="Times New Roman" panose="02020603050405020304" pitchFamily="18" charset="0"/>
              </a:rPr>
              <a:t>间接提高刚度</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a:lnSpc>
                <a:spcPct val="150000"/>
              </a:lnSpc>
            </a:pPr>
            <a:r>
              <a:rPr lang="zh-CN" altLang="en-US" b="1" dirty="0">
                <a:solidFill>
                  <a:srgbClr val="FF0000"/>
                </a:solidFill>
                <a:latin typeface="Times New Roman" panose="02020603050405020304" pitchFamily="18" charset="0"/>
                <a:ea typeface="+mj-ea"/>
                <a:cs typeface="Times New Roman" panose="02020603050405020304" pitchFamily="18" charset="0"/>
              </a:rPr>
              <a:t>增加阻尼</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65125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2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5.1 </a:t>
            </a:r>
            <a:r>
              <a:rPr lang="zh-CN" altLang="en-US" dirty="0"/>
              <a:t>气流诱导标签分离的方案</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气流诱导标签分离方案原理</a:t>
            </a:r>
          </a:p>
        </p:txBody>
      </p:sp>
      <p:graphicFrame>
        <p:nvGraphicFramePr>
          <p:cNvPr id="8" name="对象 7">
            <a:extLst>
              <a:ext uri="{FF2B5EF4-FFF2-40B4-BE49-F238E27FC236}">
                <a16:creationId xmlns:a16="http://schemas.microsoft.com/office/drawing/2014/main" xmlns="" id="{0B4AEACC-A27E-4687-A87A-5F177ED3C122}"/>
              </a:ext>
            </a:extLst>
          </p:cNvPr>
          <p:cNvGraphicFramePr>
            <a:graphicFrameLocks noChangeAspect="1"/>
          </p:cNvGraphicFramePr>
          <p:nvPr>
            <p:extLst>
              <p:ext uri="{D42A27DB-BD31-4B8C-83A1-F6EECF244321}">
                <p14:modId xmlns:p14="http://schemas.microsoft.com/office/powerpoint/2010/main" val="2097345795"/>
              </p:ext>
            </p:extLst>
          </p:nvPr>
        </p:nvGraphicFramePr>
        <p:xfrm>
          <a:off x="328597" y="1730505"/>
          <a:ext cx="8882078" cy="3416184"/>
        </p:xfrm>
        <a:graphic>
          <a:graphicData uri="http://schemas.openxmlformats.org/presentationml/2006/ole">
            <mc:AlternateContent xmlns:mc="http://schemas.openxmlformats.org/markup-compatibility/2006">
              <mc:Choice xmlns:v="urn:schemas-microsoft-com:vml" Requires="v">
                <p:oleObj spid="_x0000_s49267" name="Visio" r:id="rId3" imgW="4960726" imgH="1866797" progId="Visio.Drawing.15">
                  <p:embed/>
                </p:oleObj>
              </mc:Choice>
              <mc:Fallback>
                <p:oleObj name="Visio" r:id="rId3" imgW="4960726" imgH="1866797" progId="Visio.Drawing.15">
                  <p:embed/>
                  <p:pic>
                    <p:nvPicPr>
                      <p:cNvPr id="4" name="对象 3">
                        <a:extLst>
                          <a:ext uri="{FF2B5EF4-FFF2-40B4-BE49-F238E27FC236}">
                            <a16:creationId xmlns:a16="http://schemas.microsoft.com/office/drawing/2014/main" xmlns="" id="{FFBA2570-3C7F-456E-A964-43B5FC600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597" y="1730505"/>
                        <a:ext cx="8882078" cy="3416184"/>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xmlns="" id="{7DA0333C-A9CA-48E2-A0E7-0B8B51222A64}"/>
              </a:ext>
            </a:extLst>
          </p:cNvPr>
          <p:cNvSpPr/>
          <p:nvPr/>
        </p:nvSpPr>
        <p:spPr>
          <a:xfrm>
            <a:off x="610667" y="5262472"/>
            <a:ext cx="9883834" cy="1200329"/>
          </a:xfrm>
          <a:prstGeom prst="rect">
            <a:avLst/>
          </a:prstGeom>
        </p:spPr>
        <p:txBody>
          <a:bodyPr wrap="square">
            <a:spAutoFit/>
          </a:bodyPr>
          <a:lstStyle/>
          <a:p>
            <a:r>
              <a:rPr lang="en-US" altLang="zh-CN" b="1" i="1" kern="100">
                <a:solidFill>
                  <a:srgbClr val="3903E7"/>
                </a:solidFill>
                <a:latin typeface="Times New Roman" panose="02020603050405020304" pitchFamily="18" charset="0"/>
                <a:ea typeface="+mj-ea"/>
                <a:cs typeface="Times New Roman" panose="02020603050405020304" pitchFamily="18" charset="0"/>
              </a:rPr>
              <a:t>P</a:t>
            </a:r>
            <a:r>
              <a:rPr lang="en-US" altLang="zh-CN" b="1" i="1" kern="100" baseline="-25000">
                <a:solidFill>
                  <a:srgbClr val="3903E7"/>
                </a:solidFill>
                <a:latin typeface="Times New Roman" panose="02020603050405020304" pitchFamily="18" charset="0"/>
                <a:ea typeface="+mj-ea"/>
                <a:cs typeface="Times New Roman" panose="02020603050405020304" pitchFamily="18" charset="0"/>
              </a:rPr>
              <a:t>01</a:t>
            </a:r>
            <a:r>
              <a:rPr lang="zh-CN" altLang="zh-CN" b="1" i="1" kern="100">
                <a:solidFill>
                  <a:srgbClr val="3903E7"/>
                </a:solidFill>
                <a:latin typeface="Times New Roman" panose="02020603050405020304" pitchFamily="18" charset="0"/>
                <a:ea typeface="+mj-ea"/>
                <a:cs typeface="Times New Roman" panose="02020603050405020304" pitchFamily="18" charset="0"/>
              </a:rPr>
              <a:t>、</a:t>
            </a:r>
            <a:r>
              <a:rPr lang="en-US" altLang="zh-CN" b="1" i="1" kern="100">
                <a:solidFill>
                  <a:srgbClr val="3903E7"/>
                </a:solidFill>
                <a:latin typeface="Times New Roman" panose="02020603050405020304" pitchFamily="18" charset="0"/>
                <a:ea typeface="+mj-ea"/>
                <a:cs typeface="Times New Roman" panose="02020603050405020304" pitchFamily="18" charset="0"/>
              </a:rPr>
              <a:t>P</a:t>
            </a:r>
            <a:r>
              <a:rPr lang="en-US" altLang="zh-CN" b="1" i="1" kern="100" baseline="-25000">
                <a:solidFill>
                  <a:srgbClr val="3903E7"/>
                </a:solidFill>
                <a:latin typeface="Times New Roman" panose="02020603050405020304" pitchFamily="18" charset="0"/>
                <a:ea typeface="+mj-ea"/>
                <a:cs typeface="Times New Roman" panose="02020603050405020304" pitchFamily="18" charset="0"/>
              </a:rPr>
              <a:t>12</a:t>
            </a:r>
            <a:r>
              <a:rPr lang="zh-CN" altLang="zh-CN" b="1" kern="100">
                <a:solidFill>
                  <a:srgbClr val="3903E7"/>
                </a:solidFill>
                <a:latin typeface="Times New Roman" panose="02020603050405020304" pitchFamily="18" charset="0"/>
                <a:ea typeface="+mj-ea"/>
                <a:cs typeface="Times New Roman" panose="02020603050405020304" pitchFamily="18" charset="0"/>
              </a:rPr>
              <a:t>、</a:t>
            </a:r>
            <a:r>
              <a:rPr lang="en-US" altLang="zh-CN" b="1" i="1" kern="100">
                <a:solidFill>
                  <a:srgbClr val="3903E7"/>
                </a:solidFill>
                <a:latin typeface="Times New Roman" panose="02020603050405020304" pitchFamily="18" charset="0"/>
                <a:ea typeface="+mj-ea"/>
                <a:cs typeface="Times New Roman" panose="02020603050405020304" pitchFamily="18" charset="0"/>
              </a:rPr>
              <a:t>P</a:t>
            </a:r>
            <a:r>
              <a:rPr lang="en-US" altLang="zh-CN" b="1" i="1" kern="100" baseline="-25000">
                <a:solidFill>
                  <a:srgbClr val="3903E7"/>
                </a:solidFill>
                <a:latin typeface="Times New Roman" panose="02020603050405020304" pitchFamily="18" charset="0"/>
                <a:ea typeface="+mj-ea"/>
                <a:cs typeface="Times New Roman" panose="02020603050405020304" pitchFamily="18" charset="0"/>
              </a:rPr>
              <a:t>23</a:t>
            </a:r>
            <a:r>
              <a:rPr lang="en-US" altLang="zh-CN" b="1" kern="100">
                <a:solidFill>
                  <a:srgbClr val="3903E7"/>
                </a:solidFill>
                <a:latin typeface="Times New Roman" panose="02020603050405020304" pitchFamily="18" charset="0"/>
                <a:ea typeface="+mj-ea"/>
                <a:cs typeface="Times New Roman" panose="02020603050405020304" pitchFamily="18" charset="0"/>
              </a:rPr>
              <a:t>—</a:t>
            </a:r>
            <a:r>
              <a:rPr lang="zh-CN" altLang="zh-CN" b="1" kern="100">
                <a:solidFill>
                  <a:srgbClr val="3903E7"/>
                </a:solidFill>
                <a:latin typeface="Times New Roman" panose="02020603050405020304" pitchFamily="18" charset="0"/>
                <a:ea typeface="+mj-ea"/>
                <a:cs typeface="Times New Roman" panose="02020603050405020304" pitchFamily="18" charset="0"/>
              </a:rPr>
              <a:t>标签分离后形成的各腔内压强</a:t>
            </a:r>
            <a:endParaRPr lang="en-US" altLang="zh-CN" b="1" kern="100">
              <a:solidFill>
                <a:srgbClr val="3903E7"/>
              </a:solidFill>
              <a:latin typeface="Times New Roman" panose="02020603050405020304" pitchFamily="18" charset="0"/>
              <a:ea typeface="+mj-ea"/>
              <a:cs typeface="Times New Roman" panose="02020603050405020304" pitchFamily="18" charset="0"/>
            </a:endParaRPr>
          </a:p>
          <a:p>
            <a:r>
              <a:rPr lang="en-US" altLang="zh-CN" b="1" i="1" kern="100">
                <a:solidFill>
                  <a:srgbClr val="3903E7"/>
                </a:solidFill>
                <a:latin typeface="Times New Roman" panose="02020603050405020304" pitchFamily="18" charset="0"/>
                <a:ea typeface="+mj-ea"/>
                <a:cs typeface="Times New Roman" panose="02020603050405020304" pitchFamily="18" charset="0"/>
              </a:rPr>
              <a:t>F</a:t>
            </a:r>
            <a:r>
              <a:rPr lang="zh-CN" altLang="zh-CN" b="1" kern="100" baseline="-25000">
                <a:solidFill>
                  <a:srgbClr val="3903E7"/>
                </a:solidFill>
                <a:latin typeface="Times New Roman" panose="02020603050405020304" pitchFamily="18" charset="0"/>
                <a:ea typeface="+mj-ea"/>
                <a:cs typeface="Times New Roman" panose="02020603050405020304" pitchFamily="18" charset="0"/>
              </a:rPr>
              <a:t>吸</a:t>
            </a:r>
            <a:r>
              <a:rPr lang="en-US" altLang="zh-CN" b="1" kern="100">
                <a:solidFill>
                  <a:srgbClr val="3903E7"/>
                </a:solidFill>
                <a:latin typeface="Times New Roman" panose="02020603050405020304" pitchFamily="18" charset="0"/>
                <a:ea typeface="+mj-ea"/>
                <a:cs typeface="Times New Roman" panose="02020603050405020304" pitchFamily="18" charset="0"/>
              </a:rPr>
              <a:t>—</a:t>
            </a:r>
            <a:r>
              <a:rPr lang="zh-CN" altLang="zh-CN" b="1" kern="100">
                <a:solidFill>
                  <a:srgbClr val="3903E7"/>
                </a:solidFill>
                <a:latin typeface="Times New Roman" panose="02020603050405020304" pitchFamily="18" charset="0"/>
                <a:ea typeface="+mj-ea"/>
                <a:cs typeface="Times New Roman" panose="02020603050405020304" pitchFamily="18" charset="0"/>
              </a:rPr>
              <a:t>示吸盘的吸力；</a:t>
            </a:r>
            <a:endParaRPr lang="en-US" altLang="zh-CN" b="1" kern="100">
              <a:solidFill>
                <a:srgbClr val="3903E7"/>
              </a:solidFill>
              <a:latin typeface="Times New Roman" panose="02020603050405020304" pitchFamily="18" charset="0"/>
              <a:ea typeface="+mj-ea"/>
              <a:cs typeface="Times New Roman" panose="02020603050405020304" pitchFamily="18" charset="0"/>
            </a:endParaRPr>
          </a:p>
          <a:p>
            <a:r>
              <a:rPr lang="en-US" altLang="zh-CN" b="1" i="1" kern="100">
                <a:solidFill>
                  <a:srgbClr val="3903E7"/>
                </a:solidFill>
                <a:latin typeface="Times New Roman" panose="02020603050405020304" pitchFamily="18" charset="0"/>
                <a:ea typeface="+mj-ea"/>
                <a:cs typeface="Times New Roman" panose="02020603050405020304" pitchFamily="18" charset="0"/>
              </a:rPr>
              <a:t>N</a:t>
            </a:r>
            <a:r>
              <a:rPr lang="en-US" altLang="zh-CN" b="1" i="1" kern="100" baseline="-25000">
                <a:solidFill>
                  <a:srgbClr val="3903E7"/>
                </a:solidFill>
                <a:latin typeface="Times New Roman" panose="02020603050405020304" pitchFamily="18" charset="0"/>
                <a:ea typeface="+mj-ea"/>
                <a:cs typeface="Times New Roman" panose="02020603050405020304" pitchFamily="18" charset="0"/>
              </a:rPr>
              <a:t>s</a:t>
            </a:r>
            <a:r>
              <a:rPr lang="en-US" altLang="zh-CN" b="1" i="1" kern="100" baseline="30000">
                <a:solidFill>
                  <a:srgbClr val="3903E7"/>
                </a:solidFill>
                <a:latin typeface="Times New Roman" panose="02020603050405020304" pitchFamily="18" charset="0"/>
                <a:ea typeface="+mj-ea"/>
                <a:cs typeface="Times New Roman" panose="02020603050405020304" pitchFamily="18" charset="0"/>
              </a:rPr>
              <a:t>01</a:t>
            </a:r>
            <a:r>
              <a:rPr lang="zh-CN" altLang="zh-CN" b="1" i="1" kern="100">
                <a:solidFill>
                  <a:srgbClr val="3903E7"/>
                </a:solidFill>
                <a:latin typeface="Times New Roman" panose="02020603050405020304" pitchFamily="18" charset="0"/>
                <a:ea typeface="+mj-ea"/>
                <a:cs typeface="Times New Roman" panose="02020603050405020304" pitchFamily="18" charset="0"/>
              </a:rPr>
              <a:t>、</a:t>
            </a:r>
            <a:r>
              <a:rPr lang="en-US" altLang="zh-CN" b="1" i="1" kern="100">
                <a:solidFill>
                  <a:srgbClr val="3903E7"/>
                </a:solidFill>
                <a:latin typeface="Times New Roman" panose="02020603050405020304" pitchFamily="18" charset="0"/>
                <a:ea typeface="+mj-ea"/>
                <a:cs typeface="Times New Roman" panose="02020603050405020304" pitchFamily="18" charset="0"/>
              </a:rPr>
              <a:t>N</a:t>
            </a:r>
            <a:r>
              <a:rPr lang="en-US" altLang="zh-CN" b="1" i="1" kern="100" baseline="-25000">
                <a:solidFill>
                  <a:srgbClr val="3903E7"/>
                </a:solidFill>
                <a:latin typeface="Times New Roman" panose="02020603050405020304" pitchFamily="18" charset="0"/>
                <a:ea typeface="+mj-ea"/>
                <a:cs typeface="Times New Roman" panose="02020603050405020304" pitchFamily="18" charset="0"/>
              </a:rPr>
              <a:t>x</a:t>
            </a:r>
            <a:r>
              <a:rPr lang="en-US" altLang="zh-CN" b="1" i="1" kern="100" baseline="30000">
                <a:solidFill>
                  <a:srgbClr val="3903E7"/>
                </a:solidFill>
                <a:latin typeface="Times New Roman" panose="02020603050405020304" pitchFamily="18" charset="0"/>
                <a:ea typeface="+mj-ea"/>
                <a:cs typeface="Times New Roman" panose="02020603050405020304" pitchFamily="18" charset="0"/>
              </a:rPr>
              <a:t>01</a:t>
            </a:r>
            <a:r>
              <a:rPr lang="zh-CN" altLang="zh-CN" b="1" i="1" kern="100">
                <a:solidFill>
                  <a:srgbClr val="3903E7"/>
                </a:solidFill>
                <a:latin typeface="Times New Roman" panose="02020603050405020304" pitchFamily="18" charset="0"/>
                <a:ea typeface="+mj-ea"/>
                <a:cs typeface="Times New Roman" panose="02020603050405020304" pitchFamily="18" charset="0"/>
              </a:rPr>
              <a:t>、</a:t>
            </a:r>
            <a:r>
              <a:rPr lang="en-US" altLang="zh-CN" b="1" i="1" kern="100">
                <a:solidFill>
                  <a:srgbClr val="3903E7"/>
                </a:solidFill>
                <a:latin typeface="Times New Roman" panose="02020603050405020304" pitchFamily="18" charset="0"/>
                <a:ea typeface="+mj-ea"/>
                <a:cs typeface="Times New Roman" panose="02020603050405020304" pitchFamily="18" charset="0"/>
              </a:rPr>
              <a:t>f</a:t>
            </a:r>
            <a:r>
              <a:rPr lang="en-US" altLang="zh-CN" b="1" i="1" kern="100" baseline="-25000">
                <a:solidFill>
                  <a:srgbClr val="3903E7"/>
                </a:solidFill>
                <a:latin typeface="Times New Roman" panose="02020603050405020304" pitchFamily="18" charset="0"/>
                <a:ea typeface="+mj-ea"/>
                <a:cs typeface="Times New Roman" panose="02020603050405020304" pitchFamily="18" charset="0"/>
              </a:rPr>
              <a:t>s</a:t>
            </a:r>
            <a:r>
              <a:rPr lang="en-US" altLang="zh-CN" b="1" i="1" kern="100" baseline="30000">
                <a:solidFill>
                  <a:srgbClr val="3903E7"/>
                </a:solidFill>
                <a:latin typeface="Times New Roman" panose="02020603050405020304" pitchFamily="18" charset="0"/>
                <a:ea typeface="+mj-ea"/>
                <a:cs typeface="Times New Roman" panose="02020603050405020304" pitchFamily="18" charset="0"/>
              </a:rPr>
              <a:t>01</a:t>
            </a:r>
            <a:r>
              <a:rPr lang="zh-CN" altLang="zh-CN" b="1" kern="100">
                <a:solidFill>
                  <a:srgbClr val="3903E7"/>
                </a:solidFill>
                <a:latin typeface="Times New Roman" panose="02020603050405020304" pitchFamily="18" charset="0"/>
                <a:ea typeface="+mj-ea"/>
                <a:cs typeface="Times New Roman" panose="02020603050405020304" pitchFamily="18" charset="0"/>
              </a:rPr>
              <a:t>和</a:t>
            </a:r>
            <a:r>
              <a:rPr lang="en-US" altLang="zh-CN" b="1" i="1" kern="100">
                <a:solidFill>
                  <a:srgbClr val="3903E7"/>
                </a:solidFill>
                <a:latin typeface="Times New Roman" panose="02020603050405020304" pitchFamily="18" charset="0"/>
                <a:ea typeface="+mj-ea"/>
                <a:cs typeface="Times New Roman" panose="02020603050405020304" pitchFamily="18" charset="0"/>
              </a:rPr>
              <a:t>f</a:t>
            </a:r>
            <a:r>
              <a:rPr lang="en-US" altLang="zh-CN" b="1" i="1" kern="100" baseline="-25000">
                <a:solidFill>
                  <a:srgbClr val="3903E7"/>
                </a:solidFill>
                <a:latin typeface="Times New Roman" panose="02020603050405020304" pitchFamily="18" charset="0"/>
                <a:ea typeface="+mj-ea"/>
                <a:cs typeface="Times New Roman" panose="02020603050405020304" pitchFamily="18" charset="0"/>
              </a:rPr>
              <a:t>x</a:t>
            </a:r>
            <a:r>
              <a:rPr lang="en-US" altLang="zh-CN" b="1" i="1" kern="100" baseline="30000">
                <a:solidFill>
                  <a:srgbClr val="3903E7"/>
                </a:solidFill>
                <a:latin typeface="Times New Roman" panose="02020603050405020304" pitchFamily="18" charset="0"/>
                <a:ea typeface="+mj-ea"/>
                <a:cs typeface="Times New Roman" panose="02020603050405020304" pitchFamily="18" charset="0"/>
              </a:rPr>
              <a:t>01</a:t>
            </a:r>
            <a:r>
              <a:rPr lang="en-US" altLang="zh-CN" b="1" kern="100">
                <a:solidFill>
                  <a:srgbClr val="3903E7"/>
                </a:solidFill>
                <a:latin typeface="Times New Roman" panose="02020603050405020304" pitchFamily="18" charset="0"/>
                <a:ea typeface="+mj-ea"/>
                <a:cs typeface="Times New Roman" panose="02020603050405020304" pitchFamily="18" charset="0"/>
              </a:rPr>
              <a:t>—</a:t>
            </a:r>
            <a:r>
              <a:rPr lang="zh-CN" altLang="zh-CN" b="1" kern="100">
                <a:solidFill>
                  <a:srgbClr val="3903E7"/>
                </a:solidFill>
                <a:latin typeface="Times New Roman" panose="02020603050405020304" pitchFamily="18" charset="0"/>
                <a:ea typeface="+mj-ea"/>
                <a:cs typeface="Times New Roman" panose="02020603050405020304" pitchFamily="18" charset="0"/>
              </a:rPr>
              <a:t>上下挡杆对第一张标签的正压力和摩擦力</a:t>
            </a:r>
            <a:endParaRPr lang="en-US" altLang="zh-CN" b="1" kern="100">
              <a:solidFill>
                <a:srgbClr val="3903E7"/>
              </a:solidFill>
              <a:latin typeface="Times New Roman" panose="02020603050405020304" pitchFamily="18" charset="0"/>
              <a:ea typeface="+mj-ea"/>
              <a:cs typeface="Times New Roman" panose="02020603050405020304" pitchFamily="18" charset="0"/>
            </a:endParaRPr>
          </a:p>
          <a:p>
            <a:r>
              <a:rPr lang="en-US" altLang="zh-CN" b="1" i="1" kern="100">
                <a:solidFill>
                  <a:srgbClr val="3903E7"/>
                </a:solidFill>
                <a:latin typeface="Times New Roman" panose="02020603050405020304" pitchFamily="18" charset="0"/>
                <a:ea typeface="+mj-ea"/>
                <a:cs typeface="Times New Roman" panose="02020603050405020304" pitchFamily="18" charset="0"/>
              </a:rPr>
              <a:t>N</a:t>
            </a:r>
            <a:r>
              <a:rPr lang="en-US" altLang="zh-CN" b="1" i="1" kern="100" baseline="-25000">
                <a:solidFill>
                  <a:srgbClr val="3903E7"/>
                </a:solidFill>
                <a:latin typeface="Times New Roman" panose="02020603050405020304" pitchFamily="18" charset="0"/>
                <a:ea typeface="+mj-ea"/>
                <a:cs typeface="Times New Roman" panose="02020603050405020304" pitchFamily="18" charset="0"/>
              </a:rPr>
              <a:t>s</a:t>
            </a:r>
            <a:r>
              <a:rPr lang="en-US" altLang="zh-CN" b="1" i="1" kern="100" baseline="30000">
                <a:solidFill>
                  <a:srgbClr val="3903E7"/>
                </a:solidFill>
                <a:latin typeface="Times New Roman" panose="02020603050405020304" pitchFamily="18" charset="0"/>
                <a:ea typeface="+mj-ea"/>
                <a:cs typeface="Times New Roman" panose="02020603050405020304" pitchFamily="18" charset="0"/>
              </a:rPr>
              <a:t>21</a:t>
            </a:r>
            <a:r>
              <a:rPr lang="zh-CN" altLang="zh-CN" b="1" i="1" kern="100">
                <a:solidFill>
                  <a:srgbClr val="3903E7"/>
                </a:solidFill>
                <a:latin typeface="Times New Roman" panose="02020603050405020304" pitchFamily="18" charset="0"/>
                <a:ea typeface="+mj-ea"/>
                <a:cs typeface="Times New Roman" panose="02020603050405020304" pitchFamily="18" charset="0"/>
              </a:rPr>
              <a:t>、</a:t>
            </a:r>
            <a:r>
              <a:rPr lang="en-US" altLang="zh-CN" b="1" i="1" kern="100">
                <a:solidFill>
                  <a:srgbClr val="3903E7"/>
                </a:solidFill>
                <a:latin typeface="Times New Roman" panose="02020603050405020304" pitchFamily="18" charset="0"/>
                <a:ea typeface="+mj-ea"/>
                <a:cs typeface="Times New Roman" panose="02020603050405020304" pitchFamily="18" charset="0"/>
              </a:rPr>
              <a:t>N</a:t>
            </a:r>
            <a:r>
              <a:rPr lang="en-US" altLang="zh-CN" b="1" i="1" kern="100" baseline="-25000">
                <a:solidFill>
                  <a:srgbClr val="3903E7"/>
                </a:solidFill>
                <a:latin typeface="Times New Roman" panose="02020603050405020304" pitchFamily="18" charset="0"/>
                <a:ea typeface="+mj-ea"/>
                <a:cs typeface="Times New Roman" panose="02020603050405020304" pitchFamily="18" charset="0"/>
              </a:rPr>
              <a:t>x</a:t>
            </a:r>
            <a:r>
              <a:rPr lang="en-US" altLang="zh-CN" b="1" i="1" kern="100" baseline="30000">
                <a:solidFill>
                  <a:srgbClr val="3903E7"/>
                </a:solidFill>
                <a:latin typeface="Times New Roman" panose="02020603050405020304" pitchFamily="18" charset="0"/>
                <a:ea typeface="+mj-ea"/>
                <a:cs typeface="Times New Roman" panose="02020603050405020304" pitchFamily="18" charset="0"/>
              </a:rPr>
              <a:t>21</a:t>
            </a:r>
            <a:r>
              <a:rPr lang="zh-CN" altLang="zh-CN" b="1" i="1" kern="100">
                <a:solidFill>
                  <a:srgbClr val="3903E7"/>
                </a:solidFill>
                <a:latin typeface="Times New Roman" panose="02020603050405020304" pitchFamily="18" charset="0"/>
                <a:ea typeface="+mj-ea"/>
                <a:cs typeface="Times New Roman" panose="02020603050405020304" pitchFamily="18" charset="0"/>
              </a:rPr>
              <a:t>、</a:t>
            </a:r>
            <a:r>
              <a:rPr lang="en-US" altLang="zh-CN" b="1" i="1" kern="100">
                <a:solidFill>
                  <a:srgbClr val="3903E7"/>
                </a:solidFill>
                <a:latin typeface="Times New Roman" panose="02020603050405020304" pitchFamily="18" charset="0"/>
                <a:ea typeface="+mj-ea"/>
                <a:cs typeface="Times New Roman" panose="02020603050405020304" pitchFamily="18" charset="0"/>
              </a:rPr>
              <a:t>f</a:t>
            </a:r>
            <a:r>
              <a:rPr lang="en-US" altLang="zh-CN" b="1" i="1" kern="100" baseline="-25000">
                <a:solidFill>
                  <a:srgbClr val="3903E7"/>
                </a:solidFill>
                <a:latin typeface="Times New Roman" panose="02020603050405020304" pitchFamily="18" charset="0"/>
                <a:ea typeface="+mj-ea"/>
                <a:cs typeface="Times New Roman" panose="02020603050405020304" pitchFamily="18" charset="0"/>
              </a:rPr>
              <a:t>s</a:t>
            </a:r>
            <a:r>
              <a:rPr lang="en-US" altLang="zh-CN" b="1" i="1" kern="100" baseline="30000">
                <a:solidFill>
                  <a:srgbClr val="3903E7"/>
                </a:solidFill>
                <a:latin typeface="Times New Roman" panose="02020603050405020304" pitchFamily="18" charset="0"/>
                <a:ea typeface="+mj-ea"/>
                <a:cs typeface="Times New Roman" panose="02020603050405020304" pitchFamily="18" charset="0"/>
              </a:rPr>
              <a:t>21</a:t>
            </a:r>
            <a:r>
              <a:rPr lang="zh-CN" altLang="zh-CN" b="1" kern="100">
                <a:solidFill>
                  <a:srgbClr val="3903E7"/>
                </a:solidFill>
                <a:latin typeface="Times New Roman" panose="02020603050405020304" pitchFamily="18" charset="0"/>
                <a:ea typeface="+mj-ea"/>
                <a:cs typeface="Times New Roman" panose="02020603050405020304" pitchFamily="18" charset="0"/>
              </a:rPr>
              <a:t>和</a:t>
            </a:r>
            <a:r>
              <a:rPr lang="en-US" altLang="zh-CN" b="1" i="1" kern="100">
                <a:solidFill>
                  <a:srgbClr val="3903E7"/>
                </a:solidFill>
                <a:latin typeface="Times New Roman" panose="02020603050405020304" pitchFamily="18" charset="0"/>
                <a:ea typeface="+mj-ea"/>
                <a:cs typeface="Times New Roman" panose="02020603050405020304" pitchFamily="18" charset="0"/>
              </a:rPr>
              <a:t>f</a:t>
            </a:r>
            <a:r>
              <a:rPr lang="en-US" altLang="zh-CN" b="1" i="1" kern="100" baseline="-25000">
                <a:solidFill>
                  <a:srgbClr val="3903E7"/>
                </a:solidFill>
                <a:latin typeface="Times New Roman" panose="02020603050405020304" pitchFamily="18" charset="0"/>
                <a:ea typeface="+mj-ea"/>
                <a:cs typeface="Times New Roman" panose="02020603050405020304" pitchFamily="18" charset="0"/>
              </a:rPr>
              <a:t>x</a:t>
            </a:r>
            <a:r>
              <a:rPr lang="en-US" altLang="zh-CN" b="1" i="1" kern="100" baseline="30000">
                <a:solidFill>
                  <a:srgbClr val="3903E7"/>
                </a:solidFill>
                <a:latin typeface="Times New Roman" panose="02020603050405020304" pitchFamily="18" charset="0"/>
                <a:ea typeface="+mj-ea"/>
                <a:cs typeface="Times New Roman" panose="02020603050405020304" pitchFamily="18" charset="0"/>
              </a:rPr>
              <a:t>21</a:t>
            </a:r>
            <a:r>
              <a:rPr lang="en-US" altLang="zh-CN" b="1" kern="100">
                <a:solidFill>
                  <a:srgbClr val="3903E7"/>
                </a:solidFill>
                <a:latin typeface="Times New Roman" panose="02020603050405020304" pitchFamily="18" charset="0"/>
                <a:ea typeface="+mj-ea"/>
                <a:cs typeface="Times New Roman" panose="02020603050405020304" pitchFamily="18" charset="0"/>
              </a:rPr>
              <a:t> —</a:t>
            </a:r>
            <a:r>
              <a:rPr lang="zh-CN" altLang="zh-CN" b="1" kern="100">
                <a:solidFill>
                  <a:srgbClr val="3903E7"/>
                </a:solidFill>
                <a:latin typeface="Times New Roman" panose="02020603050405020304" pitchFamily="18" charset="0"/>
                <a:ea typeface="+mj-ea"/>
                <a:cs typeface="Times New Roman" panose="02020603050405020304" pitchFamily="18" charset="0"/>
              </a:rPr>
              <a:t>第二张标签对第一张标签上下接触区域的正压力和摩擦力</a:t>
            </a:r>
            <a:endParaRPr lang="zh-CN" altLang="en-US" b="1" dirty="0">
              <a:solidFill>
                <a:srgbClr val="3903E7"/>
              </a:solidFill>
              <a:latin typeface="Times New Roman" panose="02020603050405020304" pitchFamily="18" charset="0"/>
              <a:ea typeface="+mj-ea"/>
              <a:cs typeface="Times New Roman" panose="02020603050405020304" pitchFamily="18" charset="0"/>
            </a:endParaRPr>
          </a:p>
        </p:txBody>
      </p:sp>
      <p:sp>
        <p:nvSpPr>
          <p:cNvPr id="3" name="矩形 2">
            <a:extLst>
              <a:ext uri="{FF2B5EF4-FFF2-40B4-BE49-F238E27FC236}">
                <a16:creationId xmlns:a16="http://schemas.microsoft.com/office/drawing/2014/main" xmlns="" id="{5A3DB4BA-8160-4039-B273-73F21F43408E}"/>
              </a:ext>
            </a:extLst>
          </p:cNvPr>
          <p:cNvSpPr/>
          <p:nvPr/>
        </p:nvSpPr>
        <p:spPr>
          <a:xfrm>
            <a:off x="9411303" y="1841067"/>
            <a:ext cx="2780697" cy="2346091"/>
          </a:xfrm>
          <a:prstGeom prst="rect">
            <a:avLst/>
          </a:prstGeom>
        </p:spPr>
        <p:txBody>
          <a:bodyPr wrap="square">
            <a:spAutoFit/>
          </a:bodyPr>
          <a:lstStyle/>
          <a:p>
            <a:pPr>
              <a:lnSpc>
                <a:spcPct val="150000"/>
              </a:lnSpc>
            </a:pPr>
            <a:r>
              <a:rPr lang="zh-CN" altLang="en-US" sz="2000" b="1" dirty="0">
                <a:solidFill>
                  <a:srgbClr val="3903E7"/>
                </a:solidFill>
                <a:latin typeface="Times New Roman" panose="02020603050405020304" pitchFamily="18" charset="0"/>
                <a:cs typeface="Times New Roman" panose="02020603050405020304" pitchFamily="18" charset="0"/>
              </a:rPr>
              <a:t>持续标签供给</a:t>
            </a:r>
            <a:endParaRPr lang="en-US" altLang="zh-CN" sz="2000" b="1" dirty="0">
              <a:solidFill>
                <a:srgbClr val="3903E7"/>
              </a:solidFill>
              <a:latin typeface="Times New Roman" panose="02020603050405020304" pitchFamily="18" charset="0"/>
              <a:cs typeface="Times New Roman" panose="02020603050405020304" pitchFamily="18" charset="0"/>
            </a:endParaRPr>
          </a:p>
          <a:p>
            <a:pPr>
              <a:lnSpc>
                <a:spcPct val="150000"/>
              </a:lnSpc>
            </a:pPr>
            <a:r>
              <a:rPr lang="zh-CN" altLang="en-US" sz="2000" b="1" dirty="0">
                <a:solidFill>
                  <a:srgbClr val="3903E7"/>
                </a:solidFill>
                <a:latin typeface="Times New Roman" panose="02020603050405020304" pitchFamily="18" charset="0"/>
                <a:cs typeface="Times New Roman" panose="02020603050405020304" pitchFamily="18" charset="0"/>
              </a:rPr>
              <a:t>合理的约束</a:t>
            </a:r>
            <a:endParaRPr lang="en-US" altLang="zh-CN" sz="2000" b="1" dirty="0">
              <a:solidFill>
                <a:srgbClr val="3903E7"/>
              </a:solidFill>
              <a:latin typeface="Times New Roman" panose="02020603050405020304" pitchFamily="18" charset="0"/>
              <a:cs typeface="Times New Roman" panose="02020603050405020304" pitchFamily="18" charset="0"/>
            </a:endParaRPr>
          </a:p>
          <a:p>
            <a:pPr>
              <a:lnSpc>
                <a:spcPct val="150000"/>
              </a:lnSpc>
            </a:pPr>
            <a:r>
              <a:rPr lang="zh-CN" altLang="en-US" sz="2000" b="1" dirty="0">
                <a:solidFill>
                  <a:srgbClr val="3903E7"/>
                </a:solidFill>
                <a:latin typeface="Times New Roman" panose="02020603050405020304" pitchFamily="18" charset="0"/>
                <a:cs typeface="Times New Roman" panose="02020603050405020304" pitchFamily="18" charset="0"/>
              </a:rPr>
              <a:t>气流诱导的实现</a:t>
            </a:r>
            <a:endParaRPr lang="en-US" altLang="zh-CN" sz="2000" b="1" dirty="0">
              <a:solidFill>
                <a:srgbClr val="3903E7"/>
              </a:solidFill>
              <a:latin typeface="Times New Roman" panose="02020603050405020304" pitchFamily="18" charset="0"/>
              <a:cs typeface="Times New Roman" panose="02020603050405020304" pitchFamily="18" charset="0"/>
            </a:endParaRPr>
          </a:p>
          <a:p>
            <a:pPr>
              <a:lnSpc>
                <a:spcPct val="150000"/>
              </a:lnSpc>
            </a:pPr>
            <a:r>
              <a:rPr lang="zh-CN" altLang="en-US" sz="2000" b="1" dirty="0">
                <a:solidFill>
                  <a:srgbClr val="3903E7"/>
                </a:solidFill>
                <a:latin typeface="Times New Roman" panose="02020603050405020304" pitchFamily="18" charset="0"/>
                <a:cs typeface="Times New Roman" panose="02020603050405020304" pitchFamily="18" charset="0"/>
              </a:rPr>
              <a:t>预分离的间隙可以调整</a:t>
            </a:r>
            <a:endParaRPr lang="en-US" altLang="zh-CN" sz="2000" b="1" dirty="0">
              <a:solidFill>
                <a:srgbClr val="3903E7"/>
              </a:solidFill>
              <a:latin typeface="Times New Roman" panose="02020603050405020304" pitchFamily="18" charset="0"/>
              <a:cs typeface="Times New Roman" panose="02020603050405020304" pitchFamily="18" charset="0"/>
            </a:endParaRPr>
          </a:p>
          <a:p>
            <a:pPr>
              <a:lnSpc>
                <a:spcPct val="150000"/>
              </a:lnSpc>
            </a:pPr>
            <a:r>
              <a:rPr lang="zh-CN" altLang="en-US" sz="2000" b="1" dirty="0">
                <a:solidFill>
                  <a:srgbClr val="3903E7"/>
                </a:solidFill>
                <a:latin typeface="Times New Roman" panose="02020603050405020304" pitchFamily="18" charset="0"/>
                <a:cs typeface="Times New Roman" panose="02020603050405020304" pitchFamily="18" charset="0"/>
              </a:rPr>
              <a:t>系统的稳定性高</a:t>
            </a:r>
            <a:endParaRPr lang="zh-CN" altLang="en-US" sz="2400" b="1" dirty="0">
              <a:solidFill>
                <a:srgbClr val="3903E7"/>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xmlns="" id="{16D7AF49-0F82-4949-9FA5-9007B942844B}"/>
                  </a:ext>
                </a:extLst>
              </p14:cNvPr>
              <p14:cNvContentPartPr/>
              <p14:nvPr/>
            </p14:nvContentPartPr>
            <p14:xfrm>
              <a:off x="7032240" y="5260320"/>
              <a:ext cx="360" cy="360"/>
            </p14:xfrm>
          </p:contentPart>
        </mc:Choice>
        <mc:Fallback xmlns="">
          <p:pic>
            <p:nvPicPr>
              <p:cNvPr id="4" name="墨迹 3">
                <a:extLst>
                  <a:ext uri="{FF2B5EF4-FFF2-40B4-BE49-F238E27FC236}">
                    <a16:creationId xmlns:a16="http://schemas.microsoft.com/office/drawing/2014/main" id="{16D7AF49-0F82-4949-9FA5-9007B942844B}"/>
                  </a:ext>
                </a:extLst>
              </p:cNvPr>
              <p:cNvPicPr/>
              <p:nvPr/>
            </p:nvPicPr>
            <p:blipFill>
              <a:blip r:embed="rId6"/>
              <a:stretch>
                <a:fillRect/>
              </a:stretch>
            </p:blipFill>
            <p:spPr>
              <a:xfrm>
                <a:off x="7022880" y="5250960"/>
                <a:ext cx="19080" cy="19080"/>
              </a:xfrm>
              <a:prstGeom prst="rect">
                <a:avLst/>
              </a:prstGeom>
            </p:spPr>
          </p:pic>
        </mc:Fallback>
      </mc:AlternateContent>
    </p:spTree>
    <p:extLst>
      <p:ext uri="{BB962C8B-B14F-4D97-AF65-F5344CB8AC3E}">
        <p14:creationId xmlns:p14="http://schemas.microsoft.com/office/powerpoint/2010/main" val="1286066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5.1 </a:t>
            </a:r>
            <a:r>
              <a:rPr lang="zh-CN" altLang="en-US" dirty="0"/>
              <a:t>气流诱导标签分离的方案</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标签盒及档杆的约束对分离的影响</a:t>
            </a:r>
          </a:p>
        </p:txBody>
      </p:sp>
      <p:sp>
        <p:nvSpPr>
          <p:cNvPr id="6" name="矩形 5">
            <a:extLst>
              <a:ext uri="{FF2B5EF4-FFF2-40B4-BE49-F238E27FC236}">
                <a16:creationId xmlns:a16="http://schemas.microsoft.com/office/drawing/2014/main" xmlns="" id="{E4E6DA2F-9423-44E2-B853-884CAAE07CF1}"/>
              </a:ext>
            </a:extLst>
          </p:cNvPr>
          <p:cNvSpPr/>
          <p:nvPr/>
        </p:nvSpPr>
        <p:spPr>
          <a:xfrm>
            <a:off x="1070075" y="4972770"/>
            <a:ext cx="3218424" cy="369332"/>
          </a:xfrm>
          <a:prstGeom prst="rect">
            <a:avLst/>
          </a:prstGeom>
          <a:solidFill>
            <a:srgbClr val="000066">
              <a:alpha val="55000"/>
            </a:srgbClr>
          </a:solidFill>
        </p:spPr>
        <p:txBody>
          <a:bodyPr wrap="square" rtlCol="0">
            <a:spAutoFit/>
          </a:bodyPr>
          <a:lstStyle/>
          <a:p>
            <a:pPr algn="ctr"/>
            <a:r>
              <a:rPr lang="zh-CN" altLang="en-US" b="1" dirty="0">
                <a:solidFill>
                  <a:schemeClr val="bg1"/>
                </a:solidFill>
                <a:latin typeface="Times New Roman" panose="02020603050405020304" pitchFamily="18" charset="0"/>
                <a:ea typeface="微软雅黑" panose="020B0503020204020204" pitchFamily="34" charset="-122"/>
              </a:rPr>
              <a:t>施加约束对分离稳定性的影响</a:t>
            </a:r>
          </a:p>
        </p:txBody>
      </p:sp>
      <p:sp>
        <p:nvSpPr>
          <p:cNvPr id="7" name="矩形 6">
            <a:extLst>
              <a:ext uri="{FF2B5EF4-FFF2-40B4-BE49-F238E27FC236}">
                <a16:creationId xmlns:a16="http://schemas.microsoft.com/office/drawing/2014/main" xmlns="" id="{0961F485-2649-407E-9C3C-DF7F262F3953}"/>
              </a:ext>
            </a:extLst>
          </p:cNvPr>
          <p:cNvSpPr/>
          <p:nvPr/>
        </p:nvSpPr>
        <p:spPr>
          <a:xfrm>
            <a:off x="625434" y="5614707"/>
            <a:ext cx="7615740" cy="87421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增加约束可以增加系统的稳定性</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增加约束的情况下能够通过增大侧边吹入的气流实现更加大的分离距离</a:t>
            </a:r>
          </a:p>
        </p:txBody>
      </p:sp>
      <p:pic>
        <p:nvPicPr>
          <p:cNvPr id="10" name="图片 9">
            <a:extLst>
              <a:ext uri="{FF2B5EF4-FFF2-40B4-BE49-F238E27FC236}">
                <a16:creationId xmlns:a16="http://schemas.microsoft.com/office/drawing/2014/main" xmlns="" id="{6286859A-B745-42C5-8582-2F26B4BBF5C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575" y="1955173"/>
            <a:ext cx="4086860" cy="2902585"/>
          </a:xfrm>
          <a:prstGeom prst="rect">
            <a:avLst/>
          </a:prstGeom>
          <a:noFill/>
          <a:ln>
            <a:noFill/>
          </a:ln>
        </p:spPr>
      </p:pic>
      <p:sp>
        <p:nvSpPr>
          <p:cNvPr id="13" name="矩形 12">
            <a:extLst>
              <a:ext uri="{FF2B5EF4-FFF2-40B4-BE49-F238E27FC236}">
                <a16:creationId xmlns:a16="http://schemas.microsoft.com/office/drawing/2014/main" xmlns="" id="{5C5C503A-860C-45C1-B1A7-5AB8B6BA80E1}"/>
              </a:ext>
            </a:extLst>
          </p:cNvPr>
          <p:cNvSpPr/>
          <p:nvPr/>
        </p:nvSpPr>
        <p:spPr>
          <a:xfrm>
            <a:off x="5166330" y="4961387"/>
            <a:ext cx="3218424" cy="646331"/>
          </a:xfrm>
          <a:prstGeom prst="rect">
            <a:avLst/>
          </a:prstGeom>
          <a:solidFill>
            <a:srgbClr val="000066">
              <a:alpha val="55000"/>
            </a:srgbClr>
          </a:solidFill>
        </p:spPr>
        <p:txBody>
          <a:bodyPr wrap="square" rtlCol="0">
            <a:spAutoFit/>
          </a:bodyPr>
          <a:lstStyle/>
          <a:p>
            <a:pPr algn="ctr"/>
            <a:r>
              <a:rPr lang="zh-CN" altLang="en-US" b="1" dirty="0">
                <a:solidFill>
                  <a:schemeClr val="bg1"/>
                </a:solidFill>
                <a:latin typeface="Times New Roman" panose="02020603050405020304" pitchFamily="18" charset="0"/>
                <a:ea typeface="微软雅黑" panose="020B0503020204020204" pitchFamily="34" charset="-122"/>
              </a:rPr>
              <a:t>在标签盒及档杆约束下，气流对分离距离的影响</a:t>
            </a:r>
          </a:p>
        </p:txBody>
      </p:sp>
      <p:sp>
        <p:nvSpPr>
          <p:cNvPr id="14" name="矩形 13">
            <a:extLst>
              <a:ext uri="{FF2B5EF4-FFF2-40B4-BE49-F238E27FC236}">
                <a16:creationId xmlns:a16="http://schemas.microsoft.com/office/drawing/2014/main" xmlns="" id="{A1F6C897-6040-440A-9265-3180C3B305E9}"/>
              </a:ext>
            </a:extLst>
          </p:cNvPr>
          <p:cNvSpPr/>
          <p:nvPr/>
        </p:nvSpPr>
        <p:spPr>
          <a:xfrm>
            <a:off x="8575039" y="2502920"/>
            <a:ext cx="3518234" cy="1705210"/>
          </a:xfrm>
          <a:prstGeom prst="rect">
            <a:avLst/>
          </a:prstGeom>
        </p:spPr>
        <p:txBody>
          <a:bodyPr wrap="square">
            <a:spAutoFit/>
          </a:bodyPr>
          <a:lstStyle/>
          <a:p>
            <a:pPr>
              <a:lnSpc>
                <a:spcPct val="150000"/>
              </a:lnSpc>
            </a:pPr>
            <a:r>
              <a:rPr lang="zh-CN" altLang="en-US" b="1" dirty="0">
                <a:solidFill>
                  <a:srgbClr val="3903E7"/>
                </a:solidFill>
                <a:latin typeface="Times New Roman" panose="02020603050405020304" pitchFamily="18" charset="0"/>
                <a:ea typeface="+mj-ea"/>
                <a:cs typeface="Times New Roman" panose="02020603050405020304" pitchFamily="18" charset="0"/>
              </a:rPr>
              <a:t>虽然随着侧边气流流速的增加，标签的分离距离亦会增加，但是超过一定数值后，标签的分离距离将不会发生较大变化</a:t>
            </a:r>
          </a:p>
        </p:txBody>
      </p:sp>
      <p:pic>
        <p:nvPicPr>
          <p:cNvPr id="3" name="图片 2">
            <a:extLst>
              <a:ext uri="{FF2B5EF4-FFF2-40B4-BE49-F238E27FC236}">
                <a16:creationId xmlns:a16="http://schemas.microsoft.com/office/drawing/2014/main" xmlns="" id="{87846A4B-7476-475F-ADB5-D86054642AF8}"/>
              </a:ext>
            </a:extLst>
          </p:cNvPr>
          <p:cNvPicPr>
            <a:picLocks noChangeAspect="1"/>
          </p:cNvPicPr>
          <p:nvPr/>
        </p:nvPicPr>
        <p:blipFill>
          <a:blip r:embed="rId3"/>
          <a:stretch>
            <a:fillRect/>
          </a:stretch>
        </p:blipFill>
        <p:spPr>
          <a:xfrm>
            <a:off x="5103905" y="2054225"/>
            <a:ext cx="3343275" cy="2790825"/>
          </a:xfrm>
          <a:prstGeom prst="rect">
            <a:avLst/>
          </a:prstGeom>
        </p:spPr>
      </p:pic>
    </p:spTree>
    <p:extLst>
      <p:ext uri="{BB962C8B-B14F-4D97-AF65-F5344CB8AC3E}">
        <p14:creationId xmlns:p14="http://schemas.microsoft.com/office/powerpoint/2010/main" val="290801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1.2 </a:t>
            </a:r>
            <a:r>
              <a:rPr lang="zh-CN" altLang="en-US" dirty="0">
                <a:latin typeface="+mn-lt"/>
              </a:rPr>
              <a:t>研究背景</a:t>
            </a:r>
          </a:p>
        </p:txBody>
      </p:sp>
      <p:sp>
        <p:nvSpPr>
          <p:cNvPr id="11" name="矩形 10">
            <a:extLst>
              <a:ext uri="{FF2B5EF4-FFF2-40B4-BE49-F238E27FC236}">
                <a16:creationId xmlns:a16="http://schemas.microsoft.com/office/drawing/2014/main" xmlns="" id="{525E89AE-4964-4F42-9D2D-E91EF6A771FF}"/>
              </a:ext>
            </a:extLst>
          </p:cNvPr>
          <p:cNvSpPr/>
          <p:nvPr/>
        </p:nvSpPr>
        <p:spPr>
          <a:xfrm>
            <a:off x="307236" y="1306057"/>
            <a:ext cx="5032147" cy="369332"/>
          </a:xfrm>
          <a:prstGeom prst="rect">
            <a:avLst/>
          </a:prstGeom>
        </p:spPr>
        <p:txBody>
          <a:bodyPr wrap="none">
            <a:spAutoFit/>
          </a:bodyPr>
          <a:lstStyle/>
          <a:p>
            <a:r>
              <a:rPr lang="zh-CN" altLang="en-US" b="1" dirty="0">
                <a:solidFill>
                  <a:srgbClr val="000066"/>
                </a:solidFill>
                <a:latin typeface="Times New Roman" panose="02020603050405020304" pitchFamily="18" charset="0"/>
                <a:ea typeface="微软雅黑" panose="020B0503020204020204" pitchFamily="34" charset="-122"/>
              </a:rPr>
              <a:t>自动化工艺过程分为</a:t>
            </a:r>
            <a:r>
              <a:rPr lang="zh-CN" altLang="en-US" b="1" dirty="0">
                <a:solidFill>
                  <a:srgbClr val="FF0000"/>
                </a:solidFill>
                <a:latin typeface="Times New Roman" panose="02020603050405020304" pitchFamily="18" charset="0"/>
                <a:ea typeface="微软雅黑" panose="020B0503020204020204" pitchFamily="34" charset="-122"/>
              </a:rPr>
              <a:t>取标和贴标</a:t>
            </a:r>
            <a:r>
              <a:rPr lang="zh-CN" altLang="en-US" b="1" dirty="0">
                <a:solidFill>
                  <a:srgbClr val="000066"/>
                </a:solidFill>
                <a:latin typeface="Times New Roman" panose="02020603050405020304" pitchFamily="18" charset="0"/>
                <a:ea typeface="微软雅黑" panose="020B0503020204020204" pitchFamily="34" charset="-122"/>
              </a:rPr>
              <a:t>两个主要部分：</a:t>
            </a:r>
            <a:endParaRPr lang="zh-CN" altLang="en-US" b="1" dirty="0">
              <a:solidFill>
                <a:schemeClr val="accent5">
                  <a:lumMod val="50000"/>
                </a:schemeClr>
              </a:solidFill>
              <a:latin typeface="+mj-ea"/>
              <a:ea typeface="+mj-ea"/>
            </a:endParaRPr>
          </a:p>
        </p:txBody>
      </p:sp>
      <p:pic>
        <p:nvPicPr>
          <p:cNvPr id="19" name="图片 18">
            <a:extLst>
              <a:ext uri="{FF2B5EF4-FFF2-40B4-BE49-F238E27FC236}">
                <a16:creationId xmlns:a16="http://schemas.microsoft.com/office/drawing/2014/main" xmlns="" id="{9C4D539A-0E87-4956-9491-3769A9881A9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6583" y="2069537"/>
            <a:ext cx="5040334" cy="2892655"/>
          </a:xfrm>
          <a:prstGeom prst="rect">
            <a:avLst/>
          </a:prstGeom>
          <a:noFill/>
        </p:spPr>
      </p:pic>
      <p:pic>
        <p:nvPicPr>
          <p:cNvPr id="20" name="图片 19">
            <a:extLst>
              <a:ext uri="{FF2B5EF4-FFF2-40B4-BE49-F238E27FC236}">
                <a16:creationId xmlns:a16="http://schemas.microsoft.com/office/drawing/2014/main" xmlns="" id="{446795EB-FBD4-43CD-9119-FD8FBA0FD9A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83424" y="2061670"/>
            <a:ext cx="4185920" cy="2892654"/>
          </a:xfrm>
          <a:prstGeom prst="rect">
            <a:avLst/>
          </a:prstGeom>
          <a:noFill/>
        </p:spPr>
      </p:pic>
      <p:sp>
        <p:nvSpPr>
          <p:cNvPr id="21" name="文本框 20">
            <a:extLst>
              <a:ext uri="{FF2B5EF4-FFF2-40B4-BE49-F238E27FC236}">
                <a16:creationId xmlns:a16="http://schemas.microsoft.com/office/drawing/2014/main" xmlns="" id="{5E2ADDCC-E743-455E-9EFB-4FE3B9D5EFF9}"/>
              </a:ext>
            </a:extLst>
          </p:cNvPr>
          <p:cNvSpPr txBox="1"/>
          <p:nvPr/>
        </p:nvSpPr>
        <p:spPr>
          <a:xfrm>
            <a:off x="796583" y="4534040"/>
            <a:ext cx="2668282" cy="369332"/>
          </a:xfrm>
          <a:prstGeom prst="rect">
            <a:avLst/>
          </a:prstGeom>
          <a:solidFill>
            <a:srgbClr val="000066">
              <a:alpha val="55000"/>
            </a:srgbClr>
          </a:solidFill>
        </p:spPr>
        <p:txBody>
          <a:bodyPr wrap="squar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取标</a:t>
            </a:r>
            <a:r>
              <a:rPr lang="en-US" altLang="zh-CN" b="1" dirty="0">
                <a:solidFill>
                  <a:schemeClr val="bg1"/>
                </a:solidFill>
                <a:latin typeface="Times New Roman" panose="02020603050405020304" pitchFamily="18" charset="0"/>
                <a:ea typeface="微软雅黑" panose="020B0503020204020204" pitchFamily="34" charset="-122"/>
              </a:rPr>
              <a:t>(Lapel Separation) </a:t>
            </a:r>
            <a:endParaRPr lang="zh-CN" altLang="en-US" sz="1800" b="1" dirty="0">
              <a:solidFill>
                <a:schemeClr val="bg1"/>
              </a:solidFill>
              <a:latin typeface="Times New Roman" panose="02020603050405020304" pitchFamily="18" charset="0"/>
              <a:ea typeface="微软雅黑" panose="020B0503020204020204" pitchFamily="34" charset="-122"/>
            </a:endParaRPr>
          </a:p>
        </p:txBody>
      </p:sp>
      <p:sp>
        <p:nvSpPr>
          <p:cNvPr id="22" name="文本框 21">
            <a:extLst>
              <a:ext uri="{FF2B5EF4-FFF2-40B4-BE49-F238E27FC236}">
                <a16:creationId xmlns:a16="http://schemas.microsoft.com/office/drawing/2014/main" xmlns="" id="{86BDE02D-581E-41E2-B720-8DC94589C1C3}"/>
              </a:ext>
            </a:extLst>
          </p:cNvPr>
          <p:cNvSpPr txBox="1"/>
          <p:nvPr/>
        </p:nvSpPr>
        <p:spPr>
          <a:xfrm>
            <a:off x="6183424" y="4584992"/>
            <a:ext cx="2313671" cy="369332"/>
          </a:xfrm>
          <a:prstGeom prst="rect">
            <a:avLst/>
          </a:prstGeom>
          <a:solidFill>
            <a:srgbClr val="000066">
              <a:alpha val="55000"/>
            </a:srgbClr>
          </a:solidFill>
        </p:spPr>
        <p:txBody>
          <a:bodyPr wrap="squar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贴标</a:t>
            </a:r>
            <a:r>
              <a:rPr lang="en-US" altLang="zh-CN" b="1" dirty="0">
                <a:solidFill>
                  <a:schemeClr val="bg1"/>
                </a:solidFill>
                <a:latin typeface="Times New Roman" panose="02020603050405020304" pitchFamily="18" charset="0"/>
                <a:ea typeface="微软雅黑" panose="020B0503020204020204" pitchFamily="34" charset="-122"/>
              </a:rPr>
              <a:t>(Label Inserter)</a:t>
            </a:r>
          </a:p>
        </p:txBody>
      </p:sp>
      <p:sp>
        <p:nvSpPr>
          <p:cNvPr id="4" name="矩形 3">
            <a:extLst>
              <a:ext uri="{FF2B5EF4-FFF2-40B4-BE49-F238E27FC236}">
                <a16:creationId xmlns:a16="http://schemas.microsoft.com/office/drawing/2014/main" xmlns="" id="{80250443-1E88-4817-A869-CF019FB62D8A}"/>
              </a:ext>
            </a:extLst>
          </p:cNvPr>
          <p:cNvSpPr/>
          <p:nvPr/>
        </p:nvSpPr>
        <p:spPr>
          <a:xfrm>
            <a:off x="1860333" y="5213883"/>
            <a:ext cx="2601374" cy="369332"/>
          </a:xfrm>
          <a:prstGeom prst="rect">
            <a:avLst/>
          </a:prstGeom>
        </p:spPr>
        <p:txBody>
          <a:bodyPr wrap="square">
            <a:spAutoFit/>
          </a:bodyPr>
          <a:lstStyle/>
          <a:p>
            <a:r>
              <a:rPr lang="zh-CN" altLang="en-US" b="1" dirty="0">
                <a:solidFill>
                  <a:srgbClr val="002060"/>
                </a:solidFill>
                <a:latin typeface="Times New Roman" panose="02020603050405020304" pitchFamily="18" charset="0"/>
                <a:ea typeface="微软雅黑" panose="020B0503020204020204" pitchFamily="34" charset="-122"/>
              </a:rPr>
              <a:t>取标：分离出一张标签</a:t>
            </a:r>
            <a:endParaRPr lang="zh-CN" altLang="en-US" dirty="0">
              <a:solidFill>
                <a:srgbClr val="002060"/>
              </a:solidFill>
            </a:endParaRPr>
          </a:p>
        </p:txBody>
      </p:sp>
      <p:sp>
        <p:nvSpPr>
          <p:cNvPr id="23" name="矩形 22">
            <a:extLst>
              <a:ext uri="{FF2B5EF4-FFF2-40B4-BE49-F238E27FC236}">
                <a16:creationId xmlns:a16="http://schemas.microsoft.com/office/drawing/2014/main" xmlns="" id="{4BBE5138-C4CB-4427-BE10-52EDEA0B626D}"/>
              </a:ext>
            </a:extLst>
          </p:cNvPr>
          <p:cNvSpPr/>
          <p:nvPr/>
        </p:nvSpPr>
        <p:spPr>
          <a:xfrm>
            <a:off x="6855262" y="5213883"/>
            <a:ext cx="2842243" cy="369332"/>
          </a:xfrm>
          <a:prstGeom prst="rect">
            <a:avLst/>
          </a:prstGeom>
        </p:spPr>
        <p:txBody>
          <a:bodyPr wrap="square">
            <a:spAutoFit/>
          </a:bodyPr>
          <a:lstStyle/>
          <a:p>
            <a:r>
              <a:rPr lang="zh-CN" altLang="en-US" b="1" dirty="0">
                <a:solidFill>
                  <a:srgbClr val="002060"/>
                </a:solidFill>
                <a:latin typeface="Times New Roman" panose="02020603050405020304" pitchFamily="18" charset="0"/>
                <a:ea typeface="微软雅黑" panose="020B0503020204020204" pitchFamily="34" charset="-122"/>
              </a:rPr>
              <a:t>贴标：将标签送至缝包机</a:t>
            </a:r>
            <a:endParaRPr lang="zh-CN" altLang="en-US" dirty="0">
              <a:solidFill>
                <a:srgbClr val="002060"/>
              </a:solidFill>
            </a:endParaRPr>
          </a:p>
        </p:txBody>
      </p:sp>
    </p:spTree>
    <p:extLst>
      <p:ext uri="{BB962C8B-B14F-4D97-AF65-F5344CB8AC3E}">
        <p14:creationId xmlns:p14="http://schemas.microsoft.com/office/powerpoint/2010/main" val="56734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arn(inVertical)">
                                      <p:cBhvr>
                                        <p:cTn id="15" dur="500"/>
                                        <p:tgtEl>
                                          <p:spTgt spid="22"/>
                                        </p:tgtEl>
                                      </p:cBhvr>
                                    </p:animEffect>
                                  </p:childTnLst>
                                </p:cTn>
                              </p:par>
                              <p:par>
                                <p:cTn id="16" presetID="16" presetClass="entr" presetSubtype="2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200"/>
                                        <p:tgtEl>
                                          <p:spTgt spid="4"/>
                                        </p:tgtEl>
                                      </p:cBhvr>
                                    </p:animEffect>
                                    <p:anim calcmode="lin" valueType="num">
                                      <p:cBhvr>
                                        <p:cTn id="24" dur="200" fill="hold"/>
                                        <p:tgtEl>
                                          <p:spTgt spid="4"/>
                                        </p:tgtEl>
                                        <p:attrNameLst>
                                          <p:attrName>ppt_x</p:attrName>
                                        </p:attrNameLst>
                                      </p:cBhvr>
                                      <p:tavLst>
                                        <p:tav tm="0">
                                          <p:val>
                                            <p:strVal val="#ppt_x"/>
                                          </p:val>
                                        </p:tav>
                                        <p:tav tm="100000">
                                          <p:val>
                                            <p:strVal val="#ppt_x"/>
                                          </p:val>
                                        </p:tav>
                                      </p:tavLst>
                                    </p:anim>
                                    <p:anim calcmode="lin" valueType="num">
                                      <p:cBhvr>
                                        <p:cTn id="25" dur="200" fill="hold"/>
                                        <p:tgtEl>
                                          <p:spTgt spid="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200"/>
                                        <p:tgtEl>
                                          <p:spTgt spid="23"/>
                                        </p:tgtEl>
                                      </p:cBhvr>
                                    </p:animEffect>
                                    <p:anim calcmode="lin" valueType="num">
                                      <p:cBhvr>
                                        <p:cTn id="29" dur="200" fill="hold"/>
                                        <p:tgtEl>
                                          <p:spTgt spid="23"/>
                                        </p:tgtEl>
                                        <p:attrNameLst>
                                          <p:attrName>ppt_x</p:attrName>
                                        </p:attrNameLst>
                                      </p:cBhvr>
                                      <p:tavLst>
                                        <p:tav tm="0">
                                          <p:val>
                                            <p:strVal val="#ppt_x"/>
                                          </p:val>
                                        </p:tav>
                                        <p:tav tm="100000">
                                          <p:val>
                                            <p:strVal val="#ppt_x"/>
                                          </p:val>
                                        </p:tav>
                                      </p:tavLst>
                                    </p:anim>
                                    <p:anim calcmode="lin" valueType="num">
                                      <p:cBhvr>
                                        <p:cTn id="30" dur="2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4"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5.2 </a:t>
            </a:r>
            <a:r>
              <a:rPr lang="zh-CN" altLang="en-US" dirty="0"/>
              <a:t>气流诱导标签分离方案的参数分析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影响标签分离的相关参数</a:t>
            </a:r>
          </a:p>
        </p:txBody>
      </p:sp>
      <p:sp>
        <p:nvSpPr>
          <p:cNvPr id="15" name="文本框 14">
            <a:extLst>
              <a:ext uri="{FF2B5EF4-FFF2-40B4-BE49-F238E27FC236}">
                <a16:creationId xmlns:a16="http://schemas.microsoft.com/office/drawing/2014/main" xmlns="" id="{EBBE38AF-1140-49A6-BEC8-21B14DEB7C52}"/>
              </a:ext>
            </a:extLst>
          </p:cNvPr>
          <p:cNvSpPr txBox="1"/>
          <p:nvPr/>
        </p:nvSpPr>
        <p:spPr>
          <a:xfrm>
            <a:off x="853440" y="1926071"/>
            <a:ext cx="10057364" cy="874407"/>
          </a:xfrm>
          <a:prstGeom prst="rect">
            <a:avLst/>
          </a:prstGeom>
          <a:noFill/>
        </p:spPr>
        <p:txBody>
          <a:bodyPr wrap="square" rtlCol="0">
            <a:spAutoFit/>
          </a:bodyPr>
          <a:lstStyle/>
          <a:p>
            <a:pPr>
              <a:lnSpc>
                <a:spcPct val="150000"/>
              </a:lnSpc>
            </a:pPr>
            <a:r>
              <a:rPr lang="zh-CN" altLang="zh-CN" b="1" dirty="0">
                <a:latin typeface="+mj-ea"/>
                <a:ea typeface="+mj-ea"/>
              </a:rPr>
              <a:t>由于需要研究的参数较多，并且参数之间相互耦合，</a:t>
            </a:r>
            <a:r>
              <a:rPr lang="zh-CN" altLang="zh-CN" b="1" kern="100" dirty="0">
                <a:latin typeface="+mj-ea"/>
                <a:ea typeface="+mj-ea"/>
                <a:cs typeface="Times New Roman" panose="02020603050405020304" pitchFamily="18" charset="0"/>
              </a:rPr>
              <a:t>因此采用</a:t>
            </a:r>
            <a:r>
              <a:rPr lang="en-US" altLang="zh-CN" b="1" kern="100" dirty="0">
                <a:latin typeface="+mj-ea"/>
                <a:ea typeface="+mj-ea"/>
                <a:cs typeface="Times New Roman" panose="02020603050405020304" pitchFamily="18" charset="0"/>
              </a:rPr>
              <a:t>ANSYS</a:t>
            </a:r>
            <a:r>
              <a:rPr lang="zh-CN" altLang="zh-CN" b="1" kern="100" dirty="0">
                <a:latin typeface="+mj-ea"/>
                <a:ea typeface="+mj-ea"/>
                <a:cs typeface="Times New Roman" panose="02020603050405020304" pitchFamily="18" charset="0"/>
              </a:rPr>
              <a:t>中的</a:t>
            </a:r>
            <a:r>
              <a:rPr lang="zh-CN" altLang="zh-CN" b="1" kern="100" dirty="0">
                <a:solidFill>
                  <a:srgbClr val="FF0000"/>
                </a:solidFill>
                <a:latin typeface="+mj-ea"/>
                <a:ea typeface="+mj-ea"/>
                <a:cs typeface="Times New Roman" panose="02020603050405020304" pitchFamily="18" charset="0"/>
              </a:rPr>
              <a:t>响应曲面法</a:t>
            </a:r>
            <a:r>
              <a:rPr lang="zh-CN" altLang="zh-CN" b="1" kern="100" dirty="0">
                <a:latin typeface="+mj-ea"/>
                <a:ea typeface="+mj-ea"/>
                <a:cs typeface="Times New Roman" panose="02020603050405020304" pitchFamily="18" charset="0"/>
              </a:rPr>
              <a:t>来对此进行研究。设计点采用</a:t>
            </a:r>
            <a:r>
              <a:rPr lang="en-US" altLang="zh-CN" b="1" kern="100" dirty="0">
                <a:solidFill>
                  <a:srgbClr val="FF0000"/>
                </a:solidFill>
                <a:latin typeface="+mj-ea"/>
                <a:ea typeface="+mj-ea"/>
                <a:cs typeface="Times New Roman" panose="02020603050405020304" pitchFamily="18" charset="0"/>
              </a:rPr>
              <a:t>300</a:t>
            </a:r>
            <a:r>
              <a:rPr lang="zh-CN" altLang="zh-CN" b="1" kern="100" dirty="0">
                <a:solidFill>
                  <a:srgbClr val="FF0000"/>
                </a:solidFill>
                <a:latin typeface="+mj-ea"/>
                <a:ea typeface="+mj-ea"/>
                <a:cs typeface="Times New Roman" panose="02020603050405020304" pitchFamily="18" charset="0"/>
              </a:rPr>
              <a:t>个采样点</a:t>
            </a:r>
            <a:r>
              <a:rPr lang="zh-CN" altLang="zh-CN" b="1" kern="100" dirty="0">
                <a:latin typeface="+mj-ea"/>
                <a:ea typeface="+mj-ea"/>
                <a:cs typeface="Times New Roman" panose="02020603050405020304" pitchFamily="18" charset="0"/>
              </a:rPr>
              <a:t>的</a:t>
            </a:r>
            <a:r>
              <a:rPr lang="en-US" altLang="zh-CN" b="1" kern="100" dirty="0">
                <a:latin typeface="+mj-ea"/>
                <a:ea typeface="+mj-ea"/>
                <a:cs typeface="Times New Roman" panose="02020603050405020304" pitchFamily="18" charset="0"/>
              </a:rPr>
              <a:t>DOE</a:t>
            </a:r>
            <a:r>
              <a:rPr lang="zh-CN" altLang="zh-CN" b="1" kern="100" dirty="0">
                <a:latin typeface="+mj-ea"/>
                <a:ea typeface="+mj-ea"/>
                <a:cs typeface="Times New Roman" panose="02020603050405020304" pitchFamily="18" charset="0"/>
              </a:rPr>
              <a:t>表，采用</a:t>
            </a:r>
            <a:r>
              <a:rPr lang="en-US" altLang="zh-CN" b="1" kern="100" dirty="0">
                <a:latin typeface="+mj-ea"/>
                <a:ea typeface="+mj-ea"/>
                <a:cs typeface="Times New Roman" panose="02020603050405020304" pitchFamily="18" charset="0"/>
              </a:rPr>
              <a:t>Full 2nd-Order Polynomial</a:t>
            </a:r>
            <a:r>
              <a:rPr lang="zh-CN" altLang="zh-CN" b="1" kern="100" dirty="0">
                <a:latin typeface="+mj-ea"/>
                <a:ea typeface="+mj-ea"/>
                <a:cs typeface="Times New Roman" panose="02020603050405020304" pitchFamily="18" charset="0"/>
              </a:rPr>
              <a:t>来进行数据分析。</a:t>
            </a:r>
            <a:endParaRPr lang="zh-CN" altLang="en-US" b="1" dirty="0">
              <a:latin typeface="+mj-ea"/>
              <a:ea typeface="+mj-ea"/>
            </a:endParaRPr>
          </a:p>
        </p:txBody>
      </p:sp>
      <p:sp>
        <p:nvSpPr>
          <p:cNvPr id="16" name="矩形 15">
            <a:extLst>
              <a:ext uri="{FF2B5EF4-FFF2-40B4-BE49-F238E27FC236}">
                <a16:creationId xmlns:a16="http://schemas.microsoft.com/office/drawing/2014/main" xmlns="" id="{C7FC4890-990B-484F-A051-850DCDE52E5F}"/>
              </a:ext>
            </a:extLst>
          </p:cNvPr>
          <p:cNvSpPr/>
          <p:nvPr/>
        </p:nvSpPr>
        <p:spPr>
          <a:xfrm>
            <a:off x="1379413" y="5547251"/>
            <a:ext cx="8207097" cy="874407"/>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zh-CN" b="1" kern="100" dirty="0">
                <a:latin typeface="+mn-ea"/>
                <a:cs typeface="Times New Roman" panose="02020603050405020304" pitchFamily="18" charset="0"/>
              </a:rPr>
              <a:t>标准值是本文研究的典型值，该值与实际的物理参数最为接近</a:t>
            </a:r>
            <a:endParaRPr lang="en-US" altLang="zh-CN" b="1" kern="100" dirty="0">
              <a:latin typeface="+mn-ea"/>
              <a:cs typeface="Times New Roman" panose="02020603050405020304" pitchFamily="18" charset="0"/>
            </a:endParaRPr>
          </a:p>
          <a:p>
            <a:pPr marL="285750" indent="-285750">
              <a:lnSpc>
                <a:spcPct val="150000"/>
              </a:lnSpc>
              <a:buFont typeface="Wingdings" panose="05000000000000000000" pitchFamily="2" charset="2"/>
              <a:buChar char="ü"/>
            </a:pPr>
            <a:r>
              <a:rPr lang="zh-CN" altLang="zh-CN" b="1" dirty="0">
                <a:latin typeface="+mn-ea"/>
              </a:rPr>
              <a:t>取值范围的选取旨在于实施一系列的仿真来对这些参数的影响进行研究</a:t>
            </a:r>
            <a:endParaRPr lang="zh-CN" altLang="en-US" b="1" dirty="0">
              <a:latin typeface="+mn-ea"/>
            </a:endParaRPr>
          </a:p>
        </p:txBody>
      </p:sp>
      <p:pic>
        <p:nvPicPr>
          <p:cNvPr id="3" name="图片 2">
            <a:extLst>
              <a:ext uri="{FF2B5EF4-FFF2-40B4-BE49-F238E27FC236}">
                <a16:creationId xmlns:a16="http://schemas.microsoft.com/office/drawing/2014/main" xmlns="" id="{CB4A288B-A87B-46B5-B7B5-BE1430974EAE}"/>
              </a:ext>
            </a:extLst>
          </p:cNvPr>
          <p:cNvPicPr>
            <a:picLocks noChangeAspect="1"/>
          </p:cNvPicPr>
          <p:nvPr/>
        </p:nvPicPr>
        <p:blipFill rotWithShape="1">
          <a:blip r:embed="rId2"/>
          <a:srcRect t="5391"/>
          <a:stretch/>
        </p:blipFill>
        <p:spPr>
          <a:xfrm>
            <a:off x="2006066" y="2937129"/>
            <a:ext cx="8179867" cy="2473471"/>
          </a:xfrm>
          <a:prstGeom prst="rect">
            <a:avLst/>
          </a:prstGeom>
        </p:spPr>
      </p:pic>
    </p:spTree>
    <p:extLst>
      <p:ext uri="{BB962C8B-B14F-4D97-AF65-F5344CB8AC3E}">
        <p14:creationId xmlns:p14="http://schemas.microsoft.com/office/powerpoint/2010/main" val="3788635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5.2 </a:t>
            </a:r>
            <a:r>
              <a:rPr lang="zh-CN" altLang="en-US" dirty="0"/>
              <a:t>气流诱导标签分离方案的参数分析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影响标签分离的相关参数</a:t>
            </a:r>
          </a:p>
        </p:txBody>
      </p:sp>
      <p:pic>
        <p:nvPicPr>
          <p:cNvPr id="7" name="图片 6" descr="G:\我的坚果云\论文\流致纸张分离的机理研究\图表\参数分析\摩擦系数\h-u1-u2.png">
            <a:extLst>
              <a:ext uri="{FF2B5EF4-FFF2-40B4-BE49-F238E27FC236}">
                <a16:creationId xmlns:a16="http://schemas.microsoft.com/office/drawing/2014/main" xmlns="" id="{0B758E74-A35D-4547-958E-94E1EBFC9837}"/>
              </a:ext>
            </a:extLst>
          </p:cNvPr>
          <p:cNvPicPr/>
          <p:nvPr/>
        </p:nvPicPr>
        <p:blipFill rotWithShape="1">
          <a:blip r:embed="rId2">
            <a:extLst>
              <a:ext uri="{28A0092B-C50C-407E-A947-70E740481C1C}">
                <a14:useLocalDpi xmlns:a14="http://schemas.microsoft.com/office/drawing/2010/main" val="0"/>
              </a:ext>
            </a:extLst>
          </a:blip>
          <a:srcRect l="10226" t="9175" r="9060" b="5195"/>
          <a:stretch/>
        </p:blipFill>
        <p:spPr bwMode="auto">
          <a:xfrm>
            <a:off x="7418271" y="1882099"/>
            <a:ext cx="3674364" cy="2922662"/>
          </a:xfrm>
          <a:prstGeom prst="rect">
            <a:avLst/>
          </a:prstGeom>
          <a:noFill/>
          <a:ln>
            <a:noFill/>
          </a:ln>
        </p:spPr>
      </p:pic>
      <p:sp>
        <p:nvSpPr>
          <p:cNvPr id="8" name="矩形 7">
            <a:extLst>
              <a:ext uri="{FF2B5EF4-FFF2-40B4-BE49-F238E27FC236}">
                <a16:creationId xmlns:a16="http://schemas.microsoft.com/office/drawing/2014/main" xmlns="" id="{2A84225B-7547-4F71-B07E-A4006E503DA0}"/>
              </a:ext>
            </a:extLst>
          </p:cNvPr>
          <p:cNvSpPr/>
          <p:nvPr/>
        </p:nvSpPr>
        <p:spPr>
          <a:xfrm>
            <a:off x="345906" y="5059990"/>
            <a:ext cx="10982494" cy="1289905"/>
          </a:xfrm>
          <a:prstGeom prst="rect">
            <a:avLst/>
          </a:prstGeom>
        </p:spPr>
        <p:txBody>
          <a:bodyPr wrap="none">
            <a:spAutoFit/>
          </a:bodyPr>
          <a:lstStyle/>
          <a:p>
            <a:pPr marL="285750" indent="-285750">
              <a:lnSpc>
                <a:spcPct val="150000"/>
              </a:lnSpc>
              <a:buFont typeface="Wingdings" panose="05000000000000000000" pitchFamily="2" charset="2"/>
              <a:buChar char="ü"/>
            </a:pPr>
            <a:r>
              <a:rPr lang="zh-CN" altLang="en-US" b="1" dirty="0"/>
              <a:t>标签分离位移分为两部分：</a:t>
            </a:r>
            <a:r>
              <a:rPr lang="zh-CN" altLang="en-US" b="1" dirty="0">
                <a:solidFill>
                  <a:srgbClr val="FF0000"/>
                </a:solidFill>
              </a:rPr>
              <a:t>本身变形，标签滑动位移产生的变形</a:t>
            </a:r>
            <a:endParaRPr lang="en-US" altLang="zh-CN" b="1" kern="100" dirty="0">
              <a:solidFill>
                <a:srgbClr val="FF0000"/>
              </a:solidFill>
              <a:cs typeface="Times New Roman" panose="02020603050405020304" pitchFamily="18" charset="0"/>
            </a:endParaRPr>
          </a:p>
          <a:p>
            <a:pPr marL="285750" indent="-285750">
              <a:lnSpc>
                <a:spcPct val="150000"/>
              </a:lnSpc>
              <a:buFont typeface="Wingdings" panose="05000000000000000000" pitchFamily="2" charset="2"/>
              <a:buChar char="ü"/>
            </a:pPr>
            <a:r>
              <a:rPr lang="zh-CN" altLang="zh-CN" b="1" kern="100" dirty="0">
                <a:cs typeface="Times New Roman" panose="02020603050405020304" pitchFamily="18" charset="0"/>
              </a:rPr>
              <a:t>标签之间的摩擦系数</a:t>
            </a:r>
            <a:r>
              <a:rPr lang="en-US" altLang="zh-CN" b="1" i="1" kern="100" dirty="0">
                <a:cs typeface="Times New Roman" panose="02020603050405020304" pitchFamily="18" charset="0"/>
              </a:rPr>
              <a:t>u1</a:t>
            </a:r>
            <a:r>
              <a:rPr lang="zh-CN" altLang="en-US" b="1" kern="100" dirty="0">
                <a:cs typeface="Times New Roman" panose="02020603050405020304" pitchFamily="18" charset="0"/>
              </a:rPr>
              <a:t>及与档杆的摩擦系数</a:t>
            </a:r>
            <a:r>
              <a:rPr lang="en-US" altLang="zh-CN" b="1" i="1" kern="100" dirty="0">
                <a:cs typeface="Times New Roman" panose="02020603050405020304" pitchFamily="18" charset="0"/>
              </a:rPr>
              <a:t>u2</a:t>
            </a:r>
            <a:r>
              <a:rPr lang="zh-CN" altLang="zh-CN" b="1" kern="100" dirty="0">
                <a:cs typeface="Times New Roman" panose="02020603050405020304" pitchFamily="18" charset="0"/>
              </a:rPr>
              <a:t>越大时，最大分离距离越小</a:t>
            </a:r>
            <a:r>
              <a:rPr lang="zh-CN" altLang="en-US" b="1" kern="100" dirty="0">
                <a:cs typeface="Times New Roman" panose="02020603050405020304" pitchFamily="18" charset="0"/>
              </a:rPr>
              <a:t>；</a:t>
            </a:r>
            <a:endParaRPr lang="en-US" altLang="zh-CN" b="1" kern="100" dirty="0">
              <a:cs typeface="Times New Roman" panose="02020603050405020304" pitchFamily="18" charset="0"/>
            </a:endParaRPr>
          </a:p>
          <a:p>
            <a:pPr marL="285750" indent="-285750">
              <a:lnSpc>
                <a:spcPct val="150000"/>
              </a:lnSpc>
              <a:buFont typeface="Wingdings" panose="05000000000000000000" pitchFamily="2" charset="2"/>
              <a:buChar char="ü"/>
            </a:pPr>
            <a:r>
              <a:rPr lang="zh-CN" altLang="en-US" b="1" dirty="0"/>
              <a:t>当</a:t>
            </a:r>
            <a:r>
              <a:rPr lang="en-US" altLang="zh-CN" b="1" i="1" dirty="0"/>
              <a:t>u1</a:t>
            </a:r>
            <a:r>
              <a:rPr lang="zh-CN" altLang="en-US" b="1" dirty="0"/>
              <a:t>及</a:t>
            </a:r>
            <a:r>
              <a:rPr lang="en-US" altLang="zh-CN" b="1" i="1" dirty="0"/>
              <a:t>u2</a:t>
            </a:r>
            <a:r>
              <a:rPr lang="zh-CN" altLang="en-US" b="1" dirty="0"/>
              <a:t>大到一定程度时，对分离的影响不大，在固定载荷下，趋近于一个固定的数值（本身变形）。</a:t>
            </a:r>
            <a:endParaRPr lang="en-US" altLang="zh-CN" b="1" dirty="0"/>
          </a:p>
        </p:txBody>
      </p:sp>
      <p:pic>
        <p:nvPicPr>
          <p:cNvPr id="9" name="图片 8">
            <a:extLst>
              <a:ext uri="{FF2B5EF4-FFF2-40B4-BE49-F238E27FC236}">
                <a16:creationId xmlns:a16="http://schemas.microsoft.com/office/drawing/2014/main" xmlns="" id="{B901356C-072A-4F2A-82B9-79AB7D0C31E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380" y="2188810"/>
            <a:ext cx="2910320" cy="2410283"/>
          </a:xfrm>
          <a:prstGeom prst="rect">
            <a:avLst/>
          </a:prstGeom>
          <a:noFill/>
          <a:ln>
            <a:noFill/>
          </a:ln>
        </p:spPr>
      </p:pic>
      <p:pic>
        <p:nvPicPr>
          <p:cNvPr id="10" name="图片 9">
            <a:extLst>
              <a:ext uri="{FF2B5EF4-FFF2-40B4-BE49-F238E27FC236}">
                <a16:creationId xmlns:a16="http://schemas.microsoft.com/office/drawing/2014/main" xmlns="" id="{BF2A0DA6-0406-4EB4-B919-77462C10DCC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5527" y="2188810"/>
            <a:ext cx="3073916" cy="2410283"/>
          </a:xfrm>
          <a:prstGeom prst="rect">
            <a:avLst/>
          </a:prstGeom>
          <a:noFill/>
          <a:ln>
            <a:noFill/>
          </a:ln>
        </p:spPr>
      </p:pic>
    </p:spTree>
    <p:extLst>
      <p:ext uri="{BB962C8B-B14F-4D97-AF65-F5344CB8AC3E}">
        <p14:creationId xmlns:p14="http://schemas.microsoft.com/office/powerpoint/2010/main" val="3877580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5.2 </a:t>
            </a:r>
            <a:r>
              <a:rPr lang="zh-CN" altLang="en-US" dirty="0"/>
              <a:t>气流诱导标签分离方案的参数分析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影响标签分离的相关参数</a:t>
            </a:r>
          </a:p>
        </p:txBody>
      </p:sp>
      <p:sp>
        <p:nvSpPr>
          <p:cNvPr id="12" name="矩形 11">
            <a:extLst>
              <a:ext uri="{FF2B5EF4-FFF2-40B4-BE49-F238E27FC236}">
                <a16:creationId xmlns:a16="http://schemas.microsoft.com/office/drawing/2014/main" xmlns="" id="{34934E2B-493E-41C0-8B0E-CC60CDFF6D6F}"/>
              </a:ext>
            </a:extLst>
          </p:cNvPr>
          <p:cNvSpPr/>
          <p:nvPr/>
        </p:nvSpPr>
        <p:spPr>
          <a:xfrm>
            <a:off x="6408363" y="5369866"/>
            <a:ext cx="4554480" cy="1077218"/>
          </a:xfrm>
          <a:prstGeom prst="rect">
            <a:avLst/>
          </a:prstGeom>
        </p:spPr>
        <p:txBody>
          <a:bodyPr wrap="square">
            <a:spAutoFit/>
          </a:bodyPr>
          <a:lstStyle/>
          <a:p>
            <a:pPr marL="285750" indent="-285750">
              <a:buFont typeface="Wingdings" panose="05000000000000000000" pitchFamily="2" charset="2"/>
              <a:buChar char="p"/>
            </a:pPr>
            <a:r>
              <a:rPr lang="zh-CN" altLang="zh-CN" sz="1600" b="1" dirty="0"/>
              <a:t>两根档杆距离相距越远，</a:t>
            </a:r>
            <a:r>
              <a:rPr lang="zh-CN" altLang="en-US" sz="1600" b="1" dirty="0"/>
              <a:t>分离距离越大</a:t>
            </a:r>
            <a:r>
              <a:rPr lang="zh-CN" altLang="zh-CN" sz="1600" b="1" dirty="0"/>
              <a:t>。</a:t>
            </a:r>
            <a:r>
              <a:rPr lang="zh-CN" altLang="zh-CN" sz="1600" b="1" dirty="0">
                <a:solidFill>
                  <a:srgbClr val="FF0000"/>
                </a:solidFill>
              </a:rPr>
              <a:t>两者之间的关系接近线性</a:t>
            </a:r>
            <a:r>
              <a:rPr lang="zh-CN" altLang="zh-CN" sz="1600" b="1" dirty="0"/>
              <a:t>。</a:t>
            </a:r>
            <a:endParaRPr lang="en-US" altLang="zh-CN" sz="1600" b="1" dirty="0"/>
          </a:p>
          <a:p>
            <a:pPr marL="285750" indent="-285750">
              <a:buFont typeface="Wingdings" panose="05000000000000000000" pitchFamily="2" charset="2"/>
              <a:buChar char="p"/>
            </a:pPr>
            <a:r>
              <a:rPr lang="zh-CN" altLang="zh-CN" sz="1600" b="1" dirty="0"/>
              <a:t>然而两根档杆距离标签两端的距离过小，标签有可能脱离档杆。</a:t>
            </a:r>
          </a:p>
        </p:txBody>
      </p:sp>
      <p:pic>
        <p:nvPicPr>
          <p:cNvPr id="13" name="图片 12">
            <a:extLst>
              <a:ext uri="{FF2B5EF4-FFF2-40B4-BE49-F238E27FC236}">
                <a16:creationId xmlns:a16="http://schemas.microsoft.com/office/drawing/2014/main" xmlns="" id="{3C3BF935-7CEE-4D10-B954-56482218BA6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8363" y="1823105"/>
            <a:ext cx="4370589" cy="3427401"/>
          </a:xfrm>
          <a:prstGeom prst="rect">
            <a:avLst/>
          </a:prstGeom>
          <a:noFill/>
          <a:ln>
            <a:noFill/>
          </a:ln>
        </p:spPr>
      </p:pic>
      <p:pic>
        <p:nvPicPr>
          <p:cNvPr id="14" name="图片 13">
            <a:extLst>
              <a:ext uri="{FF2B5EF4-FFF2-40B4-BE49-F238E27FC236}">
                <a16:creationId xmlns:a16="http://schemas.microsoft.com/office/drawing/2014/main" xmlns="" id="{1E87C6E5-E900-4BF9-8F2D-43A8848CFF0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533" y="1823105"/>
            <a:ext cx="4385364" cy="3439658"/>
          </a:xfrm>
          <a:prstGeom prst="rect">
            <a:avLst/>
          </a:prstGeom>
          <a:noFill/>
          <a:ln>
            <a:noFill/>
          </a:ln>
        </p:spPr>
      </p:pic>
      <p:sp>
        <p:nvSpPr>
          <p:cNvPr id="15" name="矩形 14">
            <a:extLst>
              <a:ext uri="{FF2B5EF4-FFF2-40B4-BE49-F238E27FC236}">
                <a16:creationId xmlns:a16="http://schemas.microsoft.com/office/drawing/2014/main" xmlns="" id="{CDCDEE79-4E53-4BC1-9AD8-683A0CCA2822}"/>
              </a:ext>
            </a:extLst>
          </p:cNvPr>
          <p:cNvSpPr/>
          <p:nvPr/>
        </p:nvSpPr>
        <p:spPr>
          <a:xfrm>
            <a:off x="1138474" y="5369866"/>
            <a:ext cx="4554480" cy="1077218"/>
          </a:xfrm>
          <a:prstGeom prst="rect">
            <a:avLst/>
          </a:prstGeom>
        </p:spPr>
        <p:txBody>
          <a:bodyPr wrap="square">
            <a:spAutoFit/>
          </a:bodyPr>
          <a:lstStyle/>
          <a:p>
            <a:r>
              <a:rPr lang="zh-CN" altLang="zh-CN" sz="1600" b="1" dirty="0"/>
              <a:t>重块压力与摩擦系数对于分离的影响类似。在低于</a:t>
            </a:r>
            <a:r>
              <a:rPr lang="en-US" altLang="zh-CN" sz="1600" b="1" dirty="0"/>
              <a:t>500Pa</a:t>
            </a:r>
            <a:r>
              <a:rPr lang="zh-CN" altLang="zh-CN" sz="1600" b="1" dirty="0"/>
              <a:t>的情况下，重块压力对分离的影响较大，随着重块压力的进一步提升，</a:t>
            </a:r>
            <a:r>
              <a:rPr lang="zh-CN" altLang="zh-CN" sz="1600" b="1" dirty="0">
                <a:solidFill>
                  <a:srgbClr val="FF0000"/>
                </a:solidFill>
              </a:rPr>
              <a:t>影响趋势则会变缓</a:t>
            </a:r>
            <a:r>
              <a:rPr lang="zh-CN" altLang="zh-CN" sz="1600" b="1" dirty="0"/>
              <a:t>，最终趋向于固定的数值。</a:t>
            </a:r>
          </a:p>
        </p:txBody>
      </p:sp>
    </p:spTree>
    <p:extLst>
      <p:ext uri="{BB962C8B-B14F-4D97-AF65-F5344CB8AC3E}">
        <p14:creationId xmlns:p14="http://schemas.microsoft.com/office/powerpoint/2010/main" val="933509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5.2 </a:t>
            </a:r>
            <a:r>
              <a:rPr lang="zh-CN" altLang="en-US" dirty="0"/>
              <a:t>气流诱导标签分离方案的参数分析</a:t>
            </a:r>
          </a:p>
        </p:txBody>
      </p:sp>
      <p:sp>
        <p:nvSpPr>
          <p:cNvPr id="11" name="TextBox 30">
            <a:extLst>
              <a:ext uri="{FF2B5EF4-FFF2-40B4-BE49-F238E27FC236}">
                <a16:creationId xmlns:a16="http://schemas.microsoft.com/office/drawing/2014/main" xmlns="" id="{682E0A4F-58AC-45E0-8FA9-006D6EB31B9F}"/>
              </a:ext>
            </a:extLst>
          </p:cNvPr>
          <p:cNvSpPr txBox="1">
            <a:spLocks noChangeArrowheads="1"/>
          </p:cNvSpPr>
          <p:nvPr/>
        </p:nvSpPr>
        <p:spPr bwMode="auto">
          <a:xfrm>
            <a:off x="0" y="1153057"/>
            <a:ext cx="12192000" cy="461665"/>
          </a:xfrm>
          <a:prstGeom prst="rect">
            <a:avLst/>
          </a:prstGeom>
          <a:solidFill>
            <a:schemeClr val="tx2">
              <a:lumMod val="20000"/>
              <a:lumOff val="80000"/>
            </a:schemeClr>
          </a:solidFill>
          <a:ln>
            <a:noFill/>
          </a:ln>
        </p:spPr>
        <p:txBody>
          <a:bodyPr wrap="square">
            <a:spAutoFit/>
          </a:bodyPr>
          <a:lstStyle>
            <a:lvl1pPr>
              <a:spcBef>
                <a:spcPct val="20000"/>
              </a:spcBef>
              <a:buSzPct val="80000"/>
              <a:buFont typeface="Wingdings" panose="05000000000000000000" pitchFamily="2" charset="2"/>
              <a:buChar char="u"/>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SzPct val="8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2400" b="1" dirty="0">
                <a:solidFill>
                  <a:srgbClr val="002060"/>
                </a:solidFill>
                <a:latin typeface="+mj-ea"/>
                <a:ea typeface="+mj-ea"/>
                <a:cs typeface="+mn-ea"/>
                <a:sym typeface="+mn-lt"/>
              </a:rPr>
              <a:t>影响标签分离的相关参数</a:t>
            </a:r>
          </a:p>
        </p:txBody>
      </p:sp>
      <p:sp>
        <p:nvSpPr>
          <p:cNvPr id="12" name="矩形 11">
            <a:extLst>
              <a:ext uri="{FF2B5EF4-FFF2-40B4-BE49-F238E27FC236}">
                <a16:creationId xmlns:a16="http://schemas.microsoft.com/office/drawing/2014/main" xmlns="" id="{34934E2B-493E-41C0-8B0E-CC60CDFF6D6F}"/>
              </a:ext>
            </a:extLst>
          </p:cNvPr>
          <p:cNvSpPr/>
          <p:nvPr/>
        </p:nvSpPr>
        <p:spPr>
          <a:xfrm>
            <a:off x="6622996" y="4920113"/>
            <a:ext cx="5107008" cy="1569660"/>
          </a:xfrm>
          <a:prstGeom prst="rect">
            <a:avLst/>
          </a:prstGeom>
        </p:spPr>
        <p:txBody>
          <a:bodyPr wrap="square">
            <a:spAutoFit/>
          </a:bodyPr>
          <a:lstStyle/>
          <a:p>
            <a:r>
              <a:rPr lang="zh-CN" altLang="en-US" sz="1600" b="1" dirty="0"/>
              <a:t>其中档杆距离（</a:t>
            </a:r>
            <a:r>
              <a:rPr lang="en-US" altLang="zh-CN" sz="1600" b="1" i="1" dirty="0"/>
              <a:t>d</a:t>
            </a:r>
            <a:r>
              <a:rPr lang="zh-CN" altLang="en-US" sz="1600" b="1" dirty="0"/>
              <a:t>）的灵敏度系数为正，其他参数的灵敏度系数为负，这意味着在给定流体载荷下，除了档杆距离与分离距离呈正相关外，其余参数均与分离距离呈负相关。其中，</a:t>
            </a:r>
            <a:r>
              <a:rPr lang="zh-CN" altLang="en-US" sz="1600" b="1" dirty="0">
                <a:solidFill>
                  <a:srgbClr val="FF0000"/>
                </a:solidFill>
              </a:rPr>
              <a:t>杨氏模量（</a:t>
            </a:r>
            <a:r>
              <a:rPr lang="en-US" altLang="zh-CN" sz="1600" b="1" i="1" dirty="0">
                <a:solidFill>
                  <a:srgbClr val="FF0000"/>
                </a:solidFill>
              </a:rPr>
              <a:t>E</a:t>
            </a:r>
            <a:r>
              <a:rPr lang="zh-CN" altLang="en-US" sz="1600" b="1" dirty="0">
                <a:solidFill>
                  <a:srgbClr val="FF0000"/>
                </a:solidFill>
              </a:rPr>
              <a:t>）最大</a:t>
            </a:r>
            <a:r>
              <a:rPr lang="zh-CN" altLang="en-US" sz="1600" b="1" dirty="0"/>
              <a:t>，</a:t>
            </a:r>
            <a:r>
              <a:rPr lang="en-US" altLang="zh-CN" sz="1600" b="1" i="1" dirty="0"/>
              <a:t>u1</a:t>
            </a:r>
            <a:r>
              <a:rPr lang="zh-CN" altLang="en-US" sz="1600" b="1" dirty="0"/>
              <a:t>的灵敏度系数大于</a:t>
            </a:r>
            <a:r>
              <a:rPr lang="en-US" altLang="zh-CN" sz="1600" b="1" i="1" dirty="0"/>
              <a:t>u2</a:t>
            </a:r>
            <a:r>
              <a:rPr lang="zh-CN" altLang="en-US" sz="1600" b="1" dirty="0"/>
              <a:t>的灵敏度系数，重物块（</a:t>
            </a:r>
            <a:r>
              <a:rPr lang="en-US" altLang="zh-CN" sz="1600" b="1" i="1" dirty="0" err="1"/>
              <a:t>Gp</a:t>
            </a:r>
            <a:r>
              <a:rPr lang="zh-CN" altLang="en-US" sz="1600" b="1" dirty="0"/>
              <a:t>）产生的推力的灵敏度系数最小。</a:t>
            </a:r>
          </a:p>
        </p:txBody>
      </p:sp>
      <p:sp>
        <p:nvSpPr>
          <p:cNvPr id="15" name="矩形 14">
            <a:extLst>
              <a:ext uri="{FF2B5EF4-FFF2-40B4-BE49-F238E27FC236}">
                <a16:creationId xmlns:a16="http://schemas.microsoft.com/office/drawing/2014/main" xmlns="" id="{CDCDEE79-4E53-4BC1-9AD8-683A0CCA2822}"/>
              </a:ext>
            </a:extLst>
          </p:cNvPr>
          <p:cNvSpPr/>
          <p:nvPr/>
        </p:nvSpPr>
        <p:spPr>
          <a:xfrm>
            <a:off x="635134" y="5078731"/>
            <a:ext cx="4933872" cy="830997"/>
          </a:xfrm>
          <a:prstGeom prst="rect">
            <a:avLst/>
          </a:prstGeom>
        </p:spPr>
        <p:txBody>
          <a:bodyPr wrap="square">
            <a:spAutoFit/>
          </a:bodyPr>
          <a:lstStyle/>
          <a:p>
            <a:r>
              <a:rPr lang="zh-CN" altLang="en-US" sz="1600" b="1" dirty="0"/>
              <a:t>在相同的载荷（</a:t>
            </a:r>
            <a:r>
              <a:rPr lang="en-US" altLang="zh-CN" sz="1600" b="1" dirty="0"/>
              <a:t>15Pa</a:t>
            </a:r>
            <a:r>
              <a:rPr lang="zh-CN" altLang="en-US" sz="1600" b="1" dirty="0"/>
              <a:t>）下，刚度越大，分离的距离越小。</a:t>
            </a:r>
            <a:r>
              <a:rPr lang="en-US" altLang="zh-CN" sz="1600" b="1" dirty="0"/>
              <a:t>2.66Mpa</a:t>
            </a:r>
            <a:r>
              <a:rPr lang="zh-CN" altLang="en-US" sz="1600" b="1" dirty="0"/>
              <a:t>的杨氏模量接近日常</a:t>
            </a:r>
            <a:r>
              <a:rPr lang="en-US" altLang="zh-CN" sz="1600" b="1" dirty="0"/>
              <a:t>A4</a:t>
            </a:r>
            <a:r>
              <a:rPr lang="zh-CN" altLang="en-US" sz="1600" b="1" dirty="0"/>
              <a:t>用纸。可以得出，普通的纸质标签可以取得很好的分离效果。</a:t>
            </a:r>
          </a:p>
        </p:txBody>
      </p:sp>
      <p:pic>
        <p:nvPicPr>
          <p:cNvPr id="8" name="图片 7">
            <a:extLst>
              <a:ext uri="{FF2B5EF4-FFF2-40B4-BE49-F238E27FC236}">
                <a16:creationId xmlns:a16="http://schemas.microsoft.com/office/drawing/2014/main" xmlns="" id="{8BB53565-119D-416B-9D1F-3D7CAD0B30F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568" y="1853585"/>
            <a:ext cx="4205004" cy="2986283"/>
          </a:xfrm>
          <a:prstGeom prst="rect">
            <a:avLst/>
          </a:prstGeom>
          <a:noFill/>
          <a:ln>
            <a:noFill/>
          </a:ln>
        </p:spPr>
      </p:pic>
      <p:graphicFrame>
        <p:nvGraphicFramePr>
          <p:cNvPr id="9" name="对象 8">
            <a:extLst>
              <a:ext uri="{FF2B5EF4-FFF2-40B4-BE49-F238E27FC236}">
                <a16:creationId xmlns:a16="http://schemas.microsoft.com/office/drawing/2014/main" xmlns="" id="{EBA1F2B9-4B5A-40F2-8137-C753BFAC93B9}"/>
              </a:ext>
            </a:extLst>
          </p:cNvPr>
          <p:cNvGraphicFramePr>
            <a:graphicFrameLocks noChangeAspect="1"/>
          </p:cNvGraphicFramePr>
          <p:nvPr>
            <p:extLst>
              <p:ext uri="{D42A27DB-BD31-4B8C-83A1-F6EECF244321}">
                <p14:modId xmlns:p14="http://schemas.microsoft.com/office/powerpoint/2010/main" val="1307659423"/>
              </p:ext>
            </p:extLst>
          </p:nvPr>
        </p:nvGraphicFramePr>
        <p:xfrm>
          <a:off x="6723323" y="1853585"/>
          <a:ext cx="3944879" cy="2992667"/>
        </p:xfrm>
        <a:graphic>
          <a:graphicData uri="http://schemas.openxmlformats.org/presentationml/2006/ole">
            <mc:AlternateContent xmlns:mc="http://schemas.openxmlformats.org/markup-compatibility/2006">
              <mc:Choice xmlns:v="urn:schemas-microsoft-com:vml" Requires="v">
                <p:oleObj spid="_x0000_s54379" name="Visio" r:id="rId4" imgW="3665255" imgH="2850085" progId="Visio.Drawing.15">
                  <p:embed/>
                </p:oleObj>
              </mc:Choice>
              <mc:Fallback>
                <p:oleObj name="Visio" r:id="rId4" imgW="3665255" imgH="2850085" progId="Visio.Drawing.15">
                  <p:embed/>
                  <p:pic>
                    <p:nvPicPr>
                      <p:cNvPr id="4" name="对象 3">
                        <a:extLst>
                          <a:ext uri="{FF2B5EF4-FFF2-40B4-BE49-F238E27FC236}">
                            <a16:creationId xmlns:a16="http://schemas.microsoft.com/office/drawing/2014/main" xmlns="" id="{40627AA0-049C-4B56-BAED-3EFA92DEA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3323" y="1853585"/>
                        <a:ext cx="3944879" cy="2992667"/>
                      </a:xfrm>
                      <a:prstGeom prst="rect">
                        <a:avLst/>
                      </a:prstGeom>
                      <a:noFill/>
                    </p:spPr>
                  </p:pic>
                </p:oleObj>
              </mc:Fallback>
            </mc:AlternateContent>
          </a:graphicData>
        </a:graphic>
      </p:graphicFrame>
    </p:spTree>
    <p:extLst>
      <p:ext uri="{BB962C8B-B14F-4D97-AF65-F5344CB8AC3E}">
        <p14:creationId xmlns:p14="http://schemas.microsoft.com/office/powerpoint/2010/main" val="2726614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a:extLst>
              <a:ext uri="{FF2B5EF4-FFF2-40B4-BE49-F238E27FC236}">
                <a16:creationId xmlns:a16="http://schemas.microsoft.com/office/drawing/2014/main" xmlns="" id="{9FB9DAD6-74FF-49E5-ACAF-B23BA8518A34}"/>
              </a:ext>
            </a:extLst>
          </p:cNvPr>
          <p:cNvSpPr txBox="1">
            <a:spLocks/>
          </p:cNvSpPr>
          <p:nvPr/>
        </p:nvSpPr>
        <p:spPr>
          <a:xfrm>
            <a:off x="815288" y="1261568"/>
            <a:ext cx="9974632" cy="5596432"/>
          </a:xfrm>
          <a:prstGeom prst="rect">
            <a:avLst/>
          </a:prstGeom>
        </p:spPr>
        <p:txBody>
          <a:bodyPr/>
          <a:lstStyle>
            <a:lvl1pPr marL="514350" indent="-514350" algn="l" defTabSz="914400" rtl="0" eaLnBrk="1" latinLnBrk="0" hangingPunct="1">
              <a:lnSpc>
                <a:spcPct val="150000"/>
              </a:lnSpc>
              <a:spcBef>
                <a:spcPts val="1000"/>
              </a:spcBef>
              <a:buFont typeface="+mj-lt"/>
              <a:buAutoNum type="arabicPeriod"/>
              <a:defRPr sz="2800" b="1" kern="1200" cap="none" spc="0">
                <a:ln w="0"/>
                <a:solidFill>
                  <a:schemeClr val="accent1">
                    <a:lumMod val="75000"/>
                  </a:schemeClr>
                </a:solidFill>
                <a:effectLst/>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mj-ea"/>
              <a:buAutoNum type="ea1JpnChsDbPeriod"/>
            </a:pPr>
            <a:r>
              <a:rPr lang="zh-CN" altLang="en-US" dirty="0">
                <a:solidFill>
                  <a:schemeClr val="bg1">
                    <a:lumMod val="65000"/>
                  </a:schemeClr>
                </a:solidFill>
              </a:rPr>
              <a:t>绪论</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标签力学模型的建立</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标签分离原理及初步设计</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气流诱导标签分离的机理</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气流诱导标签分离的方案及参数分析</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accent5">
                    <a:lumMod val="50000"/>
                  </a:schemeClr>
                </a:solidFill>
              </a:rPr>
              <a:t>标签分离的实验验证</a:t>
            </a:r>
            <a:endParaRPr lang="en-US" altLang="zh-CN" dirty="0">
              <a:solidFill>
                <a:schemeClr val="accent5">
                  <a:lumMod val="50000"/>
                </a:schemeClr>
              </a:solidFill>
            </a:endParaRPr>
          </a:p>
          <a:p>
            <a:pPr marL="571500" indent="-571500">
              <a:buFont typeface="+mj-ea"/>
              <a:buAutoNum type="ea1JpnChsDbPeriod"/>
            </a:pPr>
            <a:r>
              <a:rPr lang="zh-CN" altLang="en-US" dirty="0">
                <a:solidFill>
                  <a:schemeClr val="bg1">
                    <a:lumMod val="65000"/>
                  </a:schemeClr>
                </a:solidFill>
              </a:rPr>
              <a:t>总结与展望</a:t>
            </a:r>
            <a:endParaRPr lang="en-US" altLang="zh-CN" dirty="0">
              <a:solidFill>
                <a:schemeClr val="bg1">
                  <a:lumMod val="65000"/>
                </a:schemeClr>
              </a:solidFill>
            </a:endParaRPr>
          </a:p>
        </p:txBody>
      </p:sp>
    </p:spTree>
    <p:extLst>
      <p:ext uri="{BB962C8B-B14F-4D97-AF65-F5344CB8AC3E}">
        <p14:creationId xmlns:p14="http://schemas.microsoft.com/office/powerpoint/2010/main" val="15742142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6.1 </a:t>
            </a:r>
            <a:r>
              <a:rPr lang="zh-CN" altLang="en-US" dirty="0"/>
              <a:t>标签分离的实验装置</a:t>
            </a:r>
          </a:p>
        </p:txBody>
      </p:sp>
      <p:graphicFrame>
        <p:nvGraphicFramePr>
          <p:cNvPr id="10" name="对象 9">
            <a:extLst>
              <a:ext uri="{FF2B5EF4-FFF2-40B4-BE49-F238E27FC236}">
                <a16:creationId xmlns:a16="http://schemas.microsoft.com/office/drawing/2014/main" xmlns="" id="{EFCA9D78-CDAB-4A72-B4AE-68933B879E08}"/>
              </a:ext>
            </a:extLst>
          </p:cNvPr>
          <p:cNvGraphicFramePr>
            <a:graphicFrameLocks noChangeAspect="1"/>
          </p:cNvGraphicFramePr>
          <p:nvPr>
            <p:extLst>
              <p:ext uri="{D42A27DB-BD31-4B8C-83A1-F6EECF244321}">
                <p14:modId xmlns:p14="http://schemas.microsoft.com/office/powerpoint/2010/main" val="816390818"/>
              </p:ext>
            </p:extLst>
          </p:nvPr>
        </p:nvGraphicFramePr>
        <p:xfrm>
          <a:off x="771525" y="1546713"/>
          <a:ext cx="6789570" cy="4516460"/>
        </p:xfrm>
        <a:graphic>
          <a:graphicData uri="http://schemas.openxmlformats.org/presentationml/2006/ole">
            <mc:AlternateContent xmlns:mc="http://schemas.openxmlformats.org/markup-compatibility/2006">
              <mc:Choice xmlns:v="urn:schemas-microsoft-com:vml" Requires="v">
                <p:oleObj spid="_x0000_s55507" name="Visio" r:id="rId3" imgW="5448123" imgH="3687969" progId="Visio.Drawing.15">
                  <p:embed/>
                </p:oleObj>
              </mc:Choice>
              <mc:Fallback>
                <p:oleObj name="Visio" r:id="rId3" imgW="5448123" imgH="3687969" progId="Visio.Drawing.15">
                  <p:embed/>
                  <p:pic>
                    <p:nvPicPr>
                      <p:cNvPr id="5" name="对象 4">
                        <a:extLst>
                          <a:ext uri="{FF2B5EF4-FFF2-40B4-BE49-F238E27FC236}">
                            <a16:creationId xmlns:a16="http://schemas.microsoft.com/office/drawing/2014/main" xmlns="" id="{8CFE5F3B-0D1C-4DE0-BCAB-5B6236BFD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5" y="1546713"/>
                        <a:ext cx="6789570" cy="4516460"/>
                      </a:xfrm>
                      <a:prstGeom prst="rect">
                        <a:avLst/>
                      </a:prstGeom>
                      <a:noFill/>
                    </p:spPr>
                  </p:pic>
                </p:oleObj>
              </mc:Fallback>
            </mc:AlternateContent>
          </a:graphicData>
        </a:graphic>
      </p:graphicFrame>
      <p:graphicFrame>
        <p:nvGraphicFramePr>
          <p:cNvPr id="4" name="对象 3">
            <a:extLst>
              <a:ext uri="{FF2B5EF4-FFF2-40B4-BE49-F238E27FC236}">
                <a16:creationId xmlns:a16="http://schemas.microsoft.com/office/drawing/2014/main" xmlns="" id="{9CD412C0-2335-4EDE-89CF-6918A50FD0B2}"/>
              </a:ext>
            </a:extLst>
          </p:cNvPr>
          <p:cNvGraphicFramePr>
            <a:graphicFrameLocks noChangeAspect="1"/>
          </p:cNvGraphicFramePr>
          <p:nvPr>
            <p:extLst>
              <p:ext uri="{D42A27DB-BD31-4B8C-83A1-F6EECF244321}">
                <p14:modId xmlns:p14="http://schemas.microsoft.com/office/powerpoint/2010/main" val="2221401570"/>
              </p:ext>
            </p:extLst>
          </p:nvPr>
        </p:nvGraphicFramePr>
        <p:xfrm>
          <a:off x="7904480" y="2672080"/>
          <a:ext cx="3962400" cy="1981200"/>
        </p:xfrm>
        <a:graphic>
          <a:graphicData uri="http://schemas.openxmlformats.org/presentationml/2006/ole">
            <mc:AlternateContent xmlns:mc="http://schemas.openxmlformats.org/markup-compatibility/2006">
              <mc:Choice xmlns:v="urn:schemas-microsoft-com:vml" Requires="v">
                <p:oleObj spid="_x0000_s55508" name="Visio" r:id="rId5" imgW="3840480" imgH="1905174" progId="Visio.Drawing.15">
                  <p:embed/>
                </p:oleObj>
              </mc:Choice>
              <mc:Fallback>
                <p:oleObj name="Visio" r:id="rId5" imgW="3840480" imgH="1905174" progId="Visio.Drawing.15">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4480" y="2672080"/>
                        <a:ext cx="3962400"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文本框 12">
            <a:extLst>
              <a:ext uri="{FF2B5EF4-FFF2-40B4-BE49-F238E27FC236}">
                <a16:creationId xmlns:a16="http://schemas.microsoft.com/office/drawing/2014/main" xmlns="" id="{D6F7ECAA-8C58-4579-A6EC-28A83B53CB8C}"/>
              </a:ext>
            </a:extLst>
          </p:cNvPr>
          <p:cNvSpPr txBox="1"/>
          <p:nvPr/>
        </p:nvSpPr>
        <p:spPr>
          <a:xfrm>
            <a:off x="8727440" y="4888627"/>
            <a:ext cx="2600960" cy="369332"/>
          </a:xfrm>
          <a:prstGeom prst="rect">
            <a:avLst/>
          </a:prstGeom>
          <a:solidFill>
            <a:srgbClr val="000066">
              <a:alpha val="55000"/>
            </a:srgbClr>
          </a:solidFill>
        </p:spPr>
        <p:txBody>
          <a:bodyPr wrap="square" rtlCol="0">
            <a:spAutoFit/>
          </a:bodyPr>
          <a:lstStyle/>
          <a:p>
            <a:pPr algn="ctr"/>
            <a:r>
              <a:rPr lang="zh-CN" altLang="en-US" b="1" dirty="0">
                <a:solidFill>
                  <a:schemeClr val="bg1"/>
                </a:solidFill>
                <a:latin typeface="Times New Roman" panose="02020603050405020304" pitchFamily="18" charset="0"/>
                <a:ea typeface="微软雅黑" panose="020B0503020204020204" pitchFamily="34" charset="-122"/>
              </a:rPr>
              <a:t>分离位移的数据获取</a:t>
            </a:r>
          </a:p>
        </p:txBody>
      </p:sp>
    </p:spTree>
    <p:extLst>
      <p:ext uri="{BB962C8B-B14F-4D97-AF65-F5344CB8AC3E}">
        <p14:creationId xmlns:p14="http://schemas.microsoft.com/office/powerpoint/2010/main" val="1742864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6.2 </a:t>
            </a:r>
            <a:r>
              <a:rPr lang="zh-CN" altLang="en-US" dirty="0"/>
              <a:t>试验结果与讨论</a:t>
            </a:r>
          </a:p>
        </p:txBody>
      </p:sp>
      <p:pic>
        <p:nvPicPr>
          <p:cNvPr id="5" name="VID_20191211_160924">
            <a:hlinkClick r:id="" action="ppaction://media"/>
            <a:extLst>
              <a:ext uri="{FF2B5EF4-FFF2-40B4-BE49-F238E27FC236}">
                <a16:creationId xmlns:a16="http://schemas.microsoft.com/office/drawing/2014/main" xmlns="" id="{DB224A82-4217-4EBE-ADB5-A77C95737C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3230" y="1414502"/>
            <a:ext cx="8340725" cy="4691658"/>
          </a:xfrm>
          <a:prstGeom prst="rect">
            <a:avLst/>
          </a:prstGeom>
        </p:spPr>
      </p:pic>
    </p:spTree>
    <p:extLst>
      <p:ext uri="{BB962C8B-B14F-4D97-AF65-F5344CB8AC3E}">
        <p14:creationId xmlns:p14="http://schemas.microsoft.com/office/powerpoint/2010/main" val="19717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6.2 </a:t>
            </a:r>
            <a:r>
              <a:rPr lang="zh-CN" altLang="en-US" dirty="0"/>
              <a:t>试验结果与讨论</a:t>
            </a:r>
          </a:p>
        </p:txBody>
      </p:sp>
      <p:pic>
        <p:nvPicPr>
          <p:cNvPr id="4" name="图片 3">
            <a:extLst>
              <a:ext uri="{FF2B5EF4-FFF2-40B4-BE49-F238E27FC236}">
                <a16:creationId xmlns:a16="http://schemas.microsoft.com/office/drawing/2014/main" xmlns="" id="{08BEFEF4-0E7C-4FE7-87C0-C8C86DE835C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846" y="1627910"/>
            <a:ext cx="5603154" cy="3804334"/>
          </a:xfrm>
          <a:prstGeom prst="rect">
            <a:avLst/>
          </a:prstGeom>
          <a:noFill/>
          <a:ln>
            <a:noFill/>
          </a:ln>
        </p:spPr>
      </p:pic>
      <p:sp>
        <p:nvSpPr>
          <p:cNvPr id="5" name="矩形 4">
            <a:extLst>
              <a:ext uri="{FF2B5EF4-FFF2-40B4-BE49-F238E27FC236}">
                <a16:creationId xmlns:a16="http://schemas.microsoft.com/office/drawing/2014/main" xmlns="" id="{F5F65644-833B-43C9-BD44-8F3B63BCC857}"/>
              </a:ext>
            </a:extLst>
          </p:cNvPr>
          <p:cNvSpPr/>
          <p:nvPr/>
        </p:nvSpPr>
        <p:spPr>
          <a:xfrm>
            <a:off x="6576332" y="2054225"/>
            <a:ext cx="4752068" cy="295106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在</a:t>
            </a:r>
            <a:r>
              <a:rPr lang="en-US" altLang="zh-CN" b="1" dirty="0">
                <a:solidFill>
                  <a:srgbClr val="3903E7"/>
                </a:solidFill>
                <a:latin typeface="Times New Roman" panose="02020603050405020304" pitchFamily="18" charset="0"/>
                <a:ea typeface="+mj-ea"/>
                <a:cs typeface="Times New Roman" panose="02020603050405020304" pitchFamily="18" charset="0"/>
              </a:rPr>
              <a:t>0.033</a:t>
            </a:r>
            <a:r>
              <a:rPr lang="zh-CN" altLang="en-US" b="1" dirty="0">
                <a:solidFill>
                  <a:srgbClr val="3903E7"/>
                </a:solidFill>
                <a:latin typeface="Times New Roman" panose="02020603050405020304" pitchFamily="18" charset="0"/>
                <a:ea typeface="+mj-ea"/>
                <a:cs typeface="Times New Roman" panose="02020603050405020304" pitchFamily="18" charset="0"/>
              </a:rPr>
              <a:t>秒堆叠标签中的首张标签率先发生分离</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在</a:t>
            </a:r>
            <a:r>
              <a:rPr lang="en-US" altLang="zh-CN" b="1" dirty="0">
                <a:solidFill>
                  <a:srgbClr val="3903E7"/>
                </a:solidFill>
                <a:latin typeface="Times New Roman" panose="02020603050405020304" pitchFamily="18" charset="0"/>
                <a:ea typeface="+mj-ea"/>
                <a:cs typeface="Times New Roman" panose="02020603050405020304" pitchFamily="18" charset="0"/>
              </a:rPr>
              <a:t>0.066</a:t>
            </a:r>
            <a:r>
              <a:rPr lang="zh-CN" altLang="en-US" b="1" dirty="0">
                <a:solidFill>
                  <a:srgbClr val="3903E7"/>
                </a:solidFill>
                <a:latin typeface="Times New Roman" panose="02020603050405020304" pitchFamily="18" charset="0"/>
                <a:ea typeface="+mj-ea"/>
                <a:cs typeface="Times New Roman" panose="02020603050405020304" pitchFamily="18" charset="0"/>
              </a:rPr>
              <a:t>秒后</a:t>
            </a:r>
            <a:r>
              <a:rPr lang="en-US" altLang="zh-CN" b="1" dirty="0">
                <a:solidFill>
                  <a:srgbClr val="3903E7"/>
                </a:solidFill>
                <a:latin typeface="Times New Roman" panose="02020603050405020304" pitchFamily="18" charset="0"/>
                <a:ea typeface="+mj-ea"/>
                <a:cs typeface="Times New Roman" panose="02020603050405020304" pitchFamily="18" charset="0"/>
              </a:rPr>
              <a:t>4</a:t>
            </a:r>
            <a:r>
              <a:rPr lang="zh-CN" altLang="en-US" b="1" dirty="0">
                <a:solidFill>
                  <a:srgbClr val="3903E7"/>
                </a:solidFill>
                <a:latin typeface="Times New Roman" panose="02020603050405020304" pitchFamily="18" charset="0"/>
                <a:ea typeface="+mj-ea"/>
                <a:cs typeface="Times New Roman" panose="02020603050405020304" pitchFamily="18" charset="0"/>
              </a:rPr>
              <a:t>张标签开始分离。</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en-US" altLang="zh-CN" b="1" dirty="0">
                <a:solidFill>
                  <a:srgbClr val="3903E7"/>
                </a:solidFill>
                <a:latin typeface="Times New Roman" panose="02020603050405020304" pitchFamily="18" charset="0"/>
                <a:ea typeface="+mj-ea"/>
                <a:cs typeface="Times New Roman" panose="02020603050405020304" pitchFamily="18" charset="0"/>
              </a:rPr>
              <a:t>0.297</a:t>
            </a:r>
            <a:r>
              <a:rPr lang="zh-CN" altLang="en-US" b="1" dirty="0">
                <a:solidFill>
                  <a:srgbClr val="3903E7"/>
                </a:solidFill>
                <a:latin typeface="Times New Roman" panose="02020603050405020304" pitchFamily="18" charset="0"/>
                <a:ea typeface="+mj-ea"/>
                <a:cs typeface="Times New Roman" panose="02020603050405020304" pitchFamily="18" charset="0"/>
              </a:rPr>
              <a:t>秒后</a:t>
            </a:r>
            <a:r>
              <a:rPr lang="en-US" altLang="zh-CN" b="1" dirty="0">
                <a:solidFill>
                  <a:srgbClr val="3903E7"/>
                </a:solidFill>
                <a:latin typeface="Times New Roman" panose="02020603050405020304" pitchFamily="18" charset="0"/>
                <a:ea typeface="+mj-ea"/>
                <a:cs typeface="Times New Roman" panose="02020603050405020304" pitchFamily="18" charset="0"/>
              </a:rPr>
              <a:t>8</a:t>
            </a:r>
            <a:r>
              <a:rPr lang="zh-CN" altLang="en-US" b="1" dirty="0">
                <a:solidFill>
                  <a:srgbClr val="3903E7"/>
                </a:solidFill>
                <a:latin typeface="Times New Roman" panose="02020603050405020304" pitchFamily="18" charset="0"/>
                <a:ea typeface="+mj-ea"/>
                <a:cs typeface="Times New Roman" panose="02020603050405020304" pitchFamily="18" charset="0"/>
              </a:rPr>
              <a:t>张以上的标签发生了有规则的分离</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FF0000"/>
                </a:solidFill>
                <a:latin typeface="Times New Roman" panose="02020603050405020304" pitchFamily="18" charset="0"/>
                <a:ea typeface="+mj-ea"/>
                <a:cs typeface="Times New Roman" panose="02020603050405020304" pitchFamily="18" charset="0"/>
              </a:rPr>
              <a:t>首张标签最先分离</a:t>
            </a:r>
            <a:r>
              <a:rPr lang="zh-CN" altLang="en-US" b="1" dirty="0">
                <a:solidFill>
                  <a:srgbClr val="3903E7"/>
                </a:solidFill>
                <a:latin typeface="Times New Roman" panose="02020603050405020304" pitchFamily="18" charset="0"/>
                <a:ea typeface="+mj-ea"/>
                <a:cs typeface="Times New Roman" panose="02020603050405020304" pitchFamily="18" charset="0"/>
              </a:rPr>
              <a:t>，后续标签依次分离</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FF0000"/>
                </a:solidFill>
                <a:latin typeface="Times New Roman" panose="02020603050405020304" pitchFamily="18" charset="0"/>
                <a:ea typeface="+mj-ea"/>
                <a:cs typeface="Times New Roman" panose="02020603050405020304" pitchFamily="18" charset="0"/>
              </a:rPr>
              <a:t>首张标签预分离的时间小于</a:t>
            </a:r>
            <a:r>
              <a:rPr lang="en-US" altLang="zh-CN" b="1" dirty="0">
                <a:solidFill>
                  <a:srgbClr val="FF0000"/>
                </a:solidFill>
                <a:latin typeface="Times New Roman" panose="02020603050405020304" pitchFamily="18" charset="0"/>
                <a:ea typeface="+mj-ea"/>
                <a:cs typeface="Times New Roman" panose="02020603050405020304" pitchFamily="18" charset="0"/>
              </a:rPr>
              <a:t>0.1s</a:t>
            </a:r>
          </a:p>
        </p:txBody>
      </p:sp>
    </p:spTree>
    <p:extLst>
      <p:ext uri="{BB962C8B-B14F-4D97-AF65-F5344CB8AC3E}">
        <p14:creationId xmlns:p14="http://schemas.microsoft.com/office/powerpoint/2010/main" val="315360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6.2 </a:t>
            </a:r>
            <a:r>
              <a:rPr lang="zh-CN" altLang="en-US" dirty="0"/>
              <a:t>试验结果与讨论</a:t>
            </a:r>
          </a:p>
        </p:txBody>
      </p:sp>
      <p:pic>
        <p:nvPicPr>
          <p:cNvPr id="6" name="图片 5">
            <a:extLst>
              <a:ext uri="{FF2B5EF4-FFF2-40B4-BE49-F238E27FC236}">
                <a16:creationId xmlns:a16="http://schemas.microsoft.com/office/drawing/2014/main" xmlns="" id="{002CD39C-0F41-4E85-A4A7-74A17DA3BB1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039" y="1652241"/>
            <a:ext cx="4587141" cy="3553517"/>
          </a:xfrm>
          <a:prstGeom prst="rect">
            <a:avLst/>
          </a:prstGeom>
          <a:noFill/>
          <a:ln>
            <a:noFill/>
          </a:ln>
        </p:spPr>
      </p:pic>
      <p:sp>
        <p:nvSpPr>
          <p:cNvPr id="8" name="矩形 7">
            <a:extLst>
              <a:ext uri="{FF2B5EF4-FFF2-40B4-BE49-F238E27FC236}">
                <a16:creationId xmlns:a16="http://schemas.microsoft.com/office/drawing/2014/main" xmlns="" id="{F897A7A0-07FB-4D67-9449-9AE82F7B35E4}"/>
              </a:ext>
            </a:extLst>
          </p:cNvPr>
          <p:cNvSpPr/>
          <p:nvPr/>
        </p:nvSpPr>
        <p:spPr>
          <a:xfrm>
            <a:off x="6403907" y="2921397"/>
            <a:ext cx="5019040" cy="128971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呈现出依次分离</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cs typeface="Times New Roman" panose="02020603050405020304" pitchFamily="18" charset="0"/>
              </a:rPr>
              <a:t>首张标签分离距离大于第二张</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总分离位移的增加是多张标签分离的结果</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92612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6.2 </a:t>
            </a:r>
            <a:r>
              <a:rPr lang="zh-CN" altLang="en-US" dirty="0"/>
              <a:t>试验结果与讨论</a:t>
            </a:r>
          </a:p>
        </p:txBody>
      </p:sp>
      <p:sp>
        <p:nvSpPr>
          <p:cNvPr id="9" name="矩形 8">
            <a:extLst>
              <a:ext uri="{FF2B5EF4-FFF2-40B4-BE49-F238E27FC236}">
                <a16:creationId xmlns:a16="http://schemas.microsoft.com/office/drawing/2014/main" xmlns="" id="{C49E64AB-87B2-4C60-9FA0-13F91F9540F2}"/>
              </a:ext>
            </a:extLst>
          </p:cNvPr>
          <p:cNvSpPr/>
          <p:nvPr/>
        </p:nvSpPr>
        <p:spPr>
          <a:xfrm>
            <a:off x="2029027" y="4946004"/>
            <a:ext cx="7270345" cy="128907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临界分离速度的存在</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气体流速持续增加，标签总的分离位移持续增大</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首张标签的间隙随流速的增加先增大后趋于稳定，与仿真一致</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p:txBody>
      </p:sp>
      <p:pic>
        <p:nvPicPr>
          <p:cNvPr id="10" name="图片 9">
            <a:extLst>
              <a:ext uri="{FF2B5EF4-FFF2-40B4-BE49-F238E27FC236}">
                <a16:creationId xmlns:a16="http://schemas.microsoft.com/office/drawing/2014/main" xmlns="" id="{26B67920-99EE-44FC-8623-DB4E7CED200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5694" y="1347359"/>
            <a:ext cx="6077903" cy="3490775"/>
          </a:xfrm>
          <a:prstGeom prst="rect">
            <a:avLst/>
          </a:prstGeom>
          <a:noFill/>
          <a:ln>
            <a:noFill/>
          </a:ln>
        </p:spPr>
      </p:pic>
    </p:spTree>
    <p:extLst>
      <p:ext uri="{BB962C8B-B14F-4D97-AF65-F5344CB8AC3E}">
        <p14:creationId xmlns:p14="http://schemas.microsoft.com/office/powerpoint/2010/main" val="336236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1.2 </a:t>
            </a:r>
            <a:r>
              <a:rPr lang="zh-CN" altLang="en-US" dirty="0">
                <a:latin typeface="+mn-lt"/>
              </a:rPr>
              <a:t>研究背景</a:t>
            </a:r>
          </a:p>
        </p:txBody>
      </p:sp>
      <p:pic>
        <p:nvPicPr>
          <p:cNvPr id="19" name="图片 18">
            <a:extLst>
              <a:ext uri="{FF2B5EF4-FFF2-40B4-BE49-F238E27FC236}">
                <a16:creationId xmlns:a16="http://schemas.microsoft.com/office/drawing/2014/main" xmlns="" id="{278D8EFF-3E63-43FB-BC7C-28B28C7908C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4686" y="2094644"/>
            <a:ext cx="5125938" cy="3654134"/>
          </a:xfrm>
          <a:prstGeom prst="rect">
            <a:avLst/>
          </a:prstGeom>
          <a:noFill/>
        </p:spPr>
      </p:pic>
      <p:sp>
        <p:nvSpPr>
          <p:cNvPr id="20" name="矩形 19">
            <a:extLst>
              <a:ext uri="{FF2B5EF4-FFF2-40B4-BE49-F238E27FC236}">
                <a16:creationId xmlns:a16="http://schemas.microsoft.com/office/drawing/2014/main" xmlns="" id="{F7D6E677-5785-42DA-A18E-36BD56C3A00D}"/>
              </a:ext>
            </a:extLst>
          </p:cNvPr>
          <p:cNvSpPr/>
          <p:nvPr/>
        </p:nvSpPr>
        <p:spPr>
          <a:xfrm>
            <a:off x="703415" y="1362844"/>
            <a:ext cx="3416320"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cs typeface="Times New Roman" panose="02020603050405020304" pitchFamily="18" charset="0"/>
              </a:rPr>
              <a:t>标签分离模块与整机系统的对接</a:t>
            </a:r>
            <a:endParaRPr lang="zh-CN" altLang="en-US" b="1" dirty="0">
              <a:solidFill>
                <a:schemeClr val="bg1"/>
              </a:solidFill>
              <a:latin typeface="+mj-ea"/>
              <a:ea typeface="+mj-ea"/>
            </a:endParaRPr>
          </a:p>
        </p:txBody>
      </p:sp>
      <p:sp>
        <p:nvSpPr>
          <p:cNvPr id="21" name="矩形 20">
            <a:extLst>
              <a:ext uri="{FF2B5EF4-FFF2-40B4-BE49-F238E27FC236}">
                <a16:creationId xmlns:a16="http://schemas.microsoft.com/office/drawing/2014/main" xmlns="" id="{70AA6998-0075-405D-AF69-A6F39BCEA58B}"/>
              </a:ext>
            </a:extLst>
          </p:cNvPr>
          <p:cNvSpPr/>
          <p:nvPr/>
        </p:nvSpPr>
        <p:spPr>
          <a:xfrm>
            <a:off x="7080011" y="1458817"/>
            <a:ext cx="1338828"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cs typeface="Times New Roman" panose="02020603050405020304" pitchFamily="18" charset="0"/>
              </a:rPr>
              <a:t>功能需求：</a:t>
            </a:r>
            <a:endParaRPr lang="zh-CN" altLang="en-US" b="1" dirty="0">
              <a:solidFill>
                <a:schemeClr val="bg1"/>
              </a:solidFill>
              <a:latin typeface="+mj-ea"/>
              <a:ea typeface="+mj-ea"/>
            </a:endParaRPr>
          </a:p>
        </p:txBody>
      </p:sp>
      <p:sp>
        <p:nvSpPr>
          <p:cNvPr id="22" name="文本框 21">
            <a:extLst>
              <a:ext uri="{FF2B5EF4-FFF2-40B4-BE49-F238E27FC236}">
                <a16:creationId xmlns:a16="http://schemas.microsoft.com/office/drawing/2014/main" xmlns="" id="{2ABCB658-95FA-4834-B2CB-2CE98969D714}"/>
              </a:ext>
            </a:extLst>
          </p:cNvPr>
          <p:cNvSpPr txBox="1"/>
          <p:nvPr/>
        </p:nvSpPr>
        <p:spPr>
          <a:xfrm>
            <a:off x="7080011" y="1966142"/>
            <a:ext cx="3935269"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solidFill>
                  <a:srgbClr val="FF0000"/>
                </a:solidFill>
                <a:latin typeface="+mj-ea"/>
                <a:ea typeface="+mj-ea"/>
              </a:rPr>
              <a:t>堆叠标签分离功能</a:t>
            </a:r>
            <a:endParaRPr lang="en-US" altLang="zh-CN" b="1" dirty="0">
              <a:solidFill>
                <a:srgbClr val="FF0000"/>
              </a:solidFill>
              <a:latin typeface="+mj-ea"/>
              <a:ea typeface="+mj-ea"/>
            </a:endParaRPr>
          </a:p>
          <a:p>
            <a:pPr marL="285750" indent="-285750">
              <a:buFont typeface="Wingdings" panose="05000000000000000000" pitchFamily="2" charset="2"/>
              <a:buChar char="Ø"/>
            </a:pPr>
            <a:r>
              <a:rPr lang="zh-CN" altLang="en-US" dirty="0">
                <a:latin typeface="+mj-ea"/>
                <a:ea typeface="+mj-ea"/>
              </a:rPr>
              <a:t>标签持续供给功能</a:t>
            </a:r>
            <a:endParaRPr lang="en-US" altLang="zh-CN" dirty="0">
              <a:latin typeface="+mj-ea"/>
              <a:ea typeface="+mj-ea"/>
            </a:endParaRPr>
          </a:p>
          <a:p>
            <a:pPr marL="285750" indent="-285750">
              <a:buFont typeface="Wingdings" panose="05000000000000000000" pitchFamily="2" charset="2"/>
              <a:buChar char="Ø"/>
            </a:pPr>
            <a:r>
              <a:rPr lang="zh-CN" altLang="en-US" dirty="0">
                <a:latin typeface="+mj-ea"/>
                <a:ea typeface="+mj-ea"/>
              </a:rPr>
              <a:t>储标功能</a:t>
            </a:r>
            <a:endParaRPr lang="en-US" altLang="zh-CN" dirty="0">
              <a:latin typeface="+mj-ea"/>
              <a:ea typeface="+mj-ea"/>
            </a:endParaRPr>
          </a:p>
          <a:p>
            <a:pPr marL="285750" indent="-285750">
              <a:buFont typeface="Wingdings" panose="05000000000000000000" pitchFamily="2" charset="2"/>
              <a:buChar char="Ø"/>
            </a:pPr>
            <a:r>
              <a:rPr lang="zh-CN" altLang="en-US" dirty="0">
                <a:latin typeface="+mj-ea"/>
                <a:ea typeface="+mj-ea"/>
              </a:rPr>
              <a:t>标签不足时的报警功能</a:t>
            </a:r>
          </a:p>
        </p:txBody>
      </p:sp>
      <p:graphicFrame>
        <p:nvGraphicFramePr>
          <p:cNvPr id="23" name="表格 22">
            <a:extLst>
              <a:ext uri="{FF2B5EF4-FFF2-40B4-BE49-F238E27FC236}">
                <a16:creationId xmlns:a16="http://schemas.microsoft.com/office/drawing/2014/main" xmlns="" id="{AA5E0F4E-B87A-4490-A6E6-89EB4EDC8591}"/>
              </a:ext>
            </a:extLst>
          </p:cNvPr>
          <p:cNvGraphicFramePr>
            <a:graphicFrameLocks noGrp="1"/>
          </p:cNvGraphicFramePr>
          <p:nvPr>
            <p:extLst>
              <p:ext uri="{D42A27DB-BD31-4B8C-83A1-F6EECF244321}">
                <p14:modId xmlns:p14="http://schemas.microsoft.com/office/powerpoint/2010/main" val="605153453"/>
              </p:ext>
            </p:extLst>
          </p:nvPr>
        </p:nvGraphicFramePr>
        <p:xfrm>
          <a:off x="7264246" y="3907638"/>
          <a:ext cx="4064154" cy="1626188"/>
        </p:xfrm>
        <a:graphic>
          <a:graphicData uri="http://schemas.openxmlformats.org/drawingml/2006/table">
            <a:tbl>
              <a:tblPr firstRow="1" firstCol="1" bandRow="1">
                <a:tableStyleId>{7DF18680-E054-41AD-8BC1-D1AEF772440D}</a:tableStyleId>
              </a:tblPr>
              <a:tblGrid>
                <a:gridCol w="2032077">
                  <a:extLst>
                    <a:ext uri="{9D8B030D-6E8A-4147-A177-3AD203B41FA5}">
                      <a16:colId xmlns:a16="http://schemas.microsoft.com/office/drawing/2014/main" xmlns="" val="2205504443"/>
                    </a:ext>
                  </a:extLst>
                </a:gridCol>
                <a:gridCol w="2032077">
                  <a:extLst>
                    <a:ext uri="{9D8B030D-6E8A-4147-A177-3AD203B41FA5}">
                      <a16:colId xmlns:a16="http://schemas.microsoft.com/office/drawing/2014/main" xmlns="" val="2209334738"/>
                    </a:ext>
                  </a:extLst>
                </a:gridCol>
              </a:tblGrid>
              <a:tr h="405848">
                <a:tc>
                  <a:txBody>
                    <a:bodyPr/>
                    <a:lstStyle/>
                    <a:p>
                      <a:pPr indent="127000" algn="ctr">
                        <a:lnSpc>
                          <a:spcPct val="100000"/>
                        </a:lnSpc>
                        <a:spcAft>
                          <a:spcPts val="0"/>
                        </a:spcAft>
                      </a:pPr>
                      <a:r>
                        <a:rPr lang="zh-CN" sz="1800" kern="100" dirty="0">
                          <a:effectLst/>
                          <a:latin typeface="Times New Roman" panose="02020603050405020304" pitchFamily="18" charset="0"/>
                          <a:ea typeface="+mj-ea"/>
                          <a:cs typeface="Times New Roman" panose="02020603050405020304" pitchFamily="18" charset="0"/>
                        </a:rPr>
                        <a:t>性能指标描述</a:t>
                      </a:r>
                    </a:p>
                  </a:txBody>
                  <a:tcPr marL="68580" marR="68580" marT="0" marB="0" anchor="ctr"/>
                </a:tc>
                <a:tc>
                  <a:txBody>
                    <a:bodyPr/>
                    <a:lstStyle/>
                    <a:p>
                      <a:pPr indent="127000" algn="ctr">
                        <a:lnSpc>
                          <a:spcPct val="100000"/>
                        </a:lnSpc>
                        <a:spcAft>
                          <a:spcPts val="0"/>
                        </a:spcAft>
                      </a:pPr>
                      <a:r>
                        <a:rPr lang="zh-CN" sz="1800" kern="100" dirty="0">
                          <a:effectLst/>
                          <a:latin typeface="Times New Roman" panose="02020603050405020304" pitchFamily="18" charset="0"/>
                          <a:ea typeface="+mj-ea"/>
                          <a:cs typeface="Times New Roman" panose="02020603050405020304" pitchFamily="18" charset="0"/>
                        </a:rPr>
                        <a:t>指标要求</a:t>
                      </a:r>
                    </a:p>
                  </a:txBody>
                  <a:tcPr marL="68580" marR="68580" marT="0" marB="0" anchor="ctr"/>
                </a:tc>
                <a:extLst>
                  <a:ext uri="{0D108BD9-81ED-4DB2-BD59-A6C34878D82A}">
                    <a16:rowId xmlns:a16="http://schemas.microsoft.com/office/drawing/2014/main" xmlns="" val="2477018867"/>
                  </a:ext>
                </a:extLst>
              </a:tr>
              <a:tr h="405848">
                <a:tc>
                  <a:txBody>
                    <a:bodyPr/>
                    <a:lstStyle/>
                    <a:p>
                      <a:pPr indent="127000" algn="ctr">
                        <a:lnSpc>
                          <a:spcPct val="100000"/>
                        </a:lnSpc>
                        <a:spcAft>
                          <a:spcPts val="0"/>
                        </a:spcAft>
                      </a:pPr>
                      <a:r>
                        <a:rPr lang="zh-CN" sz="1800" kern="100" dirty="0">
                          <a:solidFill>
                            <a:srgbClr val="FF0000"/>
                          </a:solidFill>
                          <a:effectLst/>
                          <a:latin typeface="Times New Roman" panose="02020603050405020304" pitchFamily="18" charset="0"/>
                          <a:ea typeface="+mj-ea"/>
                          <a:cs typeface="Times New Roman" panose="02020603050405020304" pitchFamily="18" charset="0"/>
                        </a:rPr>
                        <a:t>时序指标</a:t>
                      </a:r>
                    </a:p>
                  </a:txBody>
                  <a:tcPr marL="68580" marR="68580" marT="0" marB="0" anchor="ctr"/>
                </a:tc>
                <a:tc>
                  <a:txBody>
                    <a:bodyPr/>
                    <a:lstStyle/>
                    <a:p>
                      <a:pPr indent="127000" algn="ctr">
                        <a:lnSpc>
                          <a:spcPct val="100000"/>
                        </a:lnSpc>
                        <a:spcAft>
                          <a:spcPts val="0"/>
                        </a:spcAft>
                      </a:pPr>
                      <a:r>
                        <a:rPr lang="zh-CN" sz="1800" kern="100" dirty="0">
                          <a:solidFill>
                            <a:srgbClr val="FF0000"/>
                          </a:solidFill>
                          <a:effectLst/>
                          <a:latin typeface="Times New Roman" panose="02020603050405020304" pitchFamily="18" charset="0"/>
                          <a:ea typeface="+mj-ea"/>
                          <a:cs typeface="Times New Roman" panose="02020603050405020304" pitchFamily="18" charset="0"/>
                        </a:rPr>
                        <a:t>＜</a:t>
                      </a:r>
                      <a:r>
                        <a:rPr lang="en-US" sz="1800" kern="100" dirty="0">
                          <a:solidFill>
                            <a:srgbClr val="FF0000"/>
                          </a:solidFill>
                          <a:effectLst/>
                          <a:latin typeface="Times New Roman" panose="02020603050405020304" pitchFamily="18" charset="0"/>
                          <a:ea typeface="+mj-ea"/>
                          <a:cs typeface="Times New Roman" panose="02020603050405020304" pitchFamily="18" charset="0"/>
                        </a:rPr>
                        <a:t>1s</a:t>
                      </a:r>
                      <a:endParaRPr lang="zh-CN" sz="1800" kern="100" dirty="0">
                        <a:solidFill>
                          <a:srgbClr val="FF0000"/>
                        </a:solidFill>
                        <a:effectLst/>
                        <a:latin typeface="Times New Roman" panose="02020603050405020304" pitchFamily="18" charset="0"/>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4289907650"/>
                  </a:ext>
                </a:extLst>
              </a:tr>
              <a:tr h="408644">
                <a:tc>
                  <a:txBody>
                    <a:bodyPr/>
                    <a:lstStyle/>
                    <a:p>
                      <a:pPr indent="127000" algn="ctr">
                        <a:lnSpc>
                          <a:spcPct val="100000"/>
                        </a:lnSpc>
                        <a:spcAft>
                          <a:spcPts val="0"/>
                        </a:spcAft>
                      </a:pPr>
                      <a:r>
                        <a:rPr lang="zh-CN" sz="1800" kern="100" dirty="0">
                          <a:solidFill>
                            <a:srgbClr val="FF0000"/>
                          </a:solidFill>
                          <a:effectLst/>
                          <a:latin typeface="Times New Roman" panose="02020603050405020304" pitchFamily="18" charset="0"/>
                          <a:ea typeface="+mj-ea"/>
                          <a:cs typeface="Times New Roman" panose="02020603050405020304" pitchFamily="18" charset="0"/>
                        </a:rPr>
                        <a:t>可靠性指标</a:t>
                      </a:r>
                    </a:p>
                  </a:txBody>
                  <a:tcPr marL="68580" marR="68580" marT="0" marB="0" anchor="ctr"/>
                </a:tc>
                <a:tc>
                  <a:txBody>
                    <a:bodyPr/>
                    <a:lstStyle/>
                    <a:p>
                      <a:pPr indent="127000" algn="ctr">
                        <a:lnSpc>
                          <a:spcPct val="100000"/>
                        </a:lnSpc>
                        <a:spcAft>
                          <a:spcPts val="0"/>
                        </a:spcAft>
                      </a:pPr>
                      <a:r>
                        <a:rPr lang="zh-CN" sz="1800" kern="100" dirty="0">
                          <a:solidFill>
                            <a:srgbClr val="FF0000"/>
                          </a:solidFill>
                          <a:effectLst/>
                          <a:latin typeface="Times New Roman" panose="02020603050405020304" pitchFamily="18" charset="0"/>
                          <a:ea typeface="+mj-ea"/>
                          <a:cs typeface="Times New Roman" panose="02020603050405020304" pitchFamily="18" charset="0"/>
                        </a:rPr>
                        <a:t>≥</a:t>
                      </a:r>
                      <a:r>
                        <a:rPr lang="en-US" sz="1800" kern="100" dirty="0">
                          <a:solidFill>
                            <a:srgbClr val="FF0000"/>
                          </a:solidFill>
                          <a:effectLst/>
                          <a:latin typeface="Times New Roman" panose="02020603050405020304" pitchFamily="18" charset="0"/>
                          <a:ea typeface="+mj-ea"/>
                          <a:cs typeface="Times New Roman" panose="02020603050405020304" pitchFamily="18" charset="0"/>
                        </a:rPr>
                        <a:t>99.9%</a:t>
                      </a:r>
                      <a:endParaRPr lang="zh-CN" sz="1800" kern="100" dirty="0">
                        <a:solidFill>
                          <a:srgbClr val="FF0000"/>
                        </a:solidFill>
                        <a:effectLst/>
                        <a:latin typeface="Times New Roman" panose="02020603050405020304" pitchFamily="18" charset="0"/>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4072031090"/>
                  </a:ext>
                </a:extLst>
              </a:tr>
              <a:tr h="405848">
                <a:tc>
                  <a:txBody>
                    <a:bodyPr/>
                    <a:lstStyle/>
                    <a:p>
                      <a:pPr indent="127000" algn="ctr">
                        <a:lnSpc>
                          <a:spcPct val="100000"/>
                        </a:lnSpc>
                        <a:spcAft>
                          <a:spcPts val="0"/>
                        </a:spcAft>
                      </a:pPr>
                      <a:r>
                        <a:rPr lang="zh-CN" sz="1800" kern="100" dirty="0">
                          <a:effectLst/>
                          <a:latin typeface="Times New Roman" panose="02020603050405020304" pitchFamily="18" charset="0"/>
                          <a:ea typeface="+mj-ea"/>
                          <a:cs typeface="Times New Roman" panose="02020603050405020304" pitchFamily="18" charset="0"/>
                        </a:rPr>
                        <a:t>储标数量</a:t>
                      </a:r>
                    </a:p>
                  </a:txBody>
                  <a:tcPr marL="68580" marR="68580" marT="0" marB="0" anchor="ctr"/>
                </a:tc>
                <a:tc>
                  <a:txBody>
                    <a:bodyPr/>
                    <a:lstStyle/>
                    <a:p>
                      <a:pPr indent="127000" algn="ctr">
                        <a:lnSpc>
                          <a:spcPct val="100000"/>
                        </a:lnSpc>
                        <a:spcAft>
                          <a:spcPts val="0"/>
                        </a:spcAft>
                      </a:pPr>
                      <a:r>
                        <a:rPr lang="zh-CN" sz="1800" kern="100" dirty="0">
                          <a:effectLst/>
                          <a:latin typeface="Times New Roman" panose="02020603050405020304" pitchFamily="18" charset="0"/>
                          <a:ea typeface="+mj-ea"/>
                          <a:cs typeface="Times New Roman" panose="02020603050405020304" pitchFamily="18" charset="0"/>
                        </a:rPr>
                        <a:t>＞</a:t>
                      </a:r>
                      <a:r>
                        <a:rPr lang="en-US" sz="1800" kern="100" dirty="0">
                          <a:effectLst/>
                          <a:latin typeface="Times New Roman" panose="02020603050405020304" pitchFamily="18" charset="0"/>
                          <a:ea typeface="+mj-ea"/>
                          <a:cs typeface="Times New Roman" panose="02020603050405020304" pitchFamily="18" charset="0"/>
                        </a:rPr>
                        <a:t>3600</a:t>
                      </a:r>
                      <a:r>
                        <a:rPr lang="zh-CN" sz="1800" kern="100" dirty="0">
                          <a:effectLst/>
                          <a:latin typeface="Times New Roman" panose="02020603050405020304" pitchFamily="18" charset="0"/>
                          <a:ea typeface="+mj-ea"/>
                          <a:cs typeface="Times New Roman" panose="02020603050405020304" pitchFamily="18" charset="0"/>
                        </a:rPr>
                        <a:t>张</a:t>
                      </a:r>
                    </a:p>
                  </a:txBody>
                  <a:tcPr marL="68580" marR="68580" marT="0" marB="0" anchor="ctr"/>
                </a:tc>
                <a:extLst>
                  <a:ext uri="{0D108BD9-81ED-4DB2-BD59-A6C34878D82A}">
                    <a16:rowId xmlns:a16="http://schemas.microsoft.com/office/drawing/2014/main" xmlns="" val="3412615156"/>
                  </a:ext>
                </a:extLst>
              </a:tr>
            </a:tbl>
          </a:graphicData>
        </a:graphic>
      </p:graphicFrame>
      <p:sp>
        <p:nvSpPr>
          <p:cNvPr id="24" name="矩形 23">
            <a:extLst>
              <a:ext uri="{FF2B5EF4-FFF2-40B4-BE49-F238E27FC236}">
                <a16:creationId xmlns:a16="http://schemas.microsoft.com/office/drawing/2014/main" xmlns="" id="{6288CE75-789E-4EB1-A415-C7EE1EBDD43F}"/>
              </a:ext>
            </a:extLst>
          </p:cNvPr>
          <p:cNvSpPr/>
          <p:nvPr/>
        </p:nvSpPr>
        <p:spPr>
          <a:xfrm>
            <a:off x="7137465" y="3304464"/>
            <a:ext cx="1800493" cy="369332"/>
          </a:xfrm>
          <a:prstGeom prst="rect">
            <a:avLst/>
          </a:prstGeom>
          <a:solidFill>
            <a:schemeClr val="accent5">
              <a:lumMod val="50000"/>
            </a:schemeClr>
          </a:solidFill>
          <a:ln>
            <a:solidFill>
              <a:srgbClr val="002060"/>
            </a:solidFill>
          </a:ln>
        </p:spPr>
        <p:txBody>
          <a:bodyPr wrap="none">
            <a:spAutoFit/>
          </a:bodyPr>
          <a:lstStyle/>
          <a:p>
            <a:r>
              <a:rPr lang="zh-CN" altLang="en-US" b="1" dirty="0">
                <a:solidFill>
                  <a:schemeClr val="bg1"/>
                </a:solidFill>
                <a:latin typeface="+mj-ea"/>
                <a:ea typeface="+mj-ea"/>
                <a:cs typeface="Times New Roman" panose="02020603050405020304" pitchFamily="18" charset="0"/>
              </a:rPr>
              <a:t>性能指标需求：</a:t>
            </a:r>
            <a:endParaRPr lang="zh-CN" altLang="en-US" b="1" dirty="0">
              <a:solidFill>
                <a:schemeClr val="bg1"/>
              </a:solidFill>
              <a:latin typeface="+mj-ea"/>
              <a:ea typeface="+mj-ea"/>
            </a:endParaRPr>
          </a:p>
        </p:txBody>
      </p:sp>
    </p:spTree>
    <p:extLst>
      <p:ext uri="{BB962C8B-B14F-4D97-AF65-F5344CB8AC3E}">
        <p14:creationId xmlns:p14="http://schemas.microsoft.com/office/powerpoint/2010/main" val="320966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2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2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randombar(horizontal)">
                                      <p:cBhvr>
                                        <p:cTn id="15" dur="500"/>
                                        <p:tgtEl>
                                          <p:spTgt spid="2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randombar(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randombar(horizontal)">
                                      <p:cBhvr>
                                        <p:cTn id="23" dur="500"/>
                                        <p:tgtEl>
                                          <p:spTgt spid="24"/>
                                        </p:tgtEl>
                                      </p:cBhvr>
                                    </p:animEffect>
                                  </p:childTnLst>
                                </p:cTn>
                              </p:par>
                              <p:par>
                                <p:cTn id="24" presetID="14" presetClass="entr" presetSubtype="1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randombar(horizontal)">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6.2 </a:t>
            </a:r>
            <a:r>
              <a:rPr lang="zh-CN" altLang="en-US" dirty="0"/>
              <a:t>试验结果与讨论</a:t>
            </a:r>
          </a:p>
        </p:txBody>
      </p:sp>
      <p:pic>
        <p:nvPicPr>
          <p:cNvPr id="10" name="图片 9">
            <a:extLst>
              <a:ext uri="{FF2B5EF4-FFF2-40B4-BE49-F238E27FC236}">
                <a16:creationId xmlns:a16="http://schemas.microsoft.com/office/drawing/2014/main" xmlns="" id="{B71B8758-A732-4CD6-A486-A08BF25551B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8272" y="1686981"/>
            <a:ext cx="3914522" cy="3145209"/>
          </a:xfrm>
          <a:prstGeom prst="rect">
            <a:avLst/>
          </a:prstGeom>
          <a:noFill/>
          <a:ln>
            <a:noFill/>
          </a:ln>
        </p:spPr>
      </p:pic>
      <p:pic>
        <p:nvPicPr>
          <p:cNvPr id="11" name="图片 10">
            <a:extLst>
              <a:ext uri="{FF2B5EF4-FFF2-40B4-BE49-F238E27FC236}">
                <a16:creationId xmlns:a16="http://schemas.microsoft.com/office/drawing/2014/main" xmlns="" id="{5B2FC79C-5D06-4FAC-B6DD-0D38467D58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1389" y="1686981"/>
            <a:ext cx="4122095" cy="3311257"/>
          </a:xfrm>
          <a:prstGeom prst="rect">
            <a:avLst/>
          </a:prstGeom>
          <a:noFill/>
          <a:ln>
            <a:noFill/>
          </a:ln>
        </p:spPr>
      </p:pic>
      <p:sp>
        <p:nvSpPr>
          <p:cNvPr id="12" name="矩形 11">
            <a:extLst>
              <a:ext uri="{FF2B5EF4-FFF2-40B4-BE49-F238E27FC236}">
                <a16:creationId xmlns:a16="http://schemas.microsoft.com/office/drawing/2014/main" xmlns="" id="{5FF41249-FE29-4363-8434-6A016305EBA3}"/>
              </a:ext>
            </a:extLst>
          </p:cNvPr>
          <p:cNvSpPr/>
          <p:nvPr/>
        </p:nvSpPr>
        <p:spPr>
          <a:xfrm>
            <a:off x="1030699" y="5332691"/>
            <a:ext cx="4122095" cy="923330"/>
          </a:xfrm>
          <a:prstGeom prst="rect">
            <a:avLst/>
          </a:prstGeom>
        </p:spPr>
        <p:txBody>
          <a:bodyPr wrap="square">
            <a:spAutoFit/>
          </a:bodyPr>
          <a:lstStyle/>
          <a:p>
            <a:r>
              <a:rPr lang="zh-CN" altLang="zh-CN" b="1" dirty="0">
                <a:solidFill>
                  <a:srgbClr val="3903E7"/>
                </a:solidFill>
                <a:latin typeface="微软雅黑" panose="020B0503020204020204" pitchFamily="34" charset="-122"/>
                <a:ea typeface="微软雅黑" panose="020B0503020204020204" pitchFamily="34" charset="-122"/>
                <a:cs typeface="Times New Roman" panose="02020603050405020304" pitchFamily="18" charset="0"/>
              </a:rPr>
              <a:t>档杆距离越大，总分离位移越大，并且在不同的喷嘴流速下，两者之间的关系呈线性关系。</a:t>
            </a:r>
            <a:endParaRPr lang="zh-CN" altLang="en-US" b="1" dirty="0">
              <a:solidFill>
                <a:srgbClr val="3903E7"/>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80FF976A-D70C-4A6C-84B5-D60C415FCB46}"/>
              </a:ext>
            </a:extLst>
          </p:cNvPr>
          <p:cNvSpPr/>
          <p:nvPr/>
        </p:nvSpPr>
        <p:spPr>
          <a:xfrm>
            <a:off x="6380912" y="5226448"/>
            <a:ext cx="4597941" cy="870751"/>
          </a:xfrm>
          <a:prstGeom prst="rect">
            <a:avLst/>
          </a:prstGeom>
        </p:spPr>
        <p:txBody>
          <a:bodyPr wrap="square">
            <a:spAutoFit/>
          </a:bodyPr>
          <a:lstStyle/>
          <a:p>
            <a:pPr indent="304800">
              <a:lnSpc>
                <a:spcPct val="150000"/>
              </a:lnSpc>
              <a:spcAft>
                <a:spcPts val="0"/>
              </a:spcAft>
            </a:pPr>
            <a:r>
              <a:rPr lang="zh-CN" altLang="zh-CN" b="1" dirty="0">
                <a:solidFill>
                  <a:srgbClr val="3903E7"/>
                </a:solidFill>
                <a:latin typeface="微软雅黑" panose="020B0503020204020204" pitchFamily="34" charset="-122"/>
                <a:ea typeface="微软雅黑" panose="020B0503020204020204" pitchFamily="34" charset="-122"/>
                <a:cs typeface="Times New Roman" panose="02020603050405020304" pitchFamily="18" charset="0"/>
              </a:rPr>
              <a:t>压块推力越大，缝隙越</a:t>
            </a:r>
            <a:r>
              <a:rPr lang="zh-CN" altLang="en-US" b="1" dirty="0">
                <a:solidFill>
                  <a:srgbClr val="3903E7"/>
                </a:solidFill>
                <a:latin typeface="微软雅黑" panose="020B0503020204020204" pitchFamily="34" charset="-122"/>
                <a:ea typeface="微软雅黑" panose="020B0503020204020204" pitchFamily="34" charset="-122"/>
                <a:cs typeface="Times New Roman" panose="02020603050405020304" pitchFamily="18" charset="0"/>
              </a:rPr>
              <a:t>小</a:t>
            </a:r>
            <a:r>
              <a:rPr lang="zh-CN" altLang="zh-CN" b="1" dirty="0">
                <a:solidFill>
                  <a:srgbClr val="3903E7"/>
                </a:solidFill>
                <a:latin typeface="微软雅黑" panose="020B0503020204020204" pitchFamily="34" charset="-122"/>
                <a:ea typeface="微软雅黑" panose="020B0503020204020204" pitchFamily="34" charset="-122"/>
                <a:cs typeface="Times New Roman" panose="02020603050405020304" pitchFamily="18" charset="0"/>
              </a:rPr>
              <a:t>，变化快慢程度减弱，与仿真的结果一致。</a:t>
            </a:r>
          </a:p>
        </p:txBody>
      </p:sp>
    </p:spTree>
    <p:extLst>
      <p:ext uri="{BB962C8B-B14F-4D97-AF65-F5344CB8AC3E}">
        <p14:creationId xmlns:p14="http://schemas.microsoft.com/office/powerpoint/2010/main" val="3565041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6.2 </a:t>
            </a:r>
            <a:r>
              <a:rPr lang="zh-CN" altLang="en-US" dirty="0"/>
              <a:t>试验结果与讨论</a:t>
            </a:r>
          </a:p>
        </p:txBody>
      </p:sp>
      <p:pic>
        <p:nvPicPr>
          <p:cNvPr id="7" name="图片 6">
            <a:extLst>
              <a:ext uri="{FF2B5EF4-FFF2-40B4-BE49-F238E27FC236}">
                <a16:creationId xmlns:a16="http://schemas.microsoft.com/office/drawing/2014/main" xmlns="" id="{4FB1522A-3291-4FF2-82F8-6B2D062137D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520" y="1990771"/>
            <a:ext cx="4438012" cy="3649032"/>
          </a:xfrm>
          <a:prstGeom prst="rect">
            <a:avLst/>
          </a:prstGeom>
          <a:noFill/>
          <a:ln>
            <a:noFill/>
          </a:ln>
        </p:spPr>
      </p:pic>
      <p:sp>
        <p:nvSpPr>
          <p:cNvPr id="8" name="矩形 7">
            <a:extLst>
              <a:ext uri="{FF2B5EF4-FFF2-40B4-BE49-F238E27FC236}">
                <a16:creationId xmlns:a16="http://schemas.microsoft.com/office/drawing/2014/main" xmlns="" id="{EFEE1856-E4E1-4F82-9F46-A3436DAD1F77}"/>
              </a:ext>
            </a:extLst>
          </p:cNvPr>
          <p:cNvSpPr/>
          <p:nvPr/>
        </p:nvSpPr>
        <p:spPr>
          <a:xfrm>
            <a:off x="6096000" y="2962682"/>
            <a:ext cx="5110480" cy="170521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标签质量越大，抗弯刚度越高，在相同的喷嘴速度下分离缝隙越小。</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标签质量越大，</a:t>
            </a:r>
            <a:r>
              <a:rPr lang="zh-CN" altLang="en-US" b="1" dirty="0">
                <a:solidFill>
                  <a:srgbClr val="3903E7"/>
                </a:solidFill>
                <a:latin typeface="Times New Roman" panose="02020603050405020304" pitchFamily="18" charset="0"/>
                <a:cs typeface="Times New Roman" panose="02020603050405020304" pitchFamily="18" charset="0"/>
              </a:rPr>
              <a:t>抗弯刚度越高，</a:t>
            </a:r>
            <a:r>
              <a:rPr lang="zh-CN" altLang="en-US" b="1" dirty="0">
                <a:solidFill>
                  <a:srgbClr val="FF0000"/>
                </a:solidFill>
                <a:latin typeface="Times New Roman" panose="02020603050405020304" pitchFamily="18" charset="0"/>
                <a:ea typeface="+mj-ea"/>
                <a:cs typeface="Times New Roman" panose="02020603050405020304" pitchFamily="18" charset="0"/>
              </a:rPr>
              <a:t>标签的临界分离速度也越大</a:t>
            </a:r>
            <a:r>
              <a:rPr lang="zh-CN" altLang="en-US" b="1" dirty="0">
                <a:solidFill>
                  <a:srgbClr val="3903E7"/>
                </a:solidFill>
                <a:latin typeface="Times New Roman" panose="02020603050405020304" pitchFamily="18" charset="0"/>
                <a:ea typeface="+mj-ea"/>
                <a:cs typeface="Times New Roman" panose="02020603050405020304" pitchFamily="18" charset="0"/>
              </a:rPr>
              <a:t>。</a:t>
            </a:r>
          </a:p>
        </p:txBody>
      </p:sp>
    </p:spTree>
    <p:extLst>
      <p:ext uri="{BB962C8B-B14F-4D97-AF65-F5344CB8AC3E}">
        <p14:creationId xmlns:p14="http://schemas.microsoft.com/office/powerpoint/2010/main" val="26644545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6.3 </a:t>
            </a:r>
            <a:r>
              <a:rPr lang="zh-CN" altLang="en-US" dirty="0"/>
              <a:t>与包装机的集成</a:t>
            </a:r>
          </a:p>
        </p:txBody>
      </p:sp>
      <p:graphicFrame>
        <p:nvGraphicFramePr>
          <p:cNvPr id="4" name="对象 3">
            <a:extLst>
              <a:ext uri="{FF2B5EF4-FFF2-40B4-BE49-F238E27FC236}">
                <a16:creationId xmlns:a16="http://schemas.microsoft.com/office/drawing/2014/main" xmlns="" id="{2331A56D-4D99-4095-87F3-4DE64A44B784}"/>
              </a:ext>
            </a:extLst>
          </p:cNvPr>
          <p:cNvGraphicFramePr>
            <a:graphicFrameLocks noChangeAspect="1"/>
          </p:cNvGraphicFramePr>
          <p:nvPr>
            <p:extLst>
              <p:ext uri="{D42A27DB-BD31-4B8C-83A1-F6EECF244321}">
                <p14:modId xmlns:p14="http://schemas.microsoft.com/office/powerpoint/2010/main" val="2011912118"/>
              </p:ext>
            </p:extLst>
          </p:nvPr>
        </p:nvGraphicFramePr>
        <p:xfrm>
          <a:off x="446271" y="2054225"/>
          <a:ext cx="5381894" cy="3389630"/>
        </p:xfrm>
        <a:graphic>
          <a:graphicData uri="http://schemas.openxmlformats.org/presentationml/2006/ole">
            <mc:AlternateContent xmlns:mc="http://schemas.openxmlformats.org/markup-compatibility/2006">
              <mc:Choice xmlns:v="urn:schemas-microsoft-com:vml" Requires="v">
                <p:oleObj spid="_x0000_s63694" name="Visio" r:id="rId3" imgW="3954886" imgH="2529856" progId="Visio.Drawing.15">
                  <p:embed/>
                </p:oleObj>
              </mc:Choice>
              <mc:Fallback>
                <p:oleObj name="Visio" r:id="rId3" imgW="3954886" imgH="2529856"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71" y="2054225"/>
                        <a:ext cx="5381894" cy="3389630"/>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xmlns="" id="{F2412D74-FCA0-428F-9E8F-0F5A047EBB36}"/>
              </a:ext>
            </a:extLst>
          </p:cNvPr>
          <p:cNvSpPr/>
          <p:nvPr/>
        </p:nvSpPr>
        <p:spPr>
          <a:xfrm>
            <a:off x="282306" y="1414145"/>
            <a:ext cx="2262158"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标签分离模块原理图</a:t>
            </a:r>
          </a:p>
        </p:txBody>
      </p:sp>
      <p:graphicFrame>
        <p:nvGraphicFramePr>
          <p:cNvPr id="10" name="对象 9">
            <a:extLst>
              <a:ext uri="{FF2B5EF4-FFF2-40B4-BE49-F238E27FC236}">
                <a16:creationId xmlns:a16="http://schemas.microsoft.com/office/drawing/2014/main" xmlns="" id="{2ACEFD90-FC20-4495-AA75-F1D692978DD8}"/>
              </a:ext>
            </a:extLst>
          </p:cNvPr>
          <p:cNvGraphicFramePr>
            <a:graphicFrameLocks noChangeAspect="1"/>
          </p:cNvGraphicFramePr>
          <p:nvPr>
            <p:extLst>
              <p:ext uri="{D42A27DB-BD31-4B8C-83A1-F6EECF244321}">
                <p14:modId xmlns:p14="http://schemas.microsoft.com/office/powerpoint/2010/main" val="1480147802"/>
              </p:ext>
            </p:extLst>
          </p:nvPr>
        </p:nvGraphicFramePr>
        <p:xfrm>
          <a:off x="7312025" y="995362"/>
          <a:ext cx="4016375" cy="5805488"/>
        </p:xfrm>
        <a:graphic>
          <a:graphicData uri="http://schemas.openxmlformats.org/presentationml/2006/ole">
            <mc:AlternateContent xmlns:mc="http://schemas.openxmlformats.org/markup-compatibility/2006">
              <mc:Choice xmlns:v="urn:schemas-microsoft-com:vml" Requires="v">
                <p:oleObj spid="_x0000_s63695" name="Visio" r:id="rId5" imgW="3200400" imgH="4625206" progId="Visio.Drawing.15">
                  <p:embed/>
                </p:oleObj>
              </mc:Choice>
              <mc:Fallback>
                <p:oleObj name="Visio" r:id="rId5" imgW="3200400" imgH="4625206" progId="Visio.Drawing.15">
                  <p:embed/>
                  <p:pic>
                    <p:nvPicPr>
                      <p:cNvPr id="4" name="对象 3">
                        <a:extLst>
                          <a:ext uri="{FF2B5EF4-FFF2-40B4-BE49-F238E27FC236}">
                            <a16:creationId xmlns:a16="http://schemas.microsoft.com/office/drawing/2014/main" xmlns="" id="{73C973F3-1586-4395-880A-1E7694590850}"/>
                          </a:ext>
                        </a:extLst>
                      </p:cNvPr>
                      <p:cNvPicPr>
                        <a:picLocks noChangeAspect="1" noChangeArrowheads="1"/>
                      </p:cNvPicPr>
                      <p:nvPr/>
                    </p:nvPicPr>
                    <p:blipFill>
                      <a:blip r:embed="rId6"/>
                      <a:srcRect/>
                      <a:stretch>
                        <a:fillRect/>
                      </a:stretch>
                    </p:blipFill>
                    <p:spPr bwMode="auto">
                      <a:xfrm>
                        <a:off x="7312025" y="995362"/>
                        <a:ext cx="4016375" cy="5805488"/>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xmlns="" id="{9568B8AB-03A9-444D-A532-7445C9DCC9F1}"/>
              </a:ext>
            </a:extLst>
          </p:cNvPr>
          <p:cNvSpPr/>
          <p:nvPr/>
        </p:nvSpPr>
        <p:spPr>
          <a:xfrm>
            <a:off x="105545" y="5714603"/>
            <a:ext cx="6532110" cy="369332"/>
          </a:xfrm>
          <a:prstGeom prst="rect">
            <a:avLst/>
          </a:prstGeom>
        </p:spPr>
        <p:txBody>
          <a:bodyPr wrap="squar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标签分离模块由</a:t>
            </a:r>
            <a:r>
              <a:rPr lang="zh-CN" altLang="zh-CN"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标签盒、取标单元、和送标单元</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三部分组成</a:t>
            </a:r>
            <a:endParaRPr lang="zh-CN" altLang="en-US" b="1"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475C6850-DBB2-4A41-9734-327B36DFBFAD}"/>
              </a:ext>
            </a:extLst>
          </p:cNvPr>
          <p:cNvSpPr/>
          <p:nvPr/>
        </p:nvSpPr>
        <p:spPr>
          <a:xfrm>
            <a:off x="7620000" y="1783477"/>
            <a:ext cx="965200" cy="8987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xmlns="" id="{DC719BDB-376D-4425-86F3-FCAE87CA819E}"/>
              </a:ext>
            </a:extLst>
          </p:cNvPr>
          <p:cNvCxnSpPr/>
          <p:nvPr/>
        </p:nvCxnSpPr>
        <p:spPr>
          <a:xfrm>
            <a:off x="8585200" y="2682240"/>
            <a:ext cx="396240" cy="1219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xmlns="" id="{69B1DA6E-AE91-43C7-B137-6F06D5AF0977}"/>
              </a:ext>
            </a:extLst>
          </p:cNvPr>
          <p:cNvSpPr/>
          <p:nvPr/>
        </p:nvSpPr>
        <p:spPr>
          <a:xfrm>
            <a:off x="1771853" y="2496661"/>
            <a:ext cx="2492990"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包装机的总体性能指标</a:t>
            </a:r>
          </a:p>
        </p:txBody>
      </p:sp>
      <p:graphicFrame>
        <p:nvGraphicFramePr>
          <p:cNvPr id="13" name="表格 12">
            <a:extLst>
              <a:ext uri="{FF2B5EF4-FFF2-40B4-BE49-F238E27FC236}">
                <a16:creationId xmlns:a16="http://schemas.microsoft.com/office/drawing/2014/main" xmlns="" id="{9187E9D0-4692-4AF4-A1FC-3A4B34B875B8}"/>
              </a:ext>
            </a:extLst>
          </p:cNvPr>
          <p:cNvGraphicFramePr>
            <a:graphicFrameLocks noGrp="1"/>
          </p:cNvGraphicFramePr>
          <p:nvPr>
            <p:extLst>
              <p:ext uri="{D42A27DB-BD31-4B8C-83A1-F6EECF244321}">
                <p14:modId xmlns:p14="http://schemas.microsoft.com/office/powerpoint/2010/main" val="591975623"/>
              </p:ext>
            </p:extLst>
          </p:nvPr>
        </p:nvGraphicFramePr>
        <p:xfrm>
          <a:off x="1071631" y="3084887"/>
          <a:ext cx="3893434" cy="2098440"/>
        </p:xfrm>
        <a:graphic>
          <a:graphicData uri="http://schemas.openxmlformats.org/drawingml/2006/table">
            <a:tbl>
              <a:tblPr firstRow="1" firstCol="1" bandRow="1">
                <a:tableStyleId>{793D81CF-94F2-401A-BA57-92F5A7B2D0C5}</a:tableStyleId>
              </a:tblPr>
              <a:tblGrid>
                <a:gridCol w="2175518">
                  <a:extLst>
                    <a:ext uri="{9D8B030D-6E8A-4147-A177-3AD203B41FA5}">
                      <a16:colId xmlns:a16="http://schemas.microsoft.com/office/drawing/2014/main" xmlns="" val="4292551451"/>
                    </a:ext>
                  </a:extLst>
                </a:gridCol>
                <a:gridCol w="1717916">
                  <a:extLst>
                    <a:ext uri="{9D8B030D-6E8A-4147-A177-3AD203B41FA5}">
                      <a16:colId xmlns:a16="http://schemas.microsoft.com/office/drawing/2014/main" xmlns="" val="1357338204"/>
                    </a:ext>
                  </a:extLst>
                </a:gridCol>
              </a:tblGrid>
              <a:tr h="419688">
                <a:tc>
                  <a:txBody>
                    <a:bodyPr/>
                    <a:lstStyle/>
                    <a:p>
                      <a:pPr indent="127000" algn="ctr">
                        <a:lnSpc>
                          <a:spcPct val="100000"/>
                        </a:lnSpc>
                        <a:spcAft>
                          <a:spcPts val="0"/>
                        </a:spcAft>
                      </a:pPr>
                      <a:r>
                        <a:rPr lang="zh-CN" sz="1600" kern="100" dirty="0">
                          <a:effectLst/>
                        </a:rPr>
                        <a:t>主要性能指标</a:t>
                      </a:r>
                      <a:endParaRPr lang="zh-CN" sz="1600" kern="100" dirty="0">
                        <a:effectLst/>
                        <a:latin typeface="+mn-lt"/>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zh-CN" sz="1600" kern="100" dirty="0">
                          <a:effectLst/>
                        </a:rPr>
                        <a:t>具体参数</a:t>
                      </a:r>
                      <a:endParaRPr lang="zh-CN" sz="1600" kern="100" dirty="0">
                        <a:effectLst/>
                        <a:latin typeface="+mn-lt"/>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1843917479"/>
                  </a:ext>
                </a:extLst>
              </a:tr>
              <a:tr h="419688">
                <a:tc>
                  <a:txBody>
                    <a:bodyPr/>
                    <a:lstStyle/>
                    <a:p>
                      <a:pPr indent="127000" algn="ctr">
                        <a:lnSpc>
                          <a:spcPct val="100000"/>
                        </a:lnSpc>
                        <a:spcAft>
                          <a:spcPts val="0"/>
                        </a:spcAft>
                      </a:pPr>
                      <a:r>
                        <a:rPr lang="zh-CN" sz="1600" kern="100" dirty="0">
                          <a:solidFill>
                            <a:srgbClr val="FF0000"/>
                          </a:solidFill>
                          <a:effectLst/>
                        </a:rPr>
                        <a:t>包装效率</a:t>
                      </a:r>
                      <a:endParaRPr lang="zh-CN" sz="1600" kern="100" dirty="0">
                        <a:solidFill>
                          <a:srgbClr val="FF0000"/>
                        </a:solidFill>
                        <a:effectLst/>
                        <a:latin typeface="+mn-lt"/>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en-US" sz="1600" kern="100" dirty="0">
                          <a:solidFill>
                            <a:srgbClr val="FF0000"/>
                          </a:solidFill>
                          <a:effectLst/>
                        </a:rPr>
                        <a:t>1200</a:t>
                      </a:r>
                      <a:r>
                        <a:rPr lang="zh-CN" sz="1600" kern="100" dirty="0">
                          <a:solidFill>
                            <a:srgbClr val="FF0000"/>
                          </a:solidFill>
                          <a:effectLst/>
                        </a:rPr>
                        <a:t>包</a:t>
                      </a:r>
                      <a:r>
                        <a:rPr lang="en-US" sz="1600" kern="100" dirty="0">
                          <a:solidFill>
                            <a:srgbClr val="FF0000"/>
                          </a:solidFill>
                          <a:effectLst/>
                        </a:rPr>
                        <a:t>/</a:t>
                      </a:r>
                      <a:r>
                        <a:rPr lang="zh-CN" sz="1600" kern="100" dirty="0">
                          <a:solidFill>
                            <a:srgbClr val="FF0000"/>
                          </a:solidFill>
                          <a:effectLst/>
                        </a:rPr>
                        <a:t>小时</a:t>
                      </a:r>
                      <a:endParaRPr lang="zh-CN" sz="1600" kern="100" dirty="0">
                        <a:solidFill>
                          <a:srgbClr val="FF0000"/>
                        </a:solidFill>
                        <a:effectLst/>
                        <a:latin typeface="+mn-lt"/>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1523655204"/>
                  </a:ext>
                </a:extLst>
              </a:tr>
              <a:tr h="419688">
                <a:tc>
                  <a:txBody>
                    <a:bodyPr/>
                    <a:lstStyle/>
                    <a:p>
                      <a:pPr indent="127000" algn="ctr">
                        <a:lnSpc>
                          <a:spcPct val="100000"/>
                        </a:lnSpc>
                        <a:spcAft>
                          <a:spcPts val="0"/>
                        </a:spcAft>
                      </a:pPr>
                      <a:r>
                        <a:rPr lang="zh-CN" sz="1600" kern="100" dirty="0">
                          <a:solidFill>
                            <a:srgbClr val="FF0000"/>
                          </a:solidFill>
                          <a:effectLst/>
                        </a:rPr>
                        <a:t>标签库容量</a:t>
                      </a:r>
                      <a:endParaRPr lang="zh-CN" sz="1600" kern="100" dirty="0">
                        <a:solidFill>
                          <a:srgbClr val="FF0000"/>
                        </a:solidFill>
                        <a:effectLst/>
                        <a:latin typeface="+mn-lt"/>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zh-CN" sz="1600" kern="100" dirty="0">
                          <a:solidFill>
                            <a:srgbClr val="FF0000"/>
                          </a:solidFill>
                          <a:effectLst/>
                        </a:rPr>
                        <a:t>＞</a:t>
                      </a:r>
                      <a:r>
                        <a:rPr lang="en-US" sz="1600" kern="100" dirty="0">
                          <a:solidFill>
                            <a:srgbClr val="FF0000"/>
                          </a:solidFill>
                          <a:effectLst/>
                        </a:rPr>
                        <a:t>3600</a:t>
                      </a:r>
                      <a:endParaRPr lang="zh-CN" sz="1600" kern="100" dirty="0">
                        <a:solidFill>
                          <a:srgbClr val="FF0000"/>
                        </a:solidFill>
                        <a:effectLst/>
                        <a:latin typeface="+mn-lt"/>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748728478"/>
                  </a:ext>
                </a:extLst>
              </a:tr>
              <a:tr h="419688">
                <a:tc>
                  <a:txBody>
                    <a:bodyPr/>
                    <a:lstStyle/>
                    <a:p>
                      <a:pPr indent="127000" algn="ctr">
                        <a:lnSpc>
                          <a:spcPct val="100000"/>
                        </a:lnSpc>
                        <a:spcAft>
                          <a:spcPts val="0"/>
                        </a:spcAft>
                      </a:pPr>
                      <a:r>
                        <a:rPr lang="zh-CN" sz="1600" kern="100">
                          <a:effectLst/>
                        </a:rPr>
                        <a:t>袋库容量</a:t>
                      </a:r>
                      <a:endParaRPr lang="zh-CN" sz="1600" kern="100">
                        <a:effectLst/>
                        <a:latin typeface="+mn-lt"/>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zh-CN" sz="1600" kern="100">
                          <a:effectLst/>
                        </a:rPr>
                        <a:t>＞</a:t>
                      </a:r>
                      <a:r>
                        <a:rPr lang="en-US" sz="1600" kern="100">
                          <a:effectLst/>
                        </a:rPr>
                        <a:t>1200</a:t>
                      </a:r>
                      <a:r>
                        <a:rPr lang="zh-CN" sz="1600" kern="100">
                          <a:effectLst/>
                        </a:rPr>
                        <a:t>个</a:t>
                      </a:r>
                      <a:endParaRPr lang="zh-CN" sz="1600" kern="100">
                        <a:effectLst/>
                        <a:latin typeface="+mn-lt"/>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3382092286"/>
                  </a:ext>
                </a:extLst>
              </a:tr>
              <a:tr h="419688">
                <a:tc>
                  <a:txBody>
                    <a:bodyPr/>
                    <a:lstStyle/>
                    <a:p>
                      <a:pPr indent="127000" algn="ctr">
                        <a:lnSpc>
                          <a:spcPct val="100000"/>
                        </a:lnSpc>
                        <a:spcAft>
                          <a:spcPts val="0"/>
                        </a:spcAft>
                      </a:pPr>
                      <a:r>
                        <a:rPr lang="zh-CN" sz="1600" kern="100" dirty="0">
                          <a:solidFill>
                            <a:srgbClr val="FF0000"/>
                          </a:solidFill>
                          <a:effectLst/>
                        </a:rPr>
                        <a:t>可靠性指标</a:t>
                      </a:r>
                      <a:endParaRPr lang="zh-CN" sz="1600" kern="100" dirty="0">
                        <a:solidFill>
                          <a:srgbClr val="FF0000"/>
                        </a:solidFill>
                        <a:effectLst/>
                        <a:latin typeface="+mn-lt"/>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en-US" sz="1600" kern="100" dirty="0">
                          <a:solidFill>
                            <a:srgbClr val="FF0000"/>
                          </a:solidFill>
                          <a:effectLst/>
                        </a:rPr>
                        <a:t>99.9%</a:t>
                      </a:r>
                      <a:endParaRPr lang="zh-CN" sz="1600" kern="100" dirty="0">
                        <a:solidFill>
                          <a:srgbClr val="FF0000"/>
                        </a:solidFill>
                        <a:effectLst/>
                        <a:latin typeface="+mn-lt"/>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813160340"/>
                  </a:ext>
                </a:extLst>
              </a:tr>
            </a:tbl>
          </a:graphicData>
        </a:graphic>
      </p:graphicFrame>
    </p:spTree>
    <p:extLst>
      <p:ext uri="{BB962C8B-B14F-4D97-AF65-F5344CB8AC3E}">
        <p14:creationId xmlns:p14="http://schemas.microsoft.com/office/powerpoint/2010/main" val="323240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300"/>
                                        <p:tgtEl>
                                          <p:spTgt spid="6"/>
                                        </p:tgtEl>
                                      </p:cBhvr>
                                    </p:animEffect>
                                    <p:anim calcmode="lin" valueType="num">
                                      <p:cBhvr>
                                        <p:cTn id="11" dur="300" fill="hold"/>
                                        <p:tgtEl>
                                          <p:spTgt spid="6"/>
                                        </p:tgtEl>
                                        <p:attrNameLst>
                                          <p:attrName>ppt_x</p:attrName>
                                        </p:attrNameLst>
                                      </p:cBhvr>
                                      <p:tavLst>
                                        <p:tav tm="0">
                                          <p:val>
                                            <p:strVal val="#ppt_x"/>
                                          </p:val>
                                        </p:tav>
                                        <p:tav tm="100000">
                                          <p:val>
                                            <p:strVal val="#ppt_x"/>
                                          </p:val>
                                        </p:tav>
                                      </p:tavLst>
                                    </p:anim>
                                    <p:anim calcmode="lin" valueType="num">
                                      <p:cBhvr>
                                        <p:cTn id="12" dur="300" fill="hold"/>
                                        <p:tgtEl>
                                          <p:spTgt spid="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300"/>
                                        <p:tgtEl>
                                          <p:spTgt spid="12"/>
                                        </p:tgtEl>
                                      </p:cBhvr>
                                    </p:animEffect>
                                    <p:anim calcmode="lin" valueType="num">
                                      <p:cBhvr>
                                        <p:cTn id="16" dur="300" fill="hold"/>
                                        <p:tgtEl>
                                          <p:spTgt spid="12"/>
                                        </p:tgtEl>
                                        <p:attrNameLst>
                                          <p:attrName>ppt_x</p:attrName>
                                        </p:attrNameLst>
                                      </p:cBhvr>
                                      <p:tavLst>
                                        <p:tav tm="0">
                                          <p:val>
                                            <p:strVal val="#ppt_x"/>
                                          </p:val>
                                        </p:tav>
                                        <p:tav tm="100000">
                                          <p:val>
                                            <p:strVal val="#ppt_x"/>
                                          </p:val>
                                        </p:tav>
                                      </p:tavLst>
                                    </p:anim>
                                    <p:anim calcmode="lin" valueType="num">
                                      <p:cBhvr>
                                        <p:cTn id="17" dur="3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4"/>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100"/>
                                        <p:tgtEl>
                                          <p:spTgt spid="11"/>
                                        </p:tgtEl>
                                      </p:cBhvr>
                                    </p:animEffect>
                                  </p:childTnLst>
                                </p:cTn>
                              </p:par>
                              <p:par>
                                <p:cTn id="29" presetID="14" presetClass="entr" presetSubtype="1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6.3 </a:t>
            </a:r>
            <a:r>
              <a:rPr lang="zh-CN" altLang="en-US" dirty="0"/>
              <a:t>与包装机的集成</a:t>
            </a:r>
          </a:p>
        </p:txBody>
      </p:sp>
      <p:sp>
        <p:nvSpPr>
          <p:cNvPr id="13" name="矩形 12">
            <a:extLst>
              <a:ext uri="{FF2B5EF4-FFF2-40B4-BE49-F238E27FC236}">
                <a16:creationId xmlns:a16="http://schemas.microsoft.com/office/drawing/2014/main" xmlns="" id="{25E4C117-100B-4BF2-9CC6-5A3752BEDF08}"/>
              </a:ext>
            </a:extLst>
          </p:cNvPr>
          <p:cNvSpPr/>
          <p:nvPr/>
        </p:nvSpPr>
        <p:spPr>
          <a:xfrm>
            <a:off x="282306" y="1414145"/>
            <a:ext cx="2723823"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标签分离模块的性能指标</a:t>
            </a:r>
          </a:p>
        </p:txBody>
      </p:sp>
      <p:graphicFrame>
        <p:nvGraphicFramePr>
          <p:cNvPr id="7" name="对象 6">
            <a:extLst>
              <a:ext uri="{FF2B5EF4-FFF2-40B4-BE49-F238E27FC236}">
                <a16:creationId xmlns:a16="http://schemas.microsoft.com/office/drawing/2014/main" xmlns="" id="{607C6A7E-86D4-4905-8196-9BDF4031CEED}"/>
              </a:ext>
            </a:extLst>
          </p:cNvPr>
          <p:cNvGraphicFramePr>
            <a:graphicFrameLocks noChangeAspect="1"/>
          </p:cNvGraphicFramePr>
          <p:nvPr>
            <p:extLst>
              <p:ext uri="{D42A27DB-BD31-4B8C-83A1-F6EECF244321}">
                <p14:modId xmlns:p14="http://schemas.microsoft.com/office/powerpoint/2010/main" val="3230209285"/>
              </p:ext>
            </p:extLst>
          </p:nvPr>
        </p:nvGraphicFramePr>
        <p:xfrm>
          <a:off x="6319370" y="1984693"/>
          <a:ext cx="5231262" cy="4424680"/>
        </p:xfrm>
        <a:graphic>
          <a:graphicData uri="http://schemas.openxmlformats.org/presentationml/2006/ole">
            <mc:AlternateContent xmlns:mc="http://schemas.openxmlformats.org/markup-compatibility/2006">
              <mc:Choice xmlns:v="urn:schemas-microsoft-com:vml" Requires="v">
                <p:oleObj spid="_x0000_s64680" name="Visio" r:id="rId3" imgW="6115162" imgH="5838772" progId="Visio.Drawing.15">
                  <p:embed/>
                </p:oleObj>
              </mc:Choice>
              <mc:Fallback>
                <p:oleObj name="Visio" r:id="rId3" imgW="6115162" imgH="5838772"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370" y="1984693"/>
                        <a:ext cx="5231262" cy="4424680"/>
                      </a:xfrm>
                      <a:prstGeom prst="rect">
                        <a:avLst/>
                      </a:prstGeom>
                      <a:noFill/>
                    </p:spPr>
                  </p:pic>
                </p:oleObj>
              </mc:Fallback>
            </mc:AlternateContent>
          </a:graphicData>
        </a:graphic>
      </p:graphicFrame>
      <p:sp>
        <p:nvSpPr>
          <p:cNvPr id="8" name="椭圆 7">
            <a:extLst>
              <a:ext uri="{FF2B5EF4-FFF2-40B4-BE49-F238E27FC236}">
                <a16:creationId xmlns:a16="http://schemas.microsoft.com/office/drawing/2014/main" xmlns="" id="{D114E853-9FA0-46E9-9C78-EF096F43A6D3}"/>
              </a:ext>
            </a:extLst>
          </p:cNvPr>
          <p:cNvSpPr/>
          <p:nvPr/>
        </p:nvSpPr>
        <p:spPr>
          <a:xfrm>
            <a:off x="8666480" y="2079427"/>
            <a:ext cx="1290320" cy="9107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62FF73C5-9559-4C55-B989-0304675537B9}"/>
              </a:ext>
            </a:extLst>
          </p:cNvPr>
          <p:cNvSpPr/>
          <p:nvPr/>
        </p:nvSpPr>
        <p:spPr>
          <a:xfrm>
            <a:off x="6706978" y="1409462"/>
            <a:ext cx="2585964" cy="369332"/>
          </a:xfrm>
          <a:prstGeom prst="rect">
            <a:avLst/>
          </a:prstGeom>
          <a:solidFill>
            <a:schemeClr val="accent1">
              <a:lumMod val="75000"/>
            </a:schemeClr>
          </a:solidFill>
          <a:ln>
            <a:noFill/>
          </a:ln>
        </p:spPr>
        <p:txBody>
          <a:bodyPr wrap="none">
            <a:spAutoFit/>
          </a:bodyPr>
          <a:lstStyle/>
          <a:p>
            <a:r>
              <a:rPr lang="zh-CN" altLang="en-US" b="1" dirty="0">
                <a:solidFill>
                  <a:schemeClr val="bg1"/>
                </a:solidFill>
                <a:latin typeface="+mj-ea"/>
                <a:ea typeface="+mj-ea"/>
              </a:rPr>
              <a:t>理论最小周期：</a:t>
            </a:r>
            <a:r>
              <a:rPr lang="en-US" altLang="zh-CN" b="1" dirty="0">
                <a:solidFill>
                  <a:schemeClr val="bg1"/>
                </a:solidFill>
                <a:latin typeface="+mj-ea"/>
                <a:ea typeface="+mj-ea"/>
              </a:rPr>
              <a:t>T=2.9s</a:t>
            </a:r>
            <a:endParaRPr lang="zh-CN" altLang="en-US" b="1" dirty="0">
              <a:solidFill>
                <a:schemeClr val="bg1"/>
              </a:solidFill>
              <a:latin typeface="+mj-ea"/>
              <a:ea typeface="+mj-ea"/>
            </a:endParaRPr>
          </a:p>
        </p:txBody>
      </p:sp>
      <p:graphicFrame>
        <p:nvGraphicFramePr>
          <p:cNvPr id="4" name="对象 3">
            <a:extLst>
              <a:ext uri="{FF2B5EF4-FFF2-40B4-BE49-F238E27FC236}">
                <a16:creationId xmlns:a16="http://schemas.microsoft.com/office/drawing/2014/main" xmlns="" id="{D4D6CA20-E597-47D8-88C9-92B622FF717C}"/>
              </a:ext>
            </a:extLst>
          </p:cNvPr>
          <p:cNvGraphicFramePr>
            <a:graphicFrameLocks noChangeAspect="1"/>
          </p:cNvGraphicFramePr>
          <p:nvPr>
            <p:extLst>
              <p:ext uri="{D42A27DB-BD31-4B8C-83A1-F6EECF244321}">
                <p14:modId xmlns:p14="http://schemas.microsoft.com/office/powerpoint/2010/main" val="3194616578"/>
              </p:ext>
            </p:extLst>
          </p:nvPr>
        </p:nvGraphicFramePr>
        <p:xfrm>
          <a:off x="9771990" y="1237522"/>
          <a:ext cx="1168400" cy="713212"/>
        </p:xfrm>
        <a:graphic>
          <a:graphicData uri="http://schemas.openxmlformats.org/presentationml/2006/ole">
            <mc:AlternateContent xmlns:mc="http://schemas.openxmlformats.org/markup-compatibility/2006">
              <mc:Choice xmlns:v="urn:schemas-microsoft-com:vml" Requires="v">
                <p:oleObj spid="_x0000_s64681" name="Equation" r:id="rId5" imgW="723586" imgH="431613" progId="Equation.DSMT4">
                  <p:embed/>
                </p:oleObj>
              </mc:Choice>
              <mc:Fallback>
                <p:oleObj name="Equation" r:id="rId5" imgW="723586" imgH="431613" progId="Equation.DSMT4">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1990" y="1237522"/>
                        <a:ext cx="1168400" cy="713212"/>
                      </a:xfrm>
                      <a:prstGeom prst="rect">
                        <a:avLst/>
                      </a:prstGeom>
                      <a:noFill/>
                    </p:spPr>
                  </p:pic>
                </p:oleObj>
              </mc:Fallback>
            </mc:AlternateContent>
          </a:graphicData>
        </a:graphic>
      </p:graphicFrame>
      <p:pic>
        <p:nvPicPr>
          <p:cNvPr id="10" name="图片 9">
            <a:extLst>
              <a:ext uri="{FF2B5EF4-FFF2-40B4-BE49-F238E27FC236}">
                <a16:creationId xmlns:a16="http://schemas.microsoft.com/office/drawing/2014/main" xmlns="" id="{E93FEBB3-E61C-4F00-9105-D97F5944F50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89285" y="1950734"/>
            <a:ext cx="5433688" cy="3477895"/>
          </a:xfrm>
          <a:prstGeom prst="rect">
            <a:avLst/>
          </a:prstGeom>
          <a:noFill/>
          <a:ln>
            <a:noFill/>
          </a:ln>
        </p:spPr>
      </p:pic>
      <p:sp>
        <p:nvSpPr>
          <p:cNvPr id="11" name="矩形 10">
            <a:extLst>
              <a:ext uri="{FF2B5EF4-FFF2-40B4-BE49-F238E27FC236}">
                <a16:creationId xmlns:a16="http://schemas.microsoft.com/office/drawing/2014/main" xmlns="" id="{1789D2C6-A18D-46DE-8932-6ACBA9989EAA}"/>
              </a:ext>
            </a:extLst>
          </p:cNvPr>
          <p:cNvSpPr/>
          <p:nvPr/>
        </p:nvSpPr>
        <p:spPr>
          <a:xfrm>
            <a:off x="367048" y="5199592"/>
            <a:ext cx="5110480" cy="170456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ea typeface="+mj-ea"/>
                <a:cs typeface="Times New Roman" panose="02020603050405020304" pitchFamily="18" charset="0"/>
              </a:rPr>
              <a:t>关键路线：</a:t>
            </a:r>
            <a:endParaRPr lang="en-US" altLang="zh-CN" b="1" dirty="0">
              <a:solidFill>
                <a:srgbClr val="3903E7"/>
              </a:solidFill>
              <a:latin typeface="Times New Roman" panose="02020603050405020304" pitchFamily="18" charset="0"/>
              <a:ea typeface="+mj-ea"/>
              <a:cs typeface="Times New Roman" panose="02020603050405020304" pitchFamily="18" charset="0"/>
            </a:endParaRPr>
          </a:p>
          <a:p>
            <a:pPr>
              <a:lnSpc>
                <a:spcPct val="150000"/>
              </a:lnSpc>
            </a:pPr>
            <a:r>
              <a:rPr lang="zh-CN" altLang="en-US" b="1" dirty="0">
                <a:solidFill>
                  <a:srgbClr val="3903E7"/>
                </a:solidFill>
                <a:latin typeface="Times New Roman" panose="02020603050405020304" pitchFamily="18" charset="0"/>
                <a:ea typeface="+mj-ea"/>
                <a:cs typeface="Times New Roman" panose="02020603050405020304" pitchFamily="18" charset="0"/>
              </a:rPr>
              <a:t>取标伸→吹气→取标缩→旋转工位</a:t>
            </a:r>
            <a:r>
              <a:rPr lang="en-US" altLang="zh-CN" b="1" dirty="0">
                <a:solidFill>
                  <a:srgbClr val="3903E7"/>
                </a:solidFill>
                <a:latin typeface="Times New Roman" panose="02020603050405020304" pitchFamily="18" charset="0"/>
                <a:ea typeface="+mj-ea"/>
                <a:cs typeface="Times New Roman" panose="02020603050405020304" pitchFamily="18" charset="0"/>
              </a:rPr>
              <a:t>-90°→</a:t>
            </a:r>
            <a:r>
              <a:rPr lang="zh-CN" altLang="en-US" b="1" dirty="0">
                <a:solidFill>
                  <a:srgbClr val="3903E7"/>
                </a:solidFill>
                <a:latin typeface="Times New Roman" panose="02020603050405020304" pitchFamily="18" charset="0"/>
                <a:ea typeface="+mj-ea"/>
                <a:cs typeface="Times New Roman" panose="02020603050405020304" pitchFamily="18" charset="0"/>
              </a:rPr>
              <a:t>取标伸→吹气→取标缩→旋转工位</a:t>
            </a:r>
            <a:r>
              <a:rPr lang="en-US" altLang="zh-CN" b="1" dirty="0">
                <a:solidFill>
                  <a:srgbClr val="3903E7"/>
                </a:solidFill>
                <a:latin typeface="Times New Roman" panose="02020603050405020304" pitchFamily="18" charset="0"/>
                <a:ea typeface="+mj-ea"/>
                <a:cs typeface="Times New Roman" panose="02020603050405020304" pitchFamily="18" charset="0"/>
              </a:rPr>
              <a:t>+90°</a:t>
            </a:r>
          </a:p>
          <a:p>
            <a:pPr marL="285750" indent="-285750">
              <a:lnSpc>
                <a:spcPct val="150000"/>
              </a:lnSpc>
              <a:buFont typeface="Wingdings" panose="05000000000000000000" pitchFamily="2" charset="2"/>
              <a:buChar char="p"/>
            </a:pPr>
            <a:endParaRPr lang="zh-CN" altLang="en-US" b="1" dirty="0">
              <a:solidFill>
                <a:srgbClr val="3903E7"/>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14666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
                                        <p:tgtEl>
                                          <p:spTgt spid="8"/>
                                        </p:tgtEl>
                                      </p:cBhvr>
                                    </p:animEffect>
                                    <p:anim calcmode="lin" valueType="num">
                                      <p:cBhvr>
                                        <p:cTn id="12" dur="200" fill="hold"/>
                                        <p:tgtEl>
                                          <p:spTgt spid="8"/>
                                        </p:tgtEl>
                                        <p:attrNameLst>
                                          <p:attrName>ppt_x</p:attrName>
                                        </p:attrNameLst>
                                      </p:cBhvr>
                                      <p:tavLst>
                                        <p:tav tm="0">
                                          <p:val>
                                            <p:strVal val="#ppt_x"/>
                                          </p:val>
                                        </p:tav>
                                        <p:tav tm="100000">
                                          <p:val>
                                            <p:strVal val="#ppt_x"/>
                                          </p:val>
                                        </p:tav>
                                      </p:tavLst>
                                    </p:anim>
                                    <p:anim calcmode="lin" valueType="num">
                                      <p:cBhvr>
                                        <p:cTn id="13" dur="2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6.3 </a:t>
            </a:r>
            <a:r>
              <a:rPr lang="zh-CN" altLang="en-US" dirty="0"/>
              <a:t>与包装机的集成</a:t>
            </a:r>
          </a:p>
        </p:txBody>
      </p:sp>
      <p:graphicFrame>
        <p:nvGraphicFramePr>
          <p:cNvPr id="5" name="表格 4">
            <a:extLst>
              <a:ext uri="{FF2B5EF4-FFF2-40B4-BE49-F238E27FC236}">
                <a16:creationId xmlns:a16="http://schemas.microsoft.com/office/drawing/2014/main" xmlns="" id="{BD1D5E03-8D64-497A-AF1C-DCEE8375FAC9}"/>
              </a:ext>
            </a:extLst>
          </p:cNvPr>
          <p:cNvGraphicFramePr>
            <a:graphicFrameLocks noGrp="1"/>
          </p:cNvGraphicFramePr>
          <p:nvPr>
            <p:extLst>
              <p:ext uri="{D42A27DB-BD31-4B8C-83A1-F6EECF244321}">
                <p14:modId xmlns:p14="http://schemas.microsoft.com/office/powerpoint/2010/main" val="1451213332"/>
              </p:ext>
            </p:extLst>
          </p:nvPr>
        </p:nvGraphicFramePr>
        <p:xfrm>
          <a:off x="507211" y="3032387"/>
          <a:ext cx="4856480" cy="1666285"/>
        </p:xfrm>
        <a:graphic>
          <a:graphicData uri="http://schemas.openxmlformats.org/drawingml/2006/table">
            <a:tbl>
              <a:tblPr firstRow="1" firstCol="1" bandRow="1">
                <a:tableStyleId>{7E9639D4-E3E2-4D34-9284-5A2195B3D0D7}</a:tableStyleId>
              </a:tblPr>
              <a:tblGrid>
                <a:gridCol w="1141396">
                  <a:extLst>
                    <a:ext uri="{9D8B030D-6E8A-4147-A177-3AD203B41FA5}">
                      <a16:colId xmlns:a16="http://schemas.microsoft.com/office/drawing/2014/main" xmlns="" val="2815880375"/>
                    </a:ext>
                  </a:extLst>
                </a:gridCol>
                <a:gridCol w="1857542">
                  <a:extLst>
                    <a:ext uri="{9D8B030D-6E8A-4147-A177-3AD203B41FA5}">
                      <a16:colId xmlns:a16="http://schemas.microsoft.com/office/drawing/2014/main" xmlns="" val="1358369142"/>
                    </a:ext>
                  </a:extLst>
                </a:gridCol>
                <a:gridCol w="1857542">
                  <a:extLst>
                    <a:ext uri="{9D8B030D-6E8A-4147-A177-3AD203B41FA5}">
                      <a16:colId xmlns:a16="http://schemas.microsoft.com/office/drawing/2014/main" xmlns="" val="2882586077"/>
                    </a:ext>
                  </a:extLst>
                </a:gridCol>
              </a:tblGrid>
              <a:tr h="333257">
                <a:tc>
                  <a:txBody>
                    <a:bodyPr/>
                    <a:lstStyle/>
                    <a:p>
                      <a:pPr indent="127000" algn="ctr">
                        <a:lnSpc>
                          <a:spcPct val="100000"/>
                        </a:lnSpc>
                        <a:spcAft>
                          <a:spcPts val="0"/>
                        </a:spcAft>
                      </a:pPr>
                      <a:r>
                        <a:rPr lang="zh-CN" sz="1600" kern="100" dirty="0">
                          <a:effectLst/>
                          <a:latin typeface="+mj-ea"/>
                          <a:ea typeface="+mj-ea"/>
                        </a:rPr>
                        <a:t>测试序列</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zh-CN" sz="1600" kern="100" dirty="0">
                          <a:effectLst/>
                          <a:latin typeface="+mj-ea"/>
                          <a:ea typeface="+mj-ea"/>
                        </a:rPr>
                        <a:t>测试值（</a:t>
                      </a:r>
                      <a:r>
                        <a:rPr lang="en-US" sz="1600" kern="100" dirty="0">
                          <a:effectLst/>
                          <a:latin typeface="+mj-ea"/>
                          <a:ea typeface="+mj-ea"/>
                        </a:rPr>
                        <a:t>T</a:t>
                      </a:r>
                      <a:r>
                        <a:rPr lang="en-US" sz="1600" kern="100" baseline="-25000" dirty="0">
                          <a:effectLst/>
                          <a:latin typeface="+mj-ea"/>
                          <a:ea typeface="+mj-ea"/>
                        </a:rPr>
                        <a:t>S</a:t>
                      </a:r>
                      <a:r>
                        <a:rPr lang="zh-CN" sz="1600" kern="100" dirty="0">
                          <a:effectLst/>
                          <a:latin typeface="+mj-ea"/>
                          <a:ea typeface="+mj-ea"/>
                        </a:rPr>
                        <a:t>，</a:t>
                      </a:r>
                      <a:r>
                        <a:rPr lang="en-US" sz="1600" kern="100" dirty="0">
                          <a:effectLst/>
                          <a:latin typeface="+mj-ea"/>
                          <a:ea typeface="+mj-ea"/>
                        </a:rPr>
                        <a:t>s</a:t>
                      </a:r>
                      <a:r>
                        <a:rPr lang="zh-CN" sz="1600" kern="100" dirty="0">
                          <a:effectLst/>
                          <a:latin typeface="+mj-ea"/>
                          <a:ea typeface="+mj-ea"/>
                        </a:rPr>
                        <a:t>）</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zh-CN" altLang="en-US" sz="1600" kern="100" dirty="0">
                          <a:effectLst/>
                          <a:latin typeface="+mj-ea"/>
                          <a:ea typeface="+mj-ea"/>
                          <a:cs typeface="Times New Roman" panose="02020603050405020304" pitchFamily="18" charset="0"/>
                        </a:rPr>
                        <a:t>符合情况</a:t>
                      </a:r>
                      <a:endParaRPr lang="zh-CN" sz="16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985444016"/>
                  </a:ext>
                </a:extLst>
              </a:tr>
              <a:tr h="333257">
                <a:tc>
                  <a:txBody>
                    <a:bodyPr/>
                    <a:lstStyle/>
                    <a:p>
                      <a:pPr indent="127000" algn="ctr">
                        <a:lnSpc>
                          <a:spcPct val="100000"/>
                        </a:lnSpc>
                        <a:spcAft>
                          <a:spcPts val="0"/>
                        </a:spcAft>
                      </a:pPr>
                      <a:r>
                        <a:rPr lang="en-US" sz="1600" kern="100" dirty="0">
                          <a:effectLst/>
                          <a:latin typeface="+mj-ea"/>
                          <a:ea typeface="+mj-ea"/>
                        </a:rPr>
                        <a:t>1</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en-US" sz="1600" kern="100" dirty="0">
                          <a:effectLst/>
                          <a:latin typeface="+mj-ea"/>
                          <a:ea typeface="+mj-ea"/>
                        </a:rPr>
                        <a:t>2.94</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zh-CN" altLang="en-US" sz="1600" kern="100" dirty="0">
                          <a:effectLst/>
                          <a:latin typeface="+mj-ea"/>
                          <a:ea typeface="+mj-ea"/>
                          <a:cs typeface="Times New Roman" panose="02020603050405020304" pitchFamily="18" charset="0"/>
                        </a:rPr>
                        <a:t>√</a:t>
                      </a:r>
                      <a:endParaRPr lang="zh-CN" sz="16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141249783"/>
                  </a:ext>
                </a:extLst>
              </a:tr>
              <a:tr h="333257">
                <a:tc>
                  <a:txBody>
                    <a:bodyPr/>
                    <a:lstStyle/>
                    <a:p>
                      <a:pPr indent="127000" algn="ctr">
                        <a:lnSpc>
                          <a:spcPct val="100000"/>
                        </a:lnSpc>
                        <a:spcAft>
                          <a:spcPts val="0"/>
                        </a:spcAft>
                      </a:pPr>
                      <a:r>
                        <a:rPr lang="en-US" sz="1600" kern="100">
                          <a:effectLst/>
                          <a:latin typeface="+mj-ea"/>
                          <a:ea typeface="+mj-ea"/>
                        </a:rPr>
                        <a:t>2</a:t>
                      </a:r>
                      <a:endParaRPr lang="zh-CN" sz="1600" kern="10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en-US" sz="1600" kern="100" dirty="0">
                          <a:effectLst/>
                          <a:latin typeface="+mj-ea"/>
                          <a:ea typeface="+mj-ea"/>
                        </a:rPr>
                        <a:t>2.92</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marL="0" marR="0" lvl="0" indent="127000" algn="ctr" defTabSz="914400" rtl="0" eaLnBrk="1" fontAlgn="auto" latinLnBrk="0" hangingPunct="1">
                        <a:lnSpc>
                          <a:spcPct val="100000"/>
                        </a:lnSpc>
                        <a:spcBef>
                          <a:spcPts val="0"/>
                        </a:spcBef>
                        <a:spcAft>
                          <a:spcPts val="0"/>
                        </a:spcAft>
                        <a:buClrTx/>
                        <a:buSzTx/>
                        <a:buFontTx/>
                        <a:buNone/>
                        <a:tabLst/>
                        <a:defRPr/>
                      </a:pPr>
                      <a:r>
                        <a:rPr lang="zh-CN" altLang="en-US" sz="1600" kern="100" dirty="0">
                          <a:solidFill>
                            <a:schemeClr val="tx1"/>
                          </a:solidFill>
                          <a:effectLst/>
                          <a:latin typeface="+mj-ea"/>
                          <a:ea typeface="+mn-ea"/>
                          <a:cs typeface="Times New Roman" panose="02020603050405020304" pitchFamily="18" charset="0"/>
                        </a:rPr>
                        <a:t>√</a:t>
                      </a:r>
                      <a:endParaRPr lang="zh-CN" altLang="zh-CN" sz="1600" kern="100" dirty="0">
                        <a:solidFill>
                          <a:schemeClr val="tx1"/>
                        </a:solidFill>
                        <a:effectLst/>
                        <a:latin typeface="+mj-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2781408970"/>
                  </a:ext>
                </a:extLst>
              </a:tr>
              <a:tr h="333257">
                <a:tc>
                  <a:txBody>
                    <a:bodyPr/>
                    <a:lstStyle/>
                    <a:p>
                      <a:pPr indent="127000" algn="ctr">
                        <a:lnSpc>
                          <a:spcPct val="100000"/>
                        </a:lnSpc>
                        <a:spcAft>
                          <a:spcPts val="0"/>
                        </a:spcAft>
                      </a:pPr>
                      <a:r>
                        <a:rPr lang="en-US" sz="1600" kern="100" dirty="0">
                          <a:effectLst/>
                          <a:latin typeface="+mj-ea"/>
                          <a:ea typeface="+mj-ea"/>
                        </a:rPr>
                        <a:t>3</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en-US" sz="1600" kern="100" dirty="0">
                          <a:effectLst/>
                          <a:latin typeface="+mj-ea"/>
                          <a:ea typeface="+mj-ea"/>
                        </a:rPr>
                        <a:t>2.98</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marL="0" marR="0" lvl="0" indent="127000" algn="ctr" defTabSz="914400" rtl="0" eaLnBrk="1" fontAlgn="auto" latinLnBrk="0" hangingPunct="1">
                        <a:lnSpc>
                          <a:spcPct val="100000"/>
                        </a:lnSpc>
                        <a:spcBef>
                          <a:spcPts val="0"/>
                        </a:spcBef>
                        <a:spcAft>
                          <a:spcPts val="0"/>
                        </a:spcAft>
                        <a:buClrTx/>
                        <a:buSzTx/>
                        <a:buFontTx/>
                        <a:buNone/>
                        <a:tabLst/>
                        <a:defRPr/>
                      </a:pPr>
                      <a:r>
                        <a:rPr lang="zh-CN" altLang="en-US" sz="1600" kern="100" dirty="0">
                          <a:solidFill>
                            <a:schemeClr val="tx1"/>
                          </a:solidFill>
                          <a:effectLst/>
                          <a:latin typeface="+mj-ea"/>
                          <a:ea typeface="+mn-ea"/>
                          <a:cs typeface="Times New Roman" panose="02020603050405020304" pitchFamily="18" charset="0"/>
                        </a:rPr>
                        <a:t>√</a:t>
                      </a:r>
                      <a:endParaRPr lang="zh-CN" altLang="zh-CN" sz="1600" kern="100" dirty="0">
                        <a:solidFill>
                          <a:schemeClr val="tx1"/>
                        </a:solidFill>
                        <a:effectLst/>
                        <a:latin typeface="+mj-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689996461"/>
                  </a:ext>
                </a:extLst>
              </a:tr>
              <a:tr h="333257">
                <a:tc>
                  <a:txBody>
                    <a:bodyPr/>
                    <a:lstStyle/>
                    <a:p>
                      <a:pPr indent="127000" algn="ctr">
                        <a:lnSpc>
                          <a:spcPct val="100000"/>
                        </a:lnSpc>
                        <a:spcAft>
                          <a:spcPts val="0"/>
                        </a:spcAft>
                      </a:pPr>
                      <a:r>
                        <a:rPr lang="zh-CN" sz="1600" kern="100">
                          <a:effectLst/>
                          <a:latin typeface="+mj-ea"/>
                          <a:ea typeface="+mj-ea"/>
                        </a:rPr>
                        <a:t>平均值</a:t>
                      </a:r>
                      <a:endParaRPr lang="zh-CN" sz="1600" kern="10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en-US" sz="1600" b="1" kern="100" dirty="0">
                          <a:solidFill>
                            <a:srgbClr val="FF0000"/>
                          </a:solidFill>
                          <a:effectLst/>
                          <a:latin typeface="+mj-ea"/>
                          <a:ea typeface="+mj-ea"/>
                        </a:rPr>
                        <a:t>2.95</a:t>
                      </a:r>
                      <a:endParaRPr lang="zh-CN" sz="1600" b="1" kern="100" dirty="0">
                        <a:solidFill>
                          <a:srgbClr val="FF0000"/>
                        </a:solidFill>
                        <a:effectLst/>
                        <a:latin typeface="+mj-ea"/>
                        <a:ea typeface="+mj-ea"/>
                        <a:cs typeface="Times New Roman" panose="02020603050405020304" pitchFamily="18" charset="0"/>
                      </a:endParaRPr>
                    </a:p>
                  </a:txBody>
                  <a:tcPr marL="68580" marR="68580" marT="0" marB="0" anchor="ctr"/>
                </a:tc>
                <a:tc>
                  <a:txBody>
                    <a:bodyPr/>
                    <a:lstStyle/>
                    <a:p>
                      <a:pPr marL="0" marR="0" lvl="0" indent="127000" algn="ctr" defTabSz="914400" rtl="0" eaLnBrk="1" fontAlgn="auto" latinLnBrk="0" hangingPunct="1">
                        <a:lnSpc>
                          <a:spcPct val="100000"/>
                        </a:lnSpc>
                        <a:spcBef>
                          <a:spcPts val="0"/>
                        </a:spcBef>
                        <a:spcAft>
                          <a:spcPts val="0"/>
                        </a:spcAft>
                        <a:buClrTx/>
                        <a:buSzTx/>
                        <a:buFontTx/>
                        <a:buNone/>
                        <a:tabLst/>
                        <a:defRPr/>
                      </a:pPr>
                      <a:r>
                        <a:rPr lang="zh-CN" altLang="en-US" sz="1600" kern="100" dirty="0">
                          <a:solidFill>
                            <a:schemeClr val="tx1"/>
                          </a:solidFill>
                          <a:effectLst/>
                          <a:latin typeface="+mj-ea"/>
                          <a:ea typeface="+mn-ea"/>
                          <a:cs typeface="Times New Roman" panose="02020603050405020304" pitchFamily="18" charset="0"/>
                        </a:rPr>
                        <a:t>√</a:t>
                      </a:r>
                      <a:endParaRPr lang="zh-CN" altLang="zh-CN" sz="1600" kern="100" dirty="0">
                        <a:solidFill>
                          <a:schemeClr val="tx1"/>
                        </a:solidFill>
                        <a:effectLst/>
                        <a:latin typeface="+mj-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249614729"/>
                  </a:ext>
                </a:extLst>
              </a:tr>
            </a:tbl>
          </a:graphicData>
        </a:graphic>
      </p:graphicFrame>
      <p:sp>
        <p:nvSpPr>
          <p:cNvPr id="11" name="矩形 10">
            <a:extLst>
              <a:ext uri="{FF2B5EF4-FFF2-40B4-BE49-F238E27FC236}">
                <a16:creationId xmlns:a16="http://schemas.microsoft.com/office/drawing/2014/main" xmlns="" id="{2B2FED3D-EA5D-4C40-9E36-B708A8CC823E}"/>
              </a:ext>
            </a:extLst>
          </p:cNvPr>
          <p:cNvSpPr/>
          <p:nvPr/>
        </p:nvSpPr>
        <p:spPr>
          <a:xfrm>
            <a:off x="1438959" y="2468671"/>
            <a:ext cx="2723823"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标签分离模块的产率指标</a:t>
            </a:r>
          </a:p>
        </p:txBody>
      </p:sp>
      <p:graphicFrame>
        <p:nvGraphicFramePr>
          <p:cNvPr id="12" name="表格 11">
            <a:extLst>
              <a:ext uri="{FF2B5EF4-FFF2-40B4-BE49-F238E27FC236}">
                <a16:creationId xmlns:a16="http://schemas.microsoft.com/office/drawing/2014/main" xmlns="" id="{C29E4C97-A610-43C9-81AE-5EABE28BB9A4}"/>
              </a:ext>
            </a:extLst>
          </p:cNvPr>
          <p:cNvGraphicFramePr>
            <a:graphicFrameLocks noGrp="1"/>
          </p:cNvGraphicFramePr>
          <p:nvPr>
            <p:extLst>
              <p:ext uri="{D42A27DB-BD31-4B8C-83A1-F6EECF244321}">
                <p14:modId xmlns:p14="http://schemas.microsoft.com/office/powerpoint/2010/main" val="3609804425"/>
              </p:ext>
            </p:extLst>
          </p:nvPr>
        </p:nvGraphicFramePr>
        <p:xfrm>
          <a:off x="5836771" y="3012067"/>
          <a:ext cx="6075681" cy="1918217"/>
        </p:xfrm>
        <a:graphic>
          <a:graphicData uri="http://schemas.openxmlformats.org/drawingml/2006/table">
            <a:tbl>
              <a:tblPr firstRow="1" firstCol="1" bandRow="1">
                <a:tableStyleId>{7E9639D4-E3E2-4D34-9284-5A2195B3D0D7}</a:tableStyleId>
              </a:tblPr>
              <a:tblGrid>
                <a:gridCol w="1032876">
                  <a:extLst>
                    <a:ext uri="{9D8B030D-6E8A-4147-A177-3AD203B41FA5}">
                      <a16:colId xmlns:a16="http://schemas.microsoft.com/office/drawing/2014/main" xmlns="" val="2815880375"/>
                    </a:ext>
                  </a:extLst>
                </a:gridCol>
                <a:gridCol w="2065924">
                  <a:extLst>
                    <a:ext uri="{9D8B030D-6E8A-4147-A177-3AD203B41FA5}">
                      <a16:colId xmlns:a16="http://schemas.microsoft.com/office/drawing/2014/main" xmlns="" val="1358369142"/>
                    </a:ext>
                  </a:extLst>
                </a:gridCol>
                <a:gridCol w="1295946">
                  <a:extLst>
                    <a:ext uri="{9D8B030D-6E8A-4147-A177-3AD203B41FA5}">
                      <a16:colId xmlns:a16="http://schemas.microsoft.com/office/drawing/2014/main" xmlns="" val="2394140491"/>
                    </a:ext>
                  </a:extLst>
                </a:gridCol>
                <a:gridCol w="1680935">
                  <a:extLst>
                    <a:ext uri="{9D8B030D-6E8A-4147-A177-3AD203B41FA5}">
                      <a16:colId xmlns:a16="http://schemas.microsoft.com/office/drawing/2014/main" xmlns="" val="2882586077"/>
                    </a:ext>
                  </a:extLst>
                </a:gridCol>
              </a:tblGrid>
              <a:tr h="333257">
                <a:tc>
                  <a:txBody>
                    <a:bodyPr/>
                    <a:lstStyle/>
                    <a:p>
                      <a:pPr indent="127000" algn="ctr">
                        <a:lnSpc>
                          <a:spcPct val="100000"/>
                        </a:lnSpc>
                        <a:spcAft>
                          <a:spcPts val="0"/>
                        </a:spcAft>
                      </a:pPr>
                      <a:r>
                        <a:rPr lang="zh-CN" sz="1600" kern="100" dirty="0">
                          <a:effectLst/>
                          <a:latin typeface="+mj-ea"/>
                          <a:ea typeface="+mj-ea"/>
                        </a:rPr>
                        <a:t>测试序列</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zh-CN" altLang="en-US" sz="1600" kern="100" dirty="0">
                          <a:effectLst/>
                          <a:latin typeface="+mj-ea"/>
                          <a:ea typeface="+mj-ea"/>
                        </a:rPr>
                        <a:t>成功数</a:t>
                      </a:r>
                      <a:r>
                        <a:rPr lang="en-US" altLang="zh-CN" sz="1600" kern="100" dirty="0">
                          <a:effectLst/>
                          <a:latin typeface="+mj-ea"/>
                          <a:ea typeface="+mj-ea"/>
                        </a:rPr>
                        <a:t>/</a:t>
                      </a:r>
                      <a:r>
                        <a:rPr lang="zh-CN" altLang="en-US" sz="1600" kern="100" dirty="0">
                          <a:effectLst/>
                          <a:latin typeface="+mj-ea"/>
                          <a:ea typeface="+mj-ea"/>
                        </a:rPr>
                        <a:t>样本总数</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zh-CN" altLang="en-US" sz="1600" kern="100" dirty="0">
                          <a:effectLst/>
                          <a:latin typeface="+mj-ea"/>
                          <a:ea typeface="+mj-ea"/>
                          <a:cs typeface="Times New Roman" panose="02020603050405020304" pitchFamily="18" charset="0"/>
                        </a:rPr>
                        <a:t>可靠性</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zh-CN" altLang="en-US" sz="1600" kern="100" dirty="0">
                          <a:effectLst/>
                          <a:latin typeface="+mj-ea"/>
                          <a:ea typeface="+mj-ea"/>
                          <a:cs typeface="Times New Roman" panose="02020603050405020304" pitchFamily="18" charset="0"/>
                        </a:rPr>
                        <a:t>符合情况</a:t>
                      </a:r>
                      <a:endParaRPr lang="zh-CN" sz="16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985444016"/>
                  </a:ext>
                </a:extLst>
              </a:tr>
              <a:tr h="333257">
                <a:tc>
                  <a:txBody>
                    <a:bodyPr/>
                    <a:lstStyle/>
                    <a:p>
                      <a:pPr indent="127000" algn="ctr">
                        <a:lnSpc>
                          <a:spcPct val="100000"/>
                        </a:lnSpc>
                        <a:spcAft>
                          <a:spcPts val="0"/>
                        </a:spcAft>
                      </a:pPr>
                      <a:r>
                        <a:rPr lang="en-US" sz="1600" kern="100" dirty="0">
                          <a:effectLst/>
                          <a:latin typeface="+mj-ea"/>
                          <a:ea typeface="+mj-ea"/>
                        </a:rPr>
                        <a:t>1</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1999/2000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99.95%</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zh-CN" altLang="en-US" sz="1600" kern="100" dirty="0">
                          <a:effectLst/>
                          <a:latin typeface="+mj-ea"/>
                          <a:ea typeface="+mj-ea"/>
                          <a:cs typeface="Times New Roman" panose="02020603050405020304" pitchFamily="18" charset="0"/>
                        </a:rPr>
                        <a:t>√</a:t>
                      </a:r>
                      <a:endParaRPr lang="zh-CN" sz="1600" kern="1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141249783"/>
                  </a:ext>
                </a:extLst>
              </a:tr>
              <a:tr h="333257">
                <a:tc>
                  <a:txBody>
                    <a:bodyPr/>
                    <a:lstStyle/>
                    <a:p>
                      <a:pPr indent="127000" algn="ctr">
                        <a:lnSpc>
                          <a:spcPct val="100000"/>
                        </a:lnSpc>
                        <a:spcAft>
                          <a:spcPts val="0"/>
                        </a:spcAft>
                      </a:pPr>
                      <a:r>
                        <a:rPr lang="en-US" sz="1600" kern="100">
                          <a:effectLst/>
                          <a:latin typeface="+mj-ea"/>
                          <a:ea typeface="+mj-ea"/>
                        </a:rPr>
                        <a:t>2</a:t>
                      </a:r>
                      <a:endParaRPr lang="zh-CN" sz="1600" kern="10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2000/2000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100%</a:t>
                      </a:r>
                      <a:endParaRPr lang="zh-CN" sz="20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127000" algn="ctr" defTabSz="914400" rtl="0" eaLnBrk="1" fontAlgn="auto" latinLnBrk="0" hangingPunct="1">
                        <a:lnSpc>
                          <a:spcPct val="100000"/>
                        </a:lnSpc>
                        <a:spcBef>
                          <a:spcPts val="0"/>
                        </a:spcBef>
                        <a:spcAft>
                          <a:spcPts val="0"/>
                        </a:spcAft>
                        <a:buClrTx/>
                        <a:buSzTx/>
                        <a:buFontTx/>
                        <a:buNone/>
                        <a:tabLst/>
                        <a:defRPr/>
                      </a:pPr>
                      <a:r>
                        <a:rPr lang="zh-CN" altLang="en-US" sz="1600" kern="100" dirty="0">
                          <a:solidFill>
                            <a:schemeClr val="tx1"/>
                          </a:solidFill>
                          <a:effectLst/>
                          <a:latin typeface="+mj-ea"/>
                          <a:ea typeface="+mn-ea"/>
                          <a:cs typeface="Times New Roman" panose="02020603050405020304" pitchFamily="18" charset="0"/>
                        </a:rPr>
                        <a:t>√</a:t>
                      </a:r>
                      <a:endParaRPr lang="zh-CN" altLang="zh-CN" sz="1600" kern="100" dirty="0">
                        <a:solidFill>
                          <a:schemeClr val="tx1"/>
                        </a:solidFill>
                        <a:effectLst/>
                        <a:latin typeface="+mj-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2781408970"/>
                  </a:ext>
                </a:extLst>
              </a:tr>
              <a:tr h="333257">
                <a:tc>
                  <a:txBody>
                    <a:bodyPr/>
                    <a:lstStyle/>
                    <a:p>
                      <a:pPr indent="127000" algn="ctr">
                        <a:lnSpc>
                          <a:spcPct val="100000"/>
                        </a:lnSpc>
                        <a:spcAft>
                          <a:spcPts val="0"/>
                        </a:spcAft>
                      </a:pPr>
                      <a:r>
                        <a:rPr lang="en-US" sz="1600" kern="100" dirty="0">
                          <a:effectLst/>
                          <a:latin typeface="+mj-ea"/>
                          <a:ea typeface="+mj-ea"/>
                        </a:rPr>
                        <a:t>3</a:t>
                      </a:r>
                      <a:endParaRPr lang="zh-CN" sz="1600" kern="100" dirty="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1998/2000</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127000"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99.9%</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lvl="0" indent="127000" algn="ctr" defTabSz="914400" rtl="0" eaLnBrk="1" fontAlgn="auto" latinLnBrk="0" hangingPunct="1">
                        <a:lnSpc>
                          <a:spcPct val="100000"/>
                        </a:lnSpc>
                        <a:spcBef>
                          <a:spcPts val="0"/>
                        </a:spcBef>
                        <a:spcAft>
                          <a:spcPts val="0"/>
                        </a:spcAft>
                        <a:buClrTx/>
                        <a:buSzTx/>
                        <a:buFontTx/>
                        <a:buNone/>
                        <a:tabLst/>
                        <a:defRPr/>
                      </a:pPr>
                      <a:r>
                        <a:rPr lang="zh-CN" altLang="en-US" sz="1600" kern="100" dirty="0">
                          <a:solidFill>
                            <a:schemeClr val="tx1"/>
                          </a:solidFill>
                          <a:effectLst/>
                          <a:latin typeface="+mj-ea"/>
                          <a:ea typeface="+mn-ea"/>
                          <a:cs typeface="Times New Roman" panose="02020603050405020304" pitchFamily="18" charset="0"/>
                        </a:rPr>
                        <a:t>√</a:t>
                      </a:r>
                      <a:endParaRPr lang="zh-CN" altLang="zh-CN" sz="1600" kern="100" dirty="0">
                        <a:solidFill>
                          <a:schemeClr val="tx1"/>
                        </a:solidFill>
                        <a:effectLst/>
                        <a:latin typeface="+mj-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1689996461"/>
                  </a:ext>
                </a:extLst>
              </a:tr>
              <a:tr h="333257">
                <a:tc>
                  <a:txBody>
                    <a:bodyPr/>
                    <a:lstStyle/>
                    <a:p>
                      <a:pPr indent="127000" algn="ctr">
                        <a:lnSpc>
                          <a:spcPct val="100000"/>
                        </a:lnSpc>
                        <a:spcAft>
                          <a:spcPts val="0"/>
                        </a:spcAft>
                      </a:pPr>
                      <a:r>
                        <a:rPr lang="zh-CN" sz="1600" kern="100">
                          <a:effectLst/>
                          <a:latin typeface="+mj-ea"/>
                          <a:ea typeface="+mj-ea"/>
                        </a:rPr>
                        <a:t>平均值</a:t>
                      </a:r>
                      <a:endParaRPr lang="zh-CN" sz="1600" kern="100">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en-US" altLang="zh-CN" sz="1600" b="1" kern="100" dirty="0">
                          <a:solidFill>
                            <a:schemeClr val="tx1"/>
                          </a:solidFill>
                          <a:effectLst/>
                          <a:latin typeface="+mj-ea"/>
                          <a:ea typeface="+mj-ea"/>
                          <a:cs typeface="Times New Roman" panose="02020603050405020304" pitchFamily="18" charset="0"/>
                        </a:rPr>
                        <a:t>—</a:t>
                      </a:r>
                      <a:endParaRPr lang="zh-CN" sz="1600" b="1" kern="100" dirty="0">
                        <a:solidFill>
                          <a:schemeClr val="tx1"/>
                        </a:solidFill>
                        <a:effectLst/>
                        <a:latin typeface="+mj-ea"/>
                        <a:ea typeface="+mj-ea"/>
                        <a:cs typeface="Times New Roman" panose="02020603050405020304" pitchFamily="18" charset="0"/>
                      </a:endParaRPr>
                    </a:p>
                  </a:txBody>
                  <a:tcPr marL="68580" marR="68580" marT="0" marB="0" anchor="ctr"/>
                </a:tc>
                <a:tc>
                  <a:txBody>
                    <a:bodyPr/>
                    <a:lstStyle/>
                    <a:p>
                      <a:pPr indent="127000" algn="ctr">
                        <a:lnSpc>
                          <a:spcPct val="100000"/>
                        </a:lnSpc>
                        <a:spcAft>
                          <a:spcPts val="0"/>
                        </a:spcAft>
                      </a:pPr>
                      <a:r>
                        <a:rPr lang="en-US" altLang="zh-CN" sz="1600" b="1" kern="100" dirty="0">
                          <a:solidFill>
                            <a:srgbClr val="FF0000"/>
                          </a:solidFill>
                          <a:effectLst/>
                          <a:latin typeface="+mj-ea"/>
                          <a:ea typeface="+mj-ea"/>
                          <a:cs typeface="Times New Roman" panose="02020603050405020304" pitchFamily="18" charset="0"/>
                        </a:rPr>
                        <a:t>99.95%</a:t>
                      </a:r>
                      <a:endParaRPr lang="zh-CN" sz="1600" b="1" kern="100" dirty="0">
                        <a:solidFill>
                          <a:srgbClr val="FF0000"/>
                        </a:solidFill>
                        <a:effectLst/>
                        <a:latin typeface="+mj-ea"/>
                        <a:ea typeface="+mj-ea"/>
                        <a:cs typeface="Times New Roman" panose="02020603050405020304" pitchFamily="18" charset="0"/>
                      </a:endParaRPr>
                    </a:p>
                  </a:txBody>
                  <a:tcPr marL="68580" marR="68580" marT="0" marB="0" anchor="ctr"/>
                </a:tc>
                <a:tc>
                  <a:txBody>
                    <a:bodyPr/>
                    <a:lstStyle/>
                    <a:p>
                      <a:pPr marL="0" marR="0" lvl="0" indent="127000" algn="ctr" defTabSz="914400" rtl="0" eaLnBrk="1" fontAlgn="auto" latinLnBrk="0" hangingPunct="1">
                        <a:lnSpc>
                          <a:spcPct val="100000"/>
                        </a:lnSpc>
                        <a:spcBef>
                          <a:spcPts val="0"/>
                        </a:spcBef>
                        <a:spcAft>
                          <a:spcPts val="0"/>
                        </a:spcAft>
                        <a:buClrTx/>
                        <a:buSzTx/>
                        <a:buFontTx/>
                        <a:buNone/>
                        <a:tabLst/>
                        <a:defRPr/>
                      </a:pPr>
                      <a:r>
                        <a:rPr lang="zh-CN" altLang="en-US" sz="1600" kern="100" dirty="0">
                          <a:solidFill>
                            <a:schemeClr val="tx1"/>
                          </a:solidFill>
                          <a:effectLst/>
                          <a:latin typeface="+mj-ea"/>
                          <a:ea typeface="+mn-ea"/>
                          <a:cs typeface="Times New Roman" panose="02020603050405020304" pitchFamily="18" charset="0"/>
                        </a:rPr>
                        <a:t>√</a:t>
                      </a:r>
                      <a:endParaRPr lang="zh-CN" altLang="zh-CN" sz="1600" kern="100" dirty="0">
                        <a:solidFill>
                          <a:schemeClr val="tx1"/>
                        </a:solidFill>
                        <a:effectLst/>
                        <a:latin typeface="+mj-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xmlns="" val="249614729"/>
                  </a:ext>
                </a:extLst>
              </a:tr>
            </a:tbl>
          </a:graphicData>
        </a:graphic>
      </p:graphicFrame>
      <p:sp>
        <p:nvSpPr>
          <p:cNvPr id="14" name="矩形 13">
            <a:extLst>
              <a:ext uri="{FF2B5EF4-FFF2-40B4-BE49-F238E27FC236}">
                <a16:creationId xmlns:a16="http://schemas.microsoft.com/office/drawing/2014/main" xmlns="" id="{E6CE39F4-9AE8-4964-BA29-09FFB85DCDBA}"/>
              </a:ext>
            </a:extLst>
          </p:cNvPr>
          <p:cNvSpPr/>
          <p:nvPr/>
        </p:nvSpPr>
        <p:spPr>
          <a:xfrm>
            <a:off x="7296840" y="2468671"/>
            <a:ext cx="2954655" cy="369332"/>
          </a:xfrm>
          <a:prstGeom prst="rect">
            <a:avLst/>
          </a:prstGeom>
          <a:solidFill>
            <a:schemeClr val="accent5">
              <a:lumMod val="50000"/>
            </a:schemeClr>
          </a:solidFill>
          <a:ln>
            <a:noFill/>
          </a:ln>
        </p:spPr>
        <p:txBody>
          <a:bodyPr wrap="none">
            <a:spAutoFit/>
          </a:bodyPr>
          <a:lstStyle/>
          <a:p>
            <a:r>
              <a:rPr lang="zh-CN" altLang="en-US" b="1" dirty="0">
                <a:solidFill>
                  <a:schemeClr val="bg1"/>
                </a:solidFill>
                <a:latin typeface="+mj-ea"/>
                <a:ea typeface="+mj-ea"/>
              </a:rPr>
              <a:t>标签分离模块的可靠性指标</a:t>
            </a:r>
          </a:p>
        </p:txBody>
      </p:sp>
    </p:spTree>
    <p:extLst>
      <p:ext uri="{BB962C8B-B14F-4D97-AF65-F5344CB8AC3E}">
        <p14:creationId xmlns:p14="http://schemas.microsoft.com/office/powerpoint/2010/main" val="517436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a:extLst>
              <a:ext uri="{FF2B5EF4-FFF2-40B4-BE49-F238E27FC236}">
                <a16:creationId xmlns:a16="http://schemas.microsoft.com/office/drawing/2014/main" xmlns="" id="{9FB9DAD6-74FF-49E5-ACAF-B23BA8518A34}"/>
              </a:ext>
            </a:extLst>
          </p:cNvPr>
          <p:cNvSpPr txBox="1">
            <a:spLocks/>
          </p:cNvSpPr>
          <p:nvPr/>
        </p:nvSpPr>
        <p:spPr>
          <a:xfrm>
            <a:off x="815288" y="1261568"/>
            <a:ext cx="9974632" cy="5596432"/>
          </a:xfrm>
          <a:prstGeom prst="rect">
            <a:avLst/>
          </a:prstGeom>
        </p:spPr>
        <p:txBody>
          <a:bodyPr/>
          <a:lstStyle>
            <a:lvl1pPr marL="514350" indent="-514350" algn="l" defTabSz="914400" rtl="0" eaLnBrk="1" latinLnBrk="0" hangingPunct="1">
              <a:lnSpc>
                <a:spcPct val="150000"/>
              </a:lnSpc>
              <a:spcBef>
                <a:spcPts val="1000"/>
              </a:spcBef>
              <a:buFont typeface="+mj-lt"/>
              <a:buAutoNum type="arabicPeriod"/>
              <a:defRPr sz="2800" b="1" kern="1200" cap="none" spc="0">
                <a:ln w="0"/>
                <a:solidFill>
                  <a:schemeClr val="accent1">
                    <a:lumMod val="75000"/>
                  </a:schemeClr>
                </a:solidFill>
                <a:effectLst/>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mj-ea"/>
              <a:buAutoNum type="ea1JpnChsDbPeriod"/>
            </a:pPr>
            <a:r>
              <a:rPr lang="zh-CN" altLang="en-US" dirty="0">
                <a:solidFill>
                  <a:schemeClr val="bg1">
                    <a:lumMod val="65000"/>
                  </a:schemeClr>
                </a:solidFill>
              </a:rPr>
              <a:t>绪论</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标签力学模型的建立</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标签分离原理及初步设计</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气流诱导标签分离的机理</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气流诱导标签分离的方案及参数分析</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bg1">
                    <a:lumMod val="65000"/>
                  </a:schemeClr>
                </a:solidFill>
              </a:rPr>
              <a:t>标签分离的实验验证</a:t>
            </a:r>
            <a:endParaRPr lang="en-US" altLang="zh-CN" dirty="0">
              <a:solidFill>
                <a:schemeClr val="bg1">
                  <a:lumMod val="65000"/>
                </a:schemeClr>
              </a:solidFill>
            </a:endParaRPr>
          </a:p>
          <a:p>
            <a:pPr marL="571500" indent="-571500">
              <a:buFont typeface="+mj-ea"/>
              <a:buAutoNum type="ea1JpnChsDbPeriod"/>
            </a:pPr>
            <a:r>
              <a:rPr lang="zh-CN" altLang="en-US" dirty="0">
                <a:solidFill>
                  <a:schemeClr val="accent5">
                    <a:lumMod val="50000"/>
                  </a:schemeClr>
                </a:solidFill>
              </a:rPr>
              <a:t>总结与展望</a:t>
            </a:r>
            <a:endParaRPr lang="en-US" altLang="zh-CN" dirty="0">
              <a:solidFill>
                <a:schemeClr val="accent5">
                  <a:lumMod val="50000"/>
                </a:schemeClr>
              </a:solidFill>
            </a:endParaRPr>
          </a:p>
        </p:txBody>
      </p:sp>
    </p:spTree>
    <p:extLst>
      <p:ext uri="{BB962C8B-B14F-4D97-AF65-F5344CB8AC3E}">
        <p14:creationId xmlns:p14="http://schemas.microsoft.com/office/powerpoint/2010/main" val="33673681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7.1 </a:t>
            </a:r>
            <a:r>
              <a:rPr lang="zh-CN" altLang="en-US"/>
              <a:t>全文工作及创新</a:t>
            </a:r>
            <a:r>
              <a:rPr lang="zh-CN" altLang="en-US" dirty="0"/>
              <a:t>点总结</a:t>
            </a:r>
          </a:p>
        </p:txBody>
      </p:sp>
      <p:sp>
        <p:nvSpPr>
          <p:cNvPr id="6" name="矩形 5">
            <a:extLst>
              <a:ext uri="{FF2B5EF4-FFF2-40B4-BE49-F238E27FC236}">
                <a16:creationId xmlns:a16="http://schemas.microsoft.com/office/drawing/2014/main" xmlns="" id="{C35567CB-BEDE-4443-BF87-3E91D1BB598D}"/>
              </a:ext>
            </a:extLst>
          </p:cNvPr>
          <p:cNvSpPr/>
          <p:nvPr/>
        </p:nvSpPr>
        <p:spPr>
          <a:xfrm>
            <a:off x="633378" y="1543612"/>
            <a:ext cx="10410541" cy="419820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b="1" dirty="0">
                <a:solidFill>
                  <a:srgbClr val="FF0000"/>
                </a:solidFill>
                <a:latin typeface="Times New Roman" panose="02020603050405020304" pitchFamily="18" charset="0"/>
                <a:cs typeface="Times New Roman" panose="02020603050405020304" pitchFamily="18" charset="0"/>
              </a:rPr>
              <a:t>提出了一种基于气流诱导标签预分离，阻断真空传递后再用真空吸盘拾取的标签分离新方案</a:t>
            </a:r>
            <a:r>
              <a:rPr lang="zh-CN" altLang="en-US" b="1" dirty="0">
                <a:solidFill>
                  <a:srgbClr val="3903E7"/>
                </a:solidFill>
                <a:latin typeface="Times New Roman" panose="02020603050405020304" pitchFamily="18" charset="0"/>
                <a:cs typeface="Times New Roman" panose="02020603050405020304" pitchFamily="18" charset="0"/>
              </a:rPr>
              <a:t>。</a:t>
            </a:r>
            <a:endParaRPr lang="en-US" altLang="zh-CN" b="1" dirty="0">
              <a:solidFill>
                <a:srgbClr val="3903E7"/>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FF0000"/>
                </a:solidFill>
                <a:latin typeface="Times New Roman" panose="02020603050405020304" pitchFamily="18" charset="0"/>
                <a:cs typeface="Times New Roman" panose="02020603050405020304" pitchFamily="18" charset="0"/>
              </a:rPr>
              <a:t>揭示了气流诱导标签分离的机理</a:t>
            </a:r>
            <a:r>
              <a:rPr lang="zh-CN" altLang="en-US" b="1" dirty="0">
                <a:solidFill>
                  <a:srgbClr val="3903E7"/>
                </a:solidFill>
                <a:latin typeface="Times New Roman" panose="02020603050405020304" pitchFamily="18" charset="0"/>
                <a:cs typeface="Times New Roman" panose="02020603050405020304" pitchFamily="18" charset="0"/>
              </a:rPr>
              <a:t>，研究表明标签分离的动态过程呈现出三个阶段：初始间隙产生阶段、微缝隙拓展阶段、分离通道形成阶段。</a:t>
            </a:r>
            <a:endParaRPr lang="en-US" altLang="zh-CN" b="1" dirty="0">
              <a:solidFill>
                <a:srgbClr val="3903E7"/>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FF0000"/>
                </a:solidFill>
                <a:latin typeface="Times New Roman" panose="02020603050405020304" pitchFamily="18" charset="0"/>
                <a:cs typeface="Times New Roman" panose="02020603050405020304" pitchFamily="18" charset="0"/>
              </a:rPr>
              <a:t>研究了气流诱导标签分离的稳定性</a:t>
            </a:r>
            <a:r>
              <a:rPr lang="zh-CN" altLang="en-US" b="1" dirty="0">
                <a:solidFill>
                  <a:srgbClr val="3903E7"/>
                </a:solidFill>
                <a:latin typeface="Times New Roman" panose="02020603050405020304" pitchFamily="18" charset="0"/>
                <a:cs typeface="Times New Roman" panose="02020603050405020304" pitchFamily="18" charset="0"/>
              </a:rPr>
              <a:t>，研究结论对设计、调试相关机构提供了指导依据</a:t>
            </a:r>
            <a:endParaRPr lang="en-US" altLang="zh-CN" b="1" dirty="0">
              <a:solidFill>
                <a:srgbClr val="3903E7"/>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FF0000"/>
                </a:solidFill>
                <a:latin typeface="Times New Roman" panose="02020603050405020304" pitchFamily="18" charset="0"/>
                <a:cs typeface="Times New Roman" panose="02020603050405020304" pitchFamily="18" charset="0"/>
              </a:rPr>
              <a:t>设计了完整的气流诱导标签分离的方案</a:t>
            </a:r>
            <a:r>
              <a:rPr lang="zh-CN" altLang="en-US" b="1" dirty="0">
                <a:solidFill>
                  <a:srgbClr val="3903E7"/>
                </a:solidFill>
                <a:latin typeface="Times New Roman" panose="02020603050405020304" pitchFamily="18" charset="0"/>
                <a:cs typeface="Times New Roman" panose="02020603050405020304" pitchFamily="18" charset="0"/>
              </a:rPr>
              <a:t>，并从气体流速、标签的约束以及标签本身的物理特性三个角度对该分离方案进行了参数分析。</a:t>
            </a:r>
            <a:endParaRPr lang="en-US" altLang="zh-CN" b="1" dirty="0">
              <a:solidFill>
                <a:srgbClr val="3903E7"/>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3903E7"/>
                </a:solidFill>
                <a:latin typeface="Times New Roman" panose="02020603050405020304" pitchFamily="18" charset="0"/>
                <a:cs typeface="Times New Roman" panose="02020603050405020304" pitchFamily="18" charset="0"/>
              </a:rPr>
              <a:t>设计并制造了气流诱导标签分离的实验装置。通过观察标签分离的动态过程，得出首张标签最先分离，后续的标签依次分离，这可以</a:t>
            </a:r>
            <a:r>
              <a:rPr lang="zh-CN" altLang="en-US" b="1" dirty="0">
                <a:solidFill>
                  <a:srgbClr val="FF0000"/>
                </a:solidFill>
                <a:latin typeface="Times New Roman" panose="02020603050405020304" pitchFamily="18" charset="0"/>
                <a:cs typeface="Times New Roman" panose="02020603050405020304" pitchFamily="18" charset="0"/>
              </a:rPr>
              <a:t>保证每次只取到第一张标签</a:t>
            </a:r>
            <a:r>
              <a:rPr lang="zh-CN" altLang="en-US" b="1" dirty="0">
                <a:solidFill>
                  <a:srgbClr val="3903E7"/>
                </a:solidFill>
                <a:latin typeface="Times New Roman" panose="02020603050405020304" pitchFamily="18" charset="0"/>
                <a:cs typeface="Times New Roman" panose="02020603050405020304" pitchFamily="18" charset="0"/>
              </a:rPr>
              <a:t>，并且能实现持续分离的效果。此外，</a:t>
            </a:r>
            <a:r>
              <a:rPr lang="zh-CN" altLang="en-US" b="1" dirty="0">
                <a:solidFill>
                  <a:srgbClr val="FF0000"/>
                </a:solidFill>
                <a:latin typeface="Times New Roman" panose="02020603050405020304" pitchFamily="18" charset="0"/>
                <a:cs typeface="Times New Roman" panose="02020603050405020304" pitchFamily="18" charset="0"/>
              </a:rPr>
              <a:t>首张标签的预分离在</a:t>
            </a:r>
            <a:r>
              <a:rPr lang="en-US" altLang="zh-CN" b="1" dirty="0">
                <a:solidFill>
                  <a:srgbClr val="FF0000"/>
                </a:solidFill>
                <a:latin typeface="Times New Roman" panose="02020603050405020304" pitchFamily="18" charset="0"/>
                <a:cs typeface="Times New Roman" panose="02020603050405020304" pitchFamily="18" charset="0"/>
              </a:rPr>
              <a:t>0.1s</a:t>
            </a:r>
            <a:r>
              <a:rPr lang="zh-CN" altLang="en-US" b="1" dirty="0">
                <a:solidFill>
                  <a:srgbClr val="FF0000"/>
                </a:solidFill>
                <a:latin typeface="Times New Roman" panose="02020603050405020304" pitchFamily="18" charset="0"/>
                <a:cs typeface="Times New Roman" panose="02020603050405020304" pitchFamily="18" charset="0"/>
              </a:rPr>
              <a:t>内即可完成</a:t>
            </a:r>
            <a:r>
              <a:rPr lang="zh-CN" altLang="en-US" b="1" dirty="0">
                <a:solidFill>
                  <a:srgbClr val="3903E7"/>
                </a:solidFill>
                <a:latin typeface="Times New Roman" panose="02020603050405020304" pitchFamily="18" charset="0"/>
                <a:cs typeface="Times New Roman" panose="02020603050405020304" pitchFamily="18" charset="0"/>
              </a:rPr>
              <a:t>，分离效率显著。</a:t>
            </a:r>
            <a:endParaRPr lang="en-US" altLang="zh-CN" b="1" dirty="0">
              <a:solidFill>
                <a:srgbClr val="3903E7"/>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b="1" dirty="0">
                <a:solidFill>
                  <a:srgbClr val="FF0000"/>
                </a:solidFill>
                <a:latin typeface="Times New Roman" panose="02020603050405020304" pitchFamily="18" charset="0"/>
                <a:cs typeface="Times New Roman" panose="02020603050405020304" pitchFamily="18" charset="0"/>
              </a:rPr>
              <a:t>实现了包装机的集成，</a:t>
            </a:r>
            <a:r>
              <a:rPr lang="zh-CN" altLang="en-US" b="1" dirty="0">
                <a:solidFill>
                  <a:srgbClr val="3903E7"/>
                </a:solidFill>
                <a:latin typeface="Times New Roman" panose="02020603050405020304" pitchFamily="18" charset="0"/>
                <a:cs typeface="Times New Roman" panose="02020603050405020304" pitchFamily="18" charset="0"/>
              </a:rPr>
              <a:t>通过实验测试了该模块能满足整机对效率及可靠性的需求。</a:t>
            </a:r>
          </a:p>
        </p:txBody>
      </p:sp>
    </p:spTree>
    <p:extLst>
      <p:ext uri="{BB962C8B-B14F-4D97-AF65-F5344CB8AC3E}">
        <p14:creationId xmlns:p14="http://schemas.microsoft.com/office/powerpoint/2010/main" val="19031454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7.2 </a:t>
            </a:r>
            <a:r>
              <a:rPr lang="zh-CN" altLang="en-US" dirty="0"/>
              <a:t>下一步研究工作展望</a:t>
            </a:r>
          </a:p>
        </p:txBody>
      </p:sp>
      <p:sp>
        <p:nvSpPr>
          <p:cNvPr id="6" name="矩形 5">
            <a:extLst>
              <a:ext uri="{FF2B5EF4-FFF2-40B4-BE49-F238E27FC236}">
                <a16:creationId xmlns:a16="http://schemas.microsoft.com/office/drawing/2014/main" xmlns="" id="{C35567CB-BEDE-4443-BF87-3E91D1BB598D}"/>
              </a:ext>
            </a:extLst>
          </p:cNvPr>
          <p:cNvSpPr/>
          <p:nvPr/>
        </p:nvSpPr>
        <p:spPr>
          <a:xfrm>
            <a:off x="816259" y="2285292"/>
            <a:ext cx="10061642" cy="1670586"/>
          </a:xfrm>
          <a:prstGeom prst="rect">
            <a:avLst/>
          </a:prstGeom>
        </p:spPr>
        <p:txBody>
          <a:bodyPr wrap="square">
            <a:spAutoFit/>
          </a:bodyPr>
          <a:lstStyle/>
          <a:p>
            <a:pPr marL="285750" indent="-285750">
              <a:lnSpc>
                <a:spcPct val="200000"/>
              </a:lnSpc>
              <a:buFont typeface="Wingdings" panose="05000000000000000000" pitchFamily="2" charset="2"/>
              <a:buChar char="p"/>
            </a:pPr>
            <a:r>
              <a:rPr lang="zh-CN" altLang="en-US" b="1" dirty="0">
                <a:solidFill>
                  <a:srgbClr val="FF0000"/>
                </a:solidFill>
                <a:latin typeface="Times New Roman" panose="02020603050405020304" pitchFamily="18" charset="0"/>
                <a:cs typeface="Times New Roman" panose="02020603050405020304" pitchFamily="18" charset="0"/>
              </a:rPr>
              <a:t>拓展标签的规格，增加样本的数量</a:t>
            </a:r>
            <a:r>
              <a:rPr lang="zh-CN" altLang="en-US" b="1" dirty="0">
                <a:solidFill>
                  <a:srgbClr val="3903E7"/>
                </a:solidFill>
                <a:latin typeface="Times New Roman" panose="02020603050405020304" pitchFamily="18" charset="0"/>
                <a:cs typeface="Times New Roman" panose="02020603050405020304" pitchFamily="18" charset="0"/>
              </a:rPr>
              <a:t>，以获得更广泛和更准确的结论</a:t>
            </a:r>
            <a:endParaRPr lang="en-US" altLang="zh-CN" b="1" dirty="0">
              <a:solidFill>
                <a:srgbClr val="3903E7"/>
              </a:solidFill>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p"/>
            </a:pPr>
            <a:r>
              <a:rPr lang="zh-CN" altLang="en-US" b="1" dirty="0">
                <a:solidFill>
                  <a:srgbClr val="3903E7"/>
                </a:solidFill>
                <a:latin typeface="Times New Roman" panose="02020603050405020304" pitchFamily="18" charset="0"/>
                <a:cs typeface="Times New Roman" panose="02020603050405020304" pitchFamily="18" charset="0"/>
              </a:rPr>
              <a:t>研究</a:t>
            </a:r>
            <a:r>
              <a:rPr lang="zh-CN" altLang="en-US" b="1" dirty="0">
                <a:solidFill>
                  <a:srgbClr val="FF0000"/>
                </a:solidFill>
                <a:latin typeface="Times New Roman" panose="02020603050405020304" pitchFamily="18" charset="0"/>
                <a:cs typeface="Times New Roman" panose="02020603050405020304" pitchFamily="18" charset="0"/>
              </a:rPr>
              <a:t>结合反馈机制</a:t>
            </a:r>
            <a:r>
              <a:rPr lang="zh-CN" altLang="en-US" b="1" dirty="0">
                <a:solidFill>
                  <a:srgbClr val="3903E7"/>
                </a:solidFill>
                <a:latin typeface="Times New Roman" panose="02020603050405020304" pitchFamily="18" charset="0"/>
                <a:cs typeface="Times New Roman" panose="02020603050405020304" pitchFamily="18" charset="0"/>
              </a:rPr>
              <a:t>的分离控制方案及算法，提高气流诱导标签分离的方案的灵活性</a:t>
            </a:r>
            <a:endParaRPr lang="en-US" altLang="zh-CN" b="1" dirty="0">
              <a:solidFill>
                <a:srgbClr val="3903E7"/>
              </a:solidFill>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p"/>
            </a:pPr>
            <a:r>
              <a:rPr lang="zh-CN" altLang="en-US" b="1" dirty="0">
                <a:solidFill>
                  <a:srgbClr val="3903E7"/>
                </a:solidFill>
                <a:latin typeface="Times New Roman" panose="02020603050405020304" pitchFamily="18" charset="0"/>
                <a:cs typeface="Times New Roman" panose="02020603050405020304" pitchFamily="18" charset="0"/>
              </a:rPr>
              <a:t>针对气流诱导的下阈值</a:t>
            </a:r>
            <a:r>
              <a:rPr lang="en-US" altLang="zh-CN" b="1" dirty="0">
                <a:solidFill>
                  <a:srgbClr val="3903E7"/>
                </a:solidFill>
                <a:latin typeface="Times New Roman" panose="02020603050405020304" pitchFamily="18" charset="0"/>
                <a:cs typeface="Times New Roman" panose="02020603050405020304" pitchFamily="18" charset="0"/>
              </a:rPr>
              <a:t>——</a:t>
            </a:r>
            <a:r>
              <a:rPr lang="zh-CN" altLang="en-US" b="1" dirty="0">
                <a:solidFill>
                  <a:srgbClr val="FF0000"/>
                </a:solidFill>
                <a:latin typeface="Times New Roman" panose="02020603050405020304" pitchFamily="18" charset="0"/>
                <a:cs typeface="Times New Roman" panose="02020603050405020304" pitchFamily="18" charset="0"/>
              </a:rPr>
              <a:t>临界分离速度</a:t>
            </a:r>
            <a:r>
              <a:rPr lang="zh-CN" altLang="en-US" b="1" dirty="0">
                <a:solidFill>
                  <a:srgbClr val="3903E7"/>
                </a:solidFill>
                <a:latin typeface="Times New Roman" panose="02020603050405020304" pitchFamily="18" charset="0"/>
                <a:cs typeface="Times New Roman" panose="02020603050405020304" pitchFamily="18" charset="0"/>
              </a:rPr>
              <a:t>进行进一步的研究</a:t>
            </a:r>
          </a:p>
        </p:txBody>
      </p:sp>
    </p:spTree>
    <p:extLst>
      <p:ext uri="{BB962C8B-B14F-4D97-AF65-F5344CB8AC3E}">
        <p14:creationId xmlns:p14="http://schemas.microsoft.com/office/powerpoint/2010/main" val="13440146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1.3 </a:t>
            </a:r>
            <a:r>
              <a:rPr lang="zh-CN" altLang="en-US" dirty="0">
                <a:latin typeface="+mn-lt"/>
              </a:rPr>
              <a:t>现有标签分离的主要方法</a:t>
            </a:r>
          </a:p>
        </p:txBody>
      </p:sp>
      <p:pic>
        <p:nvPicPr>
          <p:cNvPr id="9" name="图片 8">
            <a:extLst>
              <a:ext uri="{FF2B5EF4-FFF2-40B4-BE49-F238E27FC236}">
                <a16:creationId xmlns:a16="http://schemas.microsoft.com/office/drawing/2014/main" xmlns="" id="{B3202CD2-46B4-4F43-B986-5177003C2AC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005919" y="4229179"/>
            <a:ext cx="3504586" cy="2262851"/>
          </a:xfrm>
          <a:prstGeom prst="rect">
            <a:avLst/>
          </a:prstGeom>
          <a:noFill/>
          <a:ln>
            <a:noFill/>
          </a:ln>
        </p:spPr>
      </p:pic>
      <p:sp>
        <p:nvSpPr>
          <p:cNvPr id="10" name="文本框 9">
            <a:extLst>
              <a:ext uri="{FF2B5EF4-FFF2-40B4-BE49-F238E27FC236}">
                <a16:creationId xmlns:a16="http://schemas.microsoft.com/office/drawing/2014/main" xmlns="" id="{B8931A28-C5C2-4548-AD92-5E8430CA8181}"/>
              </a:ext>
            </a:extLst>
          </p:cNvPr>
          <p:cNvSpPr txBox="1"/>
          <p:nvPr/>
        </p:nvSpPr>
        <p:spPr>
          <a:xfrm>
            <a:off x="152020" y="1184670"/>
            <a:ext cx="10681376" cy="461665"/>
          </a:xfrm>
          <a:prstGeom prst="rect">
            <a:avLst/>
          </a:prstGeom>
          <a:noFill/>
        </p:spPr>
        <p:txBody>
          <a:bodyPr wrap="square" rtlCol="0">
            <a:spAutoFit/>
          </a:bodyPr>
          <a:lstStyle/>
          <a:p>
            <a:r>
              <a:rPr lang="zh-CN" altLang="en-US" sz="2400" b="1" dirty="0">
                <a:solidFill>
                  <a:srgbClr val="000066"/>
                </a:solidFill>
                <a:latin typeface="Times New Roman" panose="02020603050405020304" pitchFamily="18" charset="0"/>
                <a:ea typeface="微软雅黑" panose="020B0503020204020204" pitchFamily="34" charset="-122"/>
              </a:rPr>
              <a:t>根据采用的基本原理，现有标签分离的主要方法有：</a:t>
            </a:r>
          </a:p>
        </p:txBody>
      </p:sp>
      <p:sp>
        <p:nvSpPr>
          <p:cNvPr id="11" name="文本框 10">
            <a:extLst>
              <a:ext uri="{FF2B5EF4-FFF2-40B4-BE49-F238E27FC236}">
                <a16:creationId xmlns:a16="http://schemas.microsoft.com/office/drawing/2014/main" xmlns="" id="{1DE4A93A-E89B-443C-8A82-DF1BCB41DB9D}"/>
              </a:ext>
            </a:extLst>
          </p:cNvPr>
          <p:cNvSpPr txBox="1"/>
          <p:nvPr/>
        </p:nvSpPr>
        <p:spPr>
          <a:xfrm>
            <a:off x="301988" y="1794685"/>
            <a:ext cx="1723549" cy="461665"/>
          </a:xfrm>
          <a:prstGeom prst="rect">
            <a:avLst/>
          </a:prstGeom>
          <a:solidFill>
            <a:srgbClr val="000066"/>
          </a:solidFill>
        </p:spPr>
        <p:txBody>
          <a:bodyPr wrap="none" rtlCol="0">
            <a:spAutoFit/>
          </a:bodyPr>
          <a:lstStyle/>
          <a:p>
            <a:r>
              <a:rPr lang="zh-CN" altLang="en-US" sz="2400" dirty="0">
                <a:solidFill>
                  <a:schemeClr val="bg1"/>
                </a:solidFill>
                <a:latin typeface="Times New Roman" panose="02020603050405020304" pitchFamily="18" charset="0"/>
                <a:ea typeface="微软雅黑" panose="020B0503020204020204" pitchFamily="34" charset="-122"/>
              </a:rPr>
              <a:t>真空吸附法</a:t>
            </a:r>
          </a:p>
        </p:txBody>
      </p:sp>
      <p:sp>
        <p:nvSpPr>
          <p:cNvPr id="12" name="文本框 11">
            <a:extLst>
              <a:ext uri="{FF2B5EF4-FFF2-40B4-BE49-F238E27FC236}">
                <a16:creationId xmlns:a16="http://schemas.microsoft.com/office/drawing/2014/main" xmlns="" id="{15259D0D-1458-4FC0-8A60-4EA27BBA932A}"/>
              </a:ext>
            </a:extLst>
          </p:cNvPr>
          <p:cNvSpPr txBox="1"/>
          <p:nvPr/>
        </p:nvSpPr>
        <p:spPr>
          <a:xfrm>
            <a:off x="2791704" y="1794685"/>
            <a:ext cx="1723549" cy="461665"/>
          </a:xfrm>
          <a:prstGeom prst="rect">
            <a:avLst/>
          </a:prstGeom>
          <a:solidFill>
            <a:srgbClr val="000066"/>
          </a:solidFill>
        </p:spPr>
        <p:txBody>
          <a:bodyPr wrap="none" rtlCol="0">
            <a:spAutoFit/>
          </a:bodyPr>
          <a:lstStyle/>
          <a:p>
            <a:r>
              <a:rPr lang="zh-CN" altLang="en-US" sz="2400" dirty="0">
                <a:solidFill>
                  <a:schemeClr val="bg1"/>
                </a:solidFill>
                <a:latin typeface="Times New Roman" panose="02020603050405020304" pitchFamily="18" charset="0"/>
                <a:ea typeface="微软雅黑" panose="020B0503020204020204" pitchFamily="34" charset="-122"/>
              </a:rPr>
              <a:t>飞达分离法</a:t>
            </a:r>
          </a:p>
        </p:txBody>
      </p:sp>
      <p:sp>
        <p:nvSpPr>
          <p:cNvPr id="13" name="文本框 12">
            <a:extLst>
              <a:ext uri="{FF2B5EF4-FFF2-40B4-BE49-F238E27FC236}">
                <a16:creationId xmlns:a16="http://schemas.microsoft.com/office/drawing/2014/main" xmlns="" id="{6947B410-066A-4429-84E4-15A998088407}"/>
              </a:ext>
            </a:extLst>
          </p:cNvPr>
          <p:cNvSpPr txBox="1"/>
          <p:nvPr/>
        </p:nvSpPr>
        <p:spPr>
          <a:xfrm>
            <a:off x="5281420" y="1794685"/>
            <a:ext cx="1723549" cy="461665"/>
          </a:xfrm>
          <a:prstGeom prst="rect">
            <a:avLst/>
          </a:prstGeom>
          <a:solidFill>
            <a:srgbClr val="000066"/>
          </a:solidFill>
        </p:spPr>
        <p:txBody>
          <a:bodyPr wrap="none" rtlCol="0">
            <a:spAutoFit/>
          </a:bodyPr>
          <a:lstStyle/>
          <a:p>
            <a:r>
              <a:rPr lang="zh-CN" altLang="en-US" sz="2400" dirty="0">
                <a:solidFill>
                  <a:schemeClr val="bg1"/>
                </a:solidFill>
                <a:latin typeface="Times New Roman" panose="02020603050405020304" pitchFamily="18" charset="0"/>
                <a:ea typeface="微软雅黑" panose="020B0503020204020204" pitchFamily="34" charset="-122"/>
              </a:rPr>
              <a:t>摩擦分离法</a:t>
            </a:r>
          </a:p>
        </p:txBody>
      </p:sp>
      <p:sp>
        <p:nvSpPr>
          <p:cNvPr id="14" name="文本框 13">
            <a:extLst>
              <a:ext uri="{FF2B5EF4-FFF2-40B4-BE49-F238E27FC236}">
                <a16:creationId xmlns:a16="http://schemas.microsoft.com/office/drawing/2014/main" xmlns="" id="{D934D173-D52D-4106-977D-4A01EF999C64}"/>
              </a:ext>
            </a:extLst>
          </p:cNvPr>
          <p:cNvSpPr txBox="1"/>
          <p:nvPr/>
        </p:nvSpPr>
        <p:spPr>
          <a:xfrm>
            <a:off x="7771136" y="1794685"/>
            <a:ext cx="1723549" cy="461665"/>
          </a:xfrm>
          <a:prstGeom prst="rect">
            <a:avLst/>
          </a:prstGeom>
          <a:solidFill>
            <a:srgbClr val="000066"/>
          </a:solidFill>
        </p:spPr>
        <p:txBody>
          <a:bodyPr wrap="none" rtlCol="0">
            <a:spAutoFit/>
          </a:bodyPr>
          <a:lstStyle/>
          <a:p>
            <a:r>
              <a:rPr lang="zh-CN" altLang="en-US" sz="2400" dirty="0">
                <a:solidFill>
                  <a:schemeClr val="bg1"/>
                </a:solidFill>
                <a:latin typeface="Times New Roman" panose="02020603050405020304" pitchFamily="18" charset="0"/>
                <a:ea typeface="微软雅黑" panose="020B0503020204020204" pitchFamily="34" charset="-122"/>
              </a:rPr>
              <a:t>静电分离法</a:t>
            </a:r>
          </a:p>
        </p:txBody>
      </p:sp>
      <p:sp>
        <p:nvSpPr>
          <p:cNvPr id="15" name="文本框 14">
            <a:extLst>
              <a:ext uri="{FF2B5EF4-FFF2-40B4-BE49-F238E27FC236}">
                <a16:creationId xmlns:a16="http://schemas.microsoft.com/office/drawing/2014/main" xmlns="" id="{C64F5FF1-4266-42B8-A8D7-CFFFA4054943}"/>
              </a:ext>
            </a:extLst>
          </p:cNvPr>
          <p:cNvSpPr txBox="1"/>
          <p:nvPr/>
        </p:nvSpPr>
        <p:spPr>
          <a:xfrm>
            <a:off x="10260853" y="1794685"/>
            <a:ext cx="1723549" cy="461665"/>
          </a:xfrm>
          <a:prstGeom prst="rect">
            <a:avLst/>
          </a:prstGeom>
          <a:solidFill>
            <a:srgbClr val="000066"/>
          </a:solidFill>
        </p:spPr>
        <p:txBody>
          <a:bodyPr wrap="none" rtlCol="0">
            <a:spAutoFit/>
          </a:bodyPr>
          <a:lstStyle/>
          <a:p>
            <a:r>
              <a:rPr lang="zh-CN" altLang="en-US" sz="2400" dirty="0">
                <a:solidFill>
                  <a:schemeClr val="bg1"/>
                </a:solidFill>
                <a:latin typeface="Times New Roman" panose="02020603050405020304" pitchFamily="18" charset="0"/>
                <a:ea typeface="微软雅黑" panose="020B0503020204020204" pitchFamily="34" charset="-122"/>
              </a:rPr>
              <a:t>机械剥离法</a:t>
            </a:r>
          </a:p>
        </p:txBody>
      </p:sp>
      <p:pic>
        <p:nvPicPr>
          <p:cNvPr id="16" name="图片 15">
            <a:extLst>
              <a:ext uri="{FF2B5EF4-FFF2-40B4-BE49-F238E27FC236}">
                <a16:creationId xmlns:a16="http://schemas.microsoft.com/office/drawing/2014/main" xmlns="" id="{BE3E1E56-2B74-4FA7-9086-30DDC79F4C5F}"/>
              </a:ext>
            </a:extLst>
          </p:cNvPr>
          <p:cNvPicPr>
            <a:picLocks noChangeAspect="1"/>
          </p:cNvPicPr>
          <p:nvPr/>
        </p:nvPicPr>
        <p:blipFill>
          <a:blip r:embed="rId8"/>
          <a:stretch>
            <a:fillRect/>
          </a:stretch>
        </p:blipFill>
        <p:spPr>
          <a:xfrm>
            <a:off x="1901602" y="4481585"/>
            <a:ext cx="3504586" cy="1758038"/>
          </a:xfrm>
          <a:prstGeom prst="rect">
            <a:avLst/>
          </a:prstGeom>
        </p:spPr>
      </p:pic>
      <p:pic>
        <p:nvPicPr>
          <p:cNvPr id="17" name="System_clip">
            <a:hlinkClick r:id="" action="ppaction://media"/>
            <a:extLst>
              <a:ext uri="{FF2B5EF4-FFF2-40B4-BE49-F238E27FC236}">
                <a16:creationId xmlns:a16="http://schemas.microsoft.com/office/drawing/2014/main" xmlns="" id="{BEB26219-6FB5-481C-9998-533447F9BE2C}"/>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926988" y="2526535"/>
            <a:ext cx="2533796" cy="1951535"/>
          </a:xfrm>
          <a:prstGeom prst="rect">
            <a:avLst/>
          </a:prstGeom>
        </p:spPr>
      </p:pic>
      <p:pic>
        <p:nvPicPr>
          <p:cNvPr id="18" name="Dual Tagger 3920_medium_clip">
            <a:hlinkClick r:id="" action="ppaction://media"/>
            <a:extLst>
              <a:ext uri="{FF2B5EF4-FFF2-40B4-BE49-F238E27FC236}">
                <a16:creationId xmlns:a16="http://schemas.microsoft.com/office/drawing/2014/main" xmlns="" id="{A1DF48D8-557D-4101-816E-B2C15BFC0C7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52020" y="2604617"/>
            <a:ext cx="2312827" cy="1696073"/>
          </a:xfrm>
          <a:prstGeom prst="rect">
            <a:avLst/>
          </a:prstGeom>
        </p:spPr>
      </p:pic>
      <p:pic>
        <p:nvPicPr>
          <p:cNvPr id="25" name="图片 24">
            <a:extLst>
              <a:ext uri="{FF2B5EF4-FFF2-40B4-BE49-F238E27FC236}">
                <a16:creationId xmlns:a16="http://schemas.microsoft.com/office/drawing/2014/main" xmlns="" id="{69F41D84-B673-4B49-9020-3EEE00E98637}"/>
              </a:ext>
            </a:extLst>
          </p:cNvPr>
          <p:cNvPicPr/>
          <p:nvPr/>
        </p:nvPicPr>
        <p:blipFill rotWithShape="1">
          <a:blip r:embed="rId11"/>
          <a:srcRect r="40209"/>
          <a:stretch/>
        </p:blipFill>
        <p:spPr>
          <a:xfrm>
            <a:off x="9989259" y="2684613"/>
            <a:ext cx="2202741" cy="1696074"/>
          </a:xfrm>
          <a:prstGeom prst="rect">
            <a:avLst/>
          </a:prstGeom>
        </p:spPr>
      </p:pic>
      <p:sp>
        <p:nvSpPr>
          <p:cNvPr id="26" name="矩形 25">
            <a:extLst>
              <a:ext uri="{FF2B5EF4-FFF2-40B4-BE49-F238E27FC236}">
                <a16:creationId xmlns:a16="http://schemas.microsoft.com/office/drawing/2014/main" xmlns="" id="{C436C285-B7F6-44B5-8433-C8E005A96362}"/>
              </a:ext>
            </a:extLst>
          </p:cNvPr>
          <p:cNvSpPr/>
          <p:nvPr/>
        </p:nvSpPr>
        <p:spPr>
          <a:xfrm>
            <a:off x="5416290" y="4567502"/>
            <a:ext cx="1820974" cy="1754326"/>
          </a:xfrm>
          <a:prstGeom prst="rect">
            <a:avLst/>
          </a:prstGeom>
          <a:ln>
            <a:solidFill>
              <a:srgbClr val="0070C0"/>
            </a:solidFill>
            <a:prstDash val="sysDash"/>
          </a:ln>
        </p:spPr>
        <p:txBody>
          <a:bodyPr wrap="square">
            <a:spAutoFit/>
          </a:bodyPr>
          <a:lstStyle/>
          <a:p>
            <a:r>
              <a:rPr lang="zh-CN" altLang="en-US" dirty="0">
                <a:latin typeface="微软雅黑" panose="020B0503020204020204" pitchFamily="34" charset="-122"/>
                <a:ea typeface="微软雅黑" panose="020B0503020204020204" pitchFamily="34" charset="-122"/>
              </a:rPr>
              <a:t>利用两层纸之间的摩擦力小于送纸摩擦力和分纸摩擦力的原理进行分离，其中</a:t>
            </a:r>
            <a:r>
              <a:rPr lang="en-US" altLang="zh-CN" b="1" dirty="0">
                <a:solidFill>
                  <a:srgbClr val="FF0000"/>
                </a:solidFill>
                <a:latin typeface="微软雅黑" panose="020B0503020204020204" pitchFamily="34" charset="-122"/>
                <a:ea typeface="微软雅黑" panose="020B0503020204020204" pitchFamily="34" charset="-122"/>
              </a:rPr>
              <a:t>FRR</a:t>
            </a:r>
            <a:r>
              <a:rPr lang="zh-CN" altLang="en-US" dirty="0">
                <a:latin typeface="微软雅黑" panose="020B0503020204020204" pitchFamily="34" charset="-122"/>
                <a:ea typeface="微软雅黑" panose="020B0503020204020204" pitchFamily="34" charset="-122"/>
              </a:rPr>
              <a:t>为常用手段</a:t>
            </a:r>
          </a:p>
        </p:txBody>
      </p:sp>
      <p:sp>
        <p:nvSpPr>
          <p:cNvPr id="27" name="矩形 26">
            <a:extLst>
              <a:ext uri="{FF2B5EF4-FFF2-40B4-BE49-F238E27FC236}">
                <a16:creationId xmlns:a16="http://schemas.microsoft.com/office/drawing/2014/main" xmlns="" id="{E9E3C6BD-E9E2-4018-ADCC-CB74726826B3}"/>
              </a:ext>
            </a:extLst>
          </p:cNvPr>
          <p:cNvSpPr/>
          <p:nvPr/>
        </p:nvSpPr>
        <p:spPr>
          <a:xfrm>
            <a:off x="2878211" y="2575490"/>
            <a:ext cx="1614767" cy="1754326"/>
          </a:xfrm>
          <a:prstGeom prst="rect">
            <a:avLst/>
          </a:prstGeom>
          <a:ln>
            <a:solidFill>
              <a:srgbClr val="0070C0"/>
            </a:solidFill>
            <a:prstDash val="sysDash"/>
          </a:ln>
        </p:spPr>
        <p:txBody>
          <a:bodyPr wrap="square">
            <a:spAutoFit/>
          </a:bodyPr>
          <a:lstStyle/>
          <a:p>
            <a:r>
              <a:rPr lang="zh-CN" altLang="en-US" dirty="0">
                <a:latin typeface="微软雅黑" panose="020B0503020204020204" pitchFamily="34" charset="-122"/>
                <a:ea typeface="微软雅黑" panose="020B0503020204020204" pitchFamily="34" charset="-122"/>
              </a:rPr>
              <a:t>采用</a:t>
            </a:r>
            <a:r>
              <a:rPr lang="zh-CN" altLang="en-US" b="1" dirty="0">
                <a:solidFill>
                  <a:srgbClr val="FF0000"/>
                </a:solidFill>
                <a:latin typeface="微软雅黑" panose="020B0503020204020204" pitchFamily="34" charset="-122"/>
                <a:ea typeface="微软雅黑" panose="020B0503020204020204" pitchFamily="34" charset="-122"/>
              </a:rPr>
              <a:t>飞达结构</a:t>
            </a:r>
            <a:r>
              <a:rPr lang="zh-CN" altLang="en-US" dirty="0">
                <a:latin typeface="微软雅黑" panose="020B0503020204020204" pitchFamily="34" charset="-122"/>
                <a:ea typeface="微软雅黑" panose="020B0503020204020204" pitchFamily="34" charset="-122"/>
              </a:rPr>
              <a:t>来分离纸张的方法，飞达结构由</a:t>
            </a:r>
            <a:r>
              <a:rPr lang="zh-CN" altLang="en-US" b="1" dirty="0">
                <a:solidFill>
                  <a:srgbClr val="FF0000"/>
                </a:solidFill>
                <a:latin typeface="微软雅黑" panose="020B0503020204020204" pitchFamily="34" charset="-122"/>
                <a:ea typeface="微软雅黑" panose="020B0503020204020204" pitchFamily="34" charset="-122"/>
              </a:rPr>
              <a:t>分离吸附</a:t>
            </a:r>
            <a:r>
              <a:rPr lang="zh-CN" altLang="en-US" dirty="0">
                <a:latin typeface="微软雅黑" panose="020B0503020204020204" pitchFamily="34" charset="-122"/>
                <a:ea typeface="微软雅黑" panose="020B0503020204020204" pitchFamily="34" charset="-122"/>
              </a:rPr>
              <a:t>和</a:t>
            </a:r>
            <a:r>
              <a:rPr lang="zh-CN" altLang="en-US" b="1" dirty="0">
                <a:solidFill>
                  <a:srgbClr val="FF0000"/>
                </a:solidFill>
                <a:latin typeface="微软雅黑" panose="020B0503020204020204" pitchFamily="34" charset="-122"/>
                <a:ea typeface="微软雅黑" panose="020B0503020204020204" pitchFamily="34" charset="-122"/>
              </a:rPr>
              <a:t>限位</a:t>
            </a:r>
            <a:r>
              <a:rPr lang="zh-CN" altLang="en-US" dirty="0">
                <a:latin typeface="微软雅黑" panose="020B0503020204020204" pitchFamily="34" charset="-122"/>
                <a:ea typeface="微软雅黑" panose="020B0503020204020204" pitchFamily="34" charset="-122"/>
              </a:rPr>
              <a:t>两个功能模组构成</a:t>
            </a:r>
          </a:p>
        </p:txBody>
      </p:sp>
      <p:sp>
        <p:nvSpPr>
          <p:cNvPr id="28" name="文本框 27">
            <a:extLst>
              <a:ext uri="{FF2B5EF4-FFF2-40B4-BE49-F238E27FC236}">
                <a16:creationId xmlns:a16="http://schemas.microsoft.com/office/drawing/2014/main" xmlns="" id="{E92C3729-A851-4EAB-87D6-613639B1F560}"/>
              </a:ext>
            </a:extLst>
          </p:cNvPr>
          <p:cNvSpPr txBox="1"/>
          <p:nvPr/>
        </p:nvSpPr>
        <p:spPr>
          <a:xfrm>
            <a:off x="4910106" y="2575490"/>
            <a:ext cx="2550677" cy="307777"/>
          </a:xfrm>
          <a:prstGeom prst="rect">
            <a:avLst/>
          </a:prstGeom>
          <a:solidFill>
            <a:srgbClr val="000066">
              <a:alpha val="55000"/>
            </a:srgbClr>
          </a:solidFill>
        </p:spPr>
        <p:txBody>
          <a:bodyPr wrap="square" rtlCol="0">
            <a:spAutoFit/>
          </a:bodyPr>
          <a:lstStyle/>
          <a:p>
            <a:r>
              <a:rPr lang="en-US" altLang="zh-CN" sz="1400" b="1" dirty="0">
                <a:solidFill>
                  <a:schemeClr val="bg1"/>
                </a:solidFill>
                <a:latin typeface="Times New Roman" panose="02020603050405020304" pitchFamily="18" charset="0"/>
                <a:ea typeface="微软雅黑" panose="020B0503020204020204" pitchFamily="34" charset="-122"/>
              </a:rPr>
              <a:t>FRR, Feed and Reverse Roller</a:t>
            </a:r>
          </a:p>
        </p:txBody>
      </p:sp>
      <p:sp>
        <p:nvSpPr>
          <p:cNvPr id="29" name="矩形 28">
            <a:extLst>
              <a:ext uri="{FF2B5EF4-FFF2-40B4-BE49-F238E27FC236}">
                <a16:creationId xmlns:a16="http://schemas.microsoft.com/office/drawing/2014/main" xmlns="" id="{CB1E6E72-0847-4F15-9C64-B66C98CFA64F}"/>
              </a:ext>
            </a:extLst>
          </p:cNvPr>
          <p:cNvSpPr/>
          <p:nvPr/>
        </p:nvSpPr>
        <p:spPr>
          <a:xfrm>
            <a:off x="325898" y="4443807"/>
            <a:ext cx="1614767" cy="1477328"/>
          </a:xfrm>
          <a:prstGeom prst="rect">
            <a:avLst/>
          </a:prstGeom>
          <a:ln>
            <a:solidFill>
              <a:srgbClr val="0070C0"/>
            </a:solidFill>
            <a:prstDash val="sysDash"/>
          </a:ln>
        </p:spPr>
        <p:txBody>
          <a:bodyPr wrap="square">
            <a:spAutoFit/>
          </a:bodyPr>
          <a:lstStyle/>
          <a:p>
            <a:r>
              <a:rPr lang="zh-CN" altLang="en-US" dirty="0">
                <a:latin typeface="微软雅黑" panose="020B0503020204020204" pitchFamily="34" charset="-122"/>
                <a:ea typeface="微软雅黑" panose="020B0503020204020204" pitchFamily="34" charset="-122"/>
              </a:rPr>
              <a:t>通过吸盘吸附堆叠标签的表面形成吸力，从而拉动标签分离</a:t>
            </a:r>
          </a:p>
        </p:txBody>
      </p:sp>
      <p:sp>
        <p:nvSpPr>
          <p:cNvPr id="30" name="矩形 29">
            <a:extLst>
              <a:ext uri="{FF2B5EF4-FFF2-40B4-BE49-F238E27FC236}">
                <a16:creationId xmlns:a16="http://schemas.microsoft.com/office/drawing/2014/main" xmlns="" id="{B6C66E67-86A6-446F-B4ED-C4D2BCCBB164}"/>
              </a:ext>
            </a:extLst>
          </p:cNvPr>
          <p:cNvSpPr/>
          <p:nvPr/>
        </p:nvSpPr>
        <p:spPr>
          <a:xfrm>
            <a:off x="10577233" y="4476135"/>
            <a:ext cx="1614767" cy="923330"/>
          </a:xfrm>
          <a:prstGeom prst="rect">
            <a:avLst/>
          </a:prstGeom>
          <a:ln>
            <a:solidFill>
              <a:srgbClr val="0070C0"/>
            </a:solidFill>
            <a:prstDash val="sysDash"/>
          </a:ln>
        </p:spPr>
        <p:txBody>
          <a:bodyPr wrap="square">
            <a:spAutoFit/>
          </a:bodyPr>
          <a:lstStyle/>
          <a:p>
            <a:r>
              <a:rPr lang="zh-CN" altLang="en-US" dirty="0">
                <a:latin typeface="微软雅黑" panose="020B0503020204020204" pitchFamily="34" charset="-122"/>
                <a:ea typeface="微软雅黑" panose="020B0503020204020204" pitchFamily="34" charset="-122"/>
              </a:rPr>
              <a:t>利用纸张本身的刚度实现分离</a:t>
            </a:r>
          </a:p>
        </p:txBody>
      </p:sp>
      <p:sp>
        <p:nvSpPr>
          <p:cNvPr id="31" name="矩形 30">
            <a:extLst>
              <a:ext uri="{FF2B5EF4-FFF2-40B4-BE49-F238E27FC236}">
                <a16:creationId xmlns:a16="http://schemas.microsoft.com/office/drawing/2014/main" xmlns="" id="{A4B40F6C-A35F-492A-9FB8-136138E1A3BC}"/>
              </a:ext>
            </a:extLst>
          </p:cNvPr>
          <p:cNvSpPr/>
          <p:nvPr/>
        </p:nvSpPr>
        <p:spPr>
          <a:xfrm>
            <a:off x="7674153" y="2729378"/>
            <a:ext cx="2101735" cy="1477328"/>
          </a:xfrm>
          <a:prstGeom prst="rect">
            <a:avLst/>
          </a:prstGeom>
          <a:ln>
            <a:solidFill>
              <a:srgbClr val="0070C0"/>
            </a:solidFill>
            <a:prstDash val="sysDash"/>
          </a:ln>
        </p:spPr>
        <p:txBody>
          <a:bodyPr wrap="square">
            <a:spAutoFit/>
          </a:bodyPr>
          <a:lstStyle/>
          <a:p>
            <a:r>
              <a:rPr lang="zh-CN" altLang="zh-CN" dirty="0">
                <a:latin typeface="微软雅黑" panose="020B0503020204020204" pitchFamily="34" charset="-122"/>
                <a:ea typeface="微软雅黑" panose="020B0503020204020204" pitchFamily="34" charset="-122"/>
              </a:rPr>
              <a:t>施加电压，使得极性不同的抓取器和被抓取物之间的静电力从而实现被抓取物的分离</a:t>
            </a:r>
            <a:endParaRPr lang="zh-CN" altLang="en-US"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xmlns="" id="{DFC98944-A19D-4B99-A5C4-E20024798F3E}"/>
              </a:ext>
            </a:extLst>
          </p:cNvPr>
          <p:cNvPicPr>
            <a:picLocks noChangeAspect="1"/>
          </p:cNvPicPr>
          <p:nvPr/>
        </p:nvPicPr>
        <p:blipFill>
          <a:blip r:embed="rId12"/>
          <a:stretch>
            <a:fillRect/>
          </a:stretch>
        </p:blipFill>
        <p:spPr>
          <a:xfrm>
            <a:off x="272737" y="3231534"/>
            <a:ext cx="5076825" cy="1724025"/>
          </a:xfrm>
          <a:prstGeom prst="rect">
            <a:avLst/>
          </a:prstGeom>
        </p:spPr>
      </p:pic>
      <p:pic>
        <p:nvPicPr>
          <p:cNvPr id="34" name="图片 33">
            <a:extLst>
              <a:ext uri="{FF2B5EF4-FFF2-40B4-BE49-F238E27FC236}">
                <a16:creationId xmlns:a16="http://schemas.microsoft.com/office/drawing/2014/main" xmlns="" id="{2B6BE80A-5319-4525-A773-47C7B44857BE}"/>
              </a:ext>
            </a:extLst>
          </p:cNvPr>
          <p:cNvPicPr/>
          <p:nvPr/>
        </p:nvPicPr>
        <p:blipFill>
          <a:blip r:embed="rId13">
            <a:extLst>
              <a:ext uri="{28A0092B-C50C-407E-A947-70E740481C1C}">
                <a14:useLocalDpi xmlns:a14="http://schemas.microsoft.com/office/drawing/2010/main" val="0"/>
              </a:ext>
            </a:extLst>
          </a:blip>
          <a:stretch>
            <a:fillRect/>
          </a:stretch>
        </p:blipFill>
        <p:spPr>
          <a:xfrm>
            <a:off x="6761740" y="1735767"/>
            <a:ext cx="2890260" cy="4185368"/>
          </a:xfrm>
          <a:prstGeom prst="rect">
            <a:avLst/>
          </a:prstGeom>
        </p:spPr>
      </p:pic>
      <p:sp>
        <p:nvSpPr>
          <p:cNvPr id="35" name="文本框 34">
            <a:extLst>
              <a:ext uri="{FF2B5EF4-FFF2-40B4-BE49-F238E27FC236}">
                <a16:creationId xmlns:a16="http://schemas.microsoft.com/office/drawing/2014/main" xmlns="" id="{8AF70137-55D1-4B26-BFAB-9C346BACB245}"/>
              </a:ext>
            </a:extLst>
          </p:cNvPr>
          <p:cNvSpPr txBox="1"/>
          <p:nvPr/>
        </p:nvSpPr>
        <p:spPr>
          <a:xfrm>
            <a:off x="6826040" y="5446770"/>
            <a:ext cx="2364139" cy="369332"/>
          </a:xfrm>
          <a:prstGeom prst="rect">
            <a:avLst/>
          </a:prstGeom>
          <a:solidFill>
            <a:srgbClr val="000066">
              <a:alpha val="55000"/>
            </a:srgbClr>
          </a:solidFill>
        </p:spPr>
        <p:txBody>
          <a:bodyPr wrap="square" rtlCol="0">
            <a:spAutoFit/>
          </a:bodyPr>
          <a:lstStyle/>
          <a:p>
            <a:r>
              <a:rPr lang="zh-CN" altLang="en-US" b="1" dirty="0">
                <a:solidFill>
                  <a:schemeClr val="bg1"/>
                </a:solidFill>
                <a:latin typeface="Times New Roman" panose="02020603050405020304" pitchFamily="18" charset="0"/>
                <a:ea typeface="微软雅黑" panose="020B0503020204020204" pitchFamily="34" charset="-122"/>
              </a:rPr>
              <a:t>取标失败：取多张</a:t>
            </a:r>
            <a:endParaRPr lang="en-US" altLang="zh-CN" b="1" dirty="0">
              <a:solidFill>
                <a:schemeClr val="bg1"/>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79024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
                                        <p:tgtEl>
                                          <p:spTgt spid="11"/>
                                        </p:tgtEl>
                                      </p:cBhvr>
                                    </p:animEffect>
                                    <p:anim calcmode="lin" valueType="num">
                                      <p:cBhvr>
                                        <p:cTn id="8" dur="200" fill="hold"/>
                                        <p:tgtEl>
                                          <p:spTgt spid="11"/>
                                        </p:tgtEl>
                                        <p:attrNameLst>
                                          <p:attrName>ppt_x</p:attrName>
                                        </p:attrNameLst>
                                      </p:cBhvr>
                                      <p:tavLst>
                                        <p:tav tm="0">
                                          <p:val>
                                            <p:strVal val="#ppt_x"/>
                                          </p:val>
                                        </p:tav>
                                        <p:tav tm="100000">
                                          <p:val>
                                            <p:strVal val="#ppt_x"/>
                                          </p:val>
                                        </p:tav>
                                      </p:tavLst>
                                    </p:anim>
                                    <p:anim calcmode="lin" valueType="num">
                                      <p:cBhvr>
                                        <p:cTn id="9" dur="2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
                                        <p:tgtEl>
                                          <p:spTgt spid="12"/>
                                        </p:tgtEl>
                                      </p:cBhvr>
                                    </p:animEffect>
                                    <p:anim calcmode="lin" valueType="num">
                                      <p:cBhvr>
                                        <p:cTn id="13" dur="200" fill="hold"/>
                                        <p:tgtEl>
                                          <p:spTgt spid="12"/>
                                        </p:tgtEl>
                                        <p:attrNameLst>
                                          <p:attrName>ppt_x</p:attrName>
                                        </p:attrNameLst>
                                      </p:cBhvr>
                                      <p:tavLst>
                                        <p:tav tm="0">
                                          <p:val>
                                            <p:strVal val="#ppt_x"/>
                                          </p:val>
                                        </p:tav>
                                        <p:tav tm="100000">
                                          <p:val>
                                            <p:strVal val="#ppt_x"/>
                                          </p:val>
                                        </p:tav>
                                      </p:tavLst>
                                    </p:anim>
                                    <p:anim calcmode="lin" valueType="num">
                                      <p:cBhvr>
                                        <p:cTn id="14" dur="2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
                                        <p:tgtEl>
                                          <p:spTgt spid="13"/>
                                        </p:tgtEl>
                                      </p:cBhvr>
                                    </p:animEffect>
                                    <p:anim calcmode="lin" valueType="num">
                                      <p:cBhvr>
                                        <p:cTn id="18" dur="200" fill="hold"/>
                                        <p:tgtEl>
                                          <p:spTgt spid="13"/>
                                        </p:tgtEl>
                                        <p:attrNameLst>
                                          <p:attrName>ppt_x</p:attrName>
                                        </p:attrNameLst>
                                      </p:cBhvr>
                                      <p:tavLst>
                                        <p:tav tm="0">
                                          <p:val>
                                            <p:strVal val="#ppt_x"/>
                                          </p:val>
                                        </p:tav>
                                        <p:tav tm="100000">
                                          <p:val>
                                            <p:strVal val="#ppt_x"/>
                                          </p:val>
                                        </p:tav>
                                      </p:tavLst>
                                    </p:anim>
                                    <p:anim calcmode="lin" valueType="num">
                                      <p:cBhvr>
                                        <p:cTn id="19" dur="2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
                                        <p:tgtEl>
                                          <p:spTgt spid="14"/>
                                        </p:tgtEl>
                                      </p:cBhvr>
                                    </p:animEffect>
                                    <p:anim calcmode="lin" valueType="num">
                                      <p:cBhvr>
                                        <p:cTn id="23" dur="200" fill="hold"/>
                                        <p:tgtEl>
                                          <p:spTgt spid="14"/>
                                        </p:tgtEl>
                                        <p:attrNameLst>
                                          <p:attrName>ppt_x</p:attrName>
                                        </p:attrNameLst>
                                      </p:cBhvr>
                                      <p:tavLst>
                                        <p:tav tm="0">
                                          <p:val>
                                            <p:strVal val="#ppt_x"/>
                                          </p:val>
                                        </p:tav>
                                        <p:tav tm="100000">
                                          <p:val>
                                            <p:strVal val="#ppt_x"/>
                                          </p:val>
                                        </p:tav>
                                      </p:tavLst>
                                    </p:anim>
                                    <p:anim calcmode="lin" valueType="num">
                                      <p:cBhvr>
                                        <p:cTn id="24" dur="2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00"/>
                                        <p:tgtEl>
                                          <p:spTgt spid="15"/>
                                        </p:tgtEl>
                                      </p:cBhvr>
                                    </p:animEffect>
                                    <p:anim calcmode="lin" valueType="num">
                                      <p:cBhvr>
                                        <p:cTn id="28" dur="200" fill="hold"/>
                                        <p:tgtEl>
                                          <p:spTgt spid="15"/>
                                        </p:tgtEl>
                                        <p:attrNameLst>
                                          <p:attrName>ppt_x</p:attrName>
                                        </p:attrNameLst>
                                      </p:cBhvr>
                                      <p:tavLst>
                                        <p:tav tm="0">
                                          <p:val>
                                            <p:strVal val="#ppt_x"/>
                                          </p:val>
                                        </p:tav>
                                        <p:tav tm="100000">
                                          <p:val>
                                            <p:strVal val="#ppt_x"/>
                                          </p:val>
                                        </p:tav>
                                      </p:tavLst>
                                    </p:anim>
                                    <p:anim calcmode="lin" valueType="num">
                                      <p:cBhvr>
                                        <p:cTn id="29" dur="2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randombar(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down)">
                                      <p:cBhvr>
                                        <p:cTn id="42" dur="1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randombar(horizontal)">
                                      <p:cBhvr>
                                        <p:cTn id="47" dur="500"/>
                                        <p:tgtEl>
                                          <p:spTgt spid="35"/>
                                        </p:tgtEl>
                                      </p:cBhvr>
                                    </p:animEffect>
                                  </p:childTnLst>
                                </p:cTn>
                              </p:par>
                              <p:par>
                                <p:cTn id="48" presetID="14" presetClass="entr" presetSubtype="1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randombar(horizontal)">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randombar(horizontal)">
                                      <p:cBhvr>
                                        <p:cTn id="63" dur="500"/>
                                        <p:tgtEl>
                                          <p:spTgt spid="27"/>
                                        </p:tgtEl>
                                      </p:cBhvr>
                                    </p:animEffect>
                                  </p:childTnLst>
                                </p:cTn>
                              </p:par>
                              <p:par>
                                <p:cTn id="64" presetID="14" presetClass="entr" presetSubtype="1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randombar(horizontal)">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randombar(horizontal)">
                                      <p:cBhvr>
                                        <p:cTn id="71" dur="500"/>
                                        <p:tgtEl>
                                          <p:spTgt spid="17"/>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randombar(horizontal)">
                                      <p:cBhvr>
                                        <p:cTn id="74" dur="500"/>
                                        <p:tgtEl>
                                          <p:spTgt spid="28"/>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randombar(horizontal)">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randombar(horizontal)">
                                      <p:cBhvr>
                                        <p:cTn id="82" dur="500"/>
                                        <p:tgtEl>
                                          <p:spTgt spid="9"/>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randombar(horizontal)">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nodeType="click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randombar(horizontal)">
                                      <p:cBhvr>
                                        <p:cTn id="90" dur="500"/>
                                        <p:tgtEl>
                                          <p:spTgt spid="25"/>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randombar(horizontal)">
                                      <p:cBhvr>
                                        <p:cTn id="9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4" fill="hold" display="0">
                  <p:stCondLst>
                    <p:cond delay="indefinite"/>
                  </p:stCondLst>
                </p:cTn>
                <p:tgtEl>
                  <p:spTgt spid="17"/>
                </p:tgtEl>
              </p:cMediaNode>
            </p:video>
            <p:video>
              <p:cMediaNode vol="80000">
                <p:cTn id="95" fill="hold" display="0">
                  <p:stCondLst>
                    <p:cond delay="indefinite"/>
                  </p:stCondLst>
                </p:cTn>
                <p:tgtEl>
                  <p:spTgt spid="18"/>
                </p:tgtEl>
              </p:cMediaNode>
            </p:video>
          </p:childTnLst>
        </p:cTn>
      </p:par>
    </p:tnLst>
    <p:bldLst>
      <p:bldP spid="11" grpId="0" animBg="1"/>
      <p:bldP spid="12" grpId="0" animBg="1"/>
      <p:bldP spid="13" grpId="0" animBg="1"/>
      <p:bldP spid="14" grpId="0" animBg="1"/>
      <p:bldP spid="15" grpId="0" animBg="1"/>
      <p:bldP spid="26" grpId="0" animBg="1"/>
      <p:bldP spid="27" grpId="0" animBg="1"/>
      <p:bldP spid="28" grpId="0" animBg="1"/>
      <p:bldP spid="29" grpId="0" animBg="1"/>
      <p:bldP spid="30" grpId="0" animBg="1"/>
      <p:bldP spid="31" grpId="0" animBg="1"/>
      <p:bldP spid="35" grpId="0" animBg="1"/>
      <p:bldP spid="3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latin typeface="+mn-lt"/>
              </a:rPr>
              <a:t>1.3 </a:t>
            </a:r>
            <a:r>
              <a:rPr lang="zh-CN" altLang="en-US" dirty="0">
                <a:latin typeface="+mn-lt"/>
              </a:rPr>
              <a:t>现有标签分离的主要方法</a:t>
            </a:r>
          </a:p>
        </p:txBody>
      </p:sp>
      <p:sp>
        <p:nvSpPr>
          <p:cNvPr id="23" name="文本框 22">
            <a:extLst>
              <a:ext uri="{FF2B5EF4-FFF2-40B4-BE49-F238E27FC236}">
                <a16:creationId xmlns:a16="http://schemas.microsoft.com/office/drawing/2014/main" xmlns="" id="{8F5D1B1F-6B0A-4C9D-B972-1358DA200812}"/>
              </a:ext>
            </a:extLst>
          </p:cNvPr>
          <p:cNvSpPr txBox="1"/>
          <p:nvPr/>
        </p:nvSpPr>
        <p:spPr>
          <a:xfrm>
            <a:off x="326148" y="1368415"/>
            <a:ext cx="10681376" cy="461665"/>
          </a:xfrm>
          <a:prstGeom prst="rect">
            <a:avLst/>
          </a:prstGeom>
          <a:noFill/>
        </p:spPr>
        <p:txBody>
          <a:bodyPr wrap="square" rtlCol="0">
            <a:spAutoFit/>
          </a:bodyPr>
          <a:lstStyle/>
          <a:p>
            <a:r>
              <a:rPr lang="zh-CN" altLang="en-US" sz="2400" b="1" dirty="0">
                <a:solidFill>
                  <a:srgbClr val="000066"/>
                </a:solidFill>
                <a:latin typeface="Times New Roman" panose="02020603050405020304" pitchFamily="18" charset="0"/>
                <a:ea typeface="微软雅黑" panose="020B0503020204020204" pitchFamily="34" charset="-122"/>
              </a:rPr>
              <a:t>现有各种标签分离方法的特点：</a:t>
            </a:r>
          </a:p>
        </p:txBody>
      </p:sp>
      <p:graphicFrame>
        <p:nvGraphicFramePr>
          <p:cNvPr id="24" name="表格 23">
            <a:extLst>
              <a:ext uri="{FF2B5EF4-FFF2-40B4-BE49-F238E27FC236}">
                <a16:creationId xmlns:a16="http://schemas.microsoft.com/office/drawing/2014/main" xmlns="" id="{2E9AEF65-B3B4-4777-8963-EA6D3AD0BFD8}"/>
              </a:ext>
            </a:extLst>
          </p:cNvPr>
          <p:cNvGraphicFramePr>
            <a:graphicFrameLocks noGrp="1"/>
          </p:cNvGraphicFramePr>
          <p:nvPr>
            <p:extLst>
              <p:ext uri="{D42A27DB-BD31-4B8C-83A1-F6EECF244321}">
                <p14:modId xmlns:p14="http://schemas.microsoft.com/office/powerpoint/2010/main" val="1154482381"/>
              </p:ext>
            </p:extLst>
          </p:nvPr>
        </p:nvGraphicFramePr>
        <p:xfrm>
          <a:off x="963539" y="2268111"/>
          <a:ext cx="10043985" cy="3550798"/>
        </p:xfrm>
        <a:graphic>
          <a:graphicData uri="http://schemas.openxmlformats.org/drawingml/2006/table">
            <a:tbl>
              <a:tblPr firstRow="1" bandRow="1">
                <a:tableStyleId>{5940675A-B579-460E-94D1-54222C63F5DA}</a:tableStyleId>
              </a:tblPr>
              <a:tblGrid>
                <a:gridCol w="2106027">
                  <a:extLst>
                    <a:ext uri="{9D8B030D-6E8A-4147-A177-3AD203B41FA5}">
                      <a16:colId xmlns:a16="http://schemas.microsoft.com/office/drawing/2014/main" xmlns="" val="2669843787"/>
                    </a:ext>
                  </a:extLst>
                </a:gridCol>
                <a:gridCol w="7937958">
                  <a:extLst>
                    <a:ext uri="{9D8B030D-6E8A-4147-A177-3AD203B41FA5}">
                      <a16:colId xmlns:a16="http://schemas.microsoft.com/office/drawing/2014/main" xmlns="" val="1879608543"/>
                    </a:ext>
                  </a:extLst>
                </a:gridCol>
              </a:tblGrid>
              <a:tr h="549822">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分离方法</a:t>
                      </a:r>
                    </a:p>
                  </a:txBody>
                  <a:tcPr anchor="ctr"/>
                </a:tc>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特点</a:t>
                      </a:r>
                    </a:p>
                  </a:txBody>
                  <a:tcPr anchor="ctr"/>
                </a:tc>
                <a:extLst>
                  <a:ext uri="{0D108BD9-81ED-4DB2-BD59-A6C34878D82A}">
                    <a16:rowId xmlns:a16="http://schemas.microsoft.com/office/drawing/2014/main" xmlns="" val="3341375413"/>
                  </a:ext>
                </a:extLst>
              </a:tr>
              <a:tr h="549822">
                <a:tc>
                  <a:txBody>
                    <a:bodyPr/>
                    <a:lstStyle/>
                    <a:p>
                      <a:pPr algn="ctr"/>
                      <a:r>
                        <a:rPr lang="zh-CN" altLang="zh-CN" sz="1800" b="1" kern="1200" dirty="0">
                          <a:solidFill>
                            <a:srgbClr val="002060"/>
                          </a:solidFill>
                          <a:effectLst/>
                          <a:latin typeface="微软雅黑" panose="020B0503020204020204" pitchFamily="34" charset="-122"/>
                          <a:ea typeface="微软雅黑" panose="020B0503020204020204" pitchFamily="34" charset="-122"/>
                        </a:rPr>
                        <a:t>真空吸附法</a:t>
                      </a:r>
                      <a:endParaRPr lang="zh-CN" altLang="en-US" sz="1800" b="1" dirty="0">
                        <a:solidFill>
                          <a:srgbClr val="002060"/>
                        </a:solidFill>
                        <a:latin typeface="微软雅黑" panose="020B0503020204020204" pitchFamily="34" charset="-122"/>
                        <a:ea typeface="微软雅黑" panose="020B0503020204020204" pitchFamily="34" charset="-122"/>
                      </a:endParaRPr>
                    </a:p>
                  </a:txBody>
                  <a:tcPr anchor="ctr"/>
                </a:tc>
                <a:tc>
                  <a:txBody>
                    <a:bodyPr/>
                    <a:lstStyle/>
                    <a:p>
                      <a:r>
                        <a:rPr lang="zh-CN" altLang="en-US" sz="1800" dirty="0">
                          <a:solidFill>
                            <a:srgbClr val="002060"/>
                          </a:solidFill>
                          <a:latin typeface="微软雅黑" panose="020B0503020204020204" pitchFamily="34" charset="-122"/>
                          <a:ea typeface="微软雅黑" panose="020B0503020204020204" pitchFamily="34" charset="-122"/>
                        </a:rPr>
                        <a:t>由于标签的透气性，真空发生传递，</a:t>
                      </a:r>
                      <a:r>
                        <a:rPr lang="zh-CN" altLang="en-US" sz="1800" b="1" dirty="0">
                          <a:solidFill>
                            <a:srgbClr val="FF0000"/>
                          </a:solidFill>
                          <a:latin typeface="微软雅黑" panose="020B0503020204020204" pitchFamily="34" charset="-122"/>
                          <a:ea typeface="微软雅黑" panose="020B0503020204020204" pitchFamily="34" charset="-122"/>
                        </a:rPr>
                        <a:t>容易吸取多张，不适用于透气性材料</a:t>
                      </a:r>
                    </a:p>
                  </a:txBody>
                  <a:tcPr anchor="ctr"/>
                </a:tc>
                <a:extLst>
                  <a:ext uri="{0D108BD9-81ED-4DB2-BD59-A6C34878D82A}">
                    <a16:rowId xmlns:a16="http://schemas.microsoft.com/office/drawing/2014/main" xmlns="" val="3035076184"/>
                  </a:ext>
                </a:extLst>
              </a:tr>
              <a:tr h="675755">
                <a:tc>
                  <a:txBody>
                    <a:bodyPr/>
                    <a:lstStyle/>
                    <a:p>
                      <a:pPr algn="ctr"/>
                      <a:r>
                        <a:rPr lang="zh-CN" altLang="zh-CN" sz="1800" b="1" kern="1200" dirty="0">
                          <a:solidFill>
                            <a:srgbClr val="002060"/>
                          </a:solidFill>
                          <a:effectLst/>
                          <a:latin typeface="微软雅黑" panose="020B0503020204020204" pitchFamily="34" charset="-122"/>
                          <a:ea typeface="微软雅黑" panose="020B0503020204020204" pitchFamily="34" charset="-122"/>
                        </a:rPr>
                        <a:t>飞达分离法</a:t>
                      </a:r>
                      <a:endParaRPr lang="zh-CN" altLang="en-US" sz="1800" b="1" dirty="0">
                        <a:solidFill>
                          <a:srgbClr val="002060"/>
                        </a:solidFill>
                        <a:latin typeface="微软雅黑" panose="020B0503020204020204" pitchFamily="34" charset="-122"/>
                        <a:ea typeface="微软雅黑" panose="020B0503020204020204" pitchFamily="34" charset="-122"/>
                      </a:endParaRPr>
                    </a:p>
                  </a:txBody>
                  <a:tcPr anchor="ctr"/>
                </a:tc>
                <a:tc>
                  <a:txBody>
                    <a:bodyPr/>
                    <a:lstStyle/>
                    <a:p>
                      <a:r>
                        <a:rPr lang="zh-CN" altLang="zh-CN" sz="1800" kern="1200" dirty="0">
                          <a:solidFill>
                            <a:srgbClr val="002060"/>
                          </a:solidFill>
                          <a:effectLst/>
                          <a:latin typeface="微软雅黑" panose="020B0503020204020204" pitchFamily="34" charset="-122"/>
                          <a:ea typeface="微软雅黑" panose="020B0503020204020204" pitchFamily="34" charset="-122"/>
                        </a:rPr>
                        <a:t>飞达结构组成多且复杂，适应大尺寸纸张的分离，</a:t>
                      </a:r>
                      <a:r>
                        <a:rPr lang="zh-CN" altLang="en-US" sz="1800" b="1" kern="1200" dirty="0">
                          <a:solidFill>
                            <a:srgbClr val="FF0000"/>
                          </a:solidFill>
                          <a:latin typeface="微软雅黑" panose="020B0503020204020204" pitchFamily="34" charset="-122"/>
                          <a:ea typeface="微软雅黑" panose="020B0503020204020204" pitchFamily="34" charset="-122"/>
                          <a:cs typeface="+mn-cs"/>
                        </a:rPr>
                        <a:t>不适用于小尺寸的标签分离</a:t>
                      </a:r>
                    </a:p>
                  </a:txBody>
                  <a:tcPr anchor="ctr"/>
                </a:tc>
                <a:extLst>
                  <a:ext uri="{0D108BD9-81ED-4DB2-BD59-A6C34878D82A}">
                    <a16:rowId xmlns:a16="http://schemas.microsoft.com/office/drawing/2014/main" xmlns="" val="3234596958"/>
                  </a:ext>
                </a:extLst>
              </a:tr>
              <a:tr h="549822">
                <a:tc>
                  <a:txBody>
                    <a:bodyPr/>
                    <a:lstStyle/>
                    <a:p>
                      <a:pPr algn="ctr"/>
                      <a:r>
                        <a:rPr lang="zh-CN" altLang="zh-CN" sz="1800" b="1" kern="1200" dirty="0">
                          <a:solidFill>
                            <a:srgbClr val="002060"/>
                          </a:solidFill>
                          <a:effectLst/>
                          <a:latin typeface="微软雅黑" panose="020B0503020204020204" pitchFamily="34" charset="-122"/>
                          <a:ea typeface="微软雅黑" panose="020B0503020204020204" pitchFamily="34" charset="-122"/>
                        </a:rPr>
                        <a:t>摩擦分离法</a:t>
                      </a:r>
                      <a:endParaRPr lang="zh-CN" altLang="en-US" sz="1800" b="1" dirty="0">
                        <a:solidFill>
                          <a:srgbClr val="002060"/>
                        </a:solidFill>
                        <a:latin typeface="微软雅黑" panose="020B0503020204020204" pitchFamily="34" charset="-122"/>
                        <a:ea typeface="微软雅黑" panose="020B0503020204020204" pitchFamily="34" charset="-122"/>
                      </a:endParaRPr>
                    </a:p>
                  </a:txBody>
                  <a:tcPr anchor="ctr"/>
                </a:tc>
                <a:tc>
                  <a:txBody>
                    <a:bodyPr/>
                    <a:lstStyle/>
                    <a:p>
                      <a:r>
                        <a:rPr lang="zh-CN" altLang="en-US" sz="1800" b="1" kern="1200" dirty="0">
                          <a:solidFill>
                            <a:srgbClr val="FF0000"/>
                          </a:solidFill>
                          <a:latin typeface="微软雅黑" panose="020B0503020204020204" pitchFamily="34" charset="-122"/>
                          <a:ea typeface="微软雅黑" panose="020B0503020204020204" pitchFamily="34" charset="-122"/>
                          <a:cs typeface="+mn-cs"/>
                        </a:rPr>
                        <a:t>可靠性低</a:t>
                      </a:r>
                      <a:r>
                        <a:rPr lang="zh-CN" altLang="en-US" sz="1800" kern="1200" dirty="0">
                          <a:solidFill>
                            <a:srgbClr val="002060"/>
                          </a:solidFill>
                          <a:effectLst/>
                          <a:latin typeface="微软雅黑" panose="020B0503020204020204" pitchFamily="34" charset="-122"/>
                          <a:ea typeface="微软雅黑" panose="020B0503020204020204" pitchFamily="34" charset="-122"/>
                        </a:rPr>
                        <a:t>，</a:t>
                      </a:r>
                      <a:r>
                        <a:rPr lang="zh-CN" altLang="zh-CN" sz="1800" kern="1200" dirty="0">
                          <a:solidFill>
                            <a:srgbClr val="002060"/>
                          </a:solidFill>
                          <a:effectLst/>
                          <a:latin typeface="微软雅黑" panose="020B0503020204020204" pitchFamily="34" charset="-122"/>
                          <a:ea typeface="微软雅黑" panose="020B0503020204020204" pitchFamily="34" charset="-122"/>
                        </a:rPr>
                        <a:t>不能保证最小摩擦力正好发生在第一张和第二张纸张之间</a:t>
                      </a:r>
                      <a:endParaRPr lang="zh-CN" altLang="en-US" sz="1800" dirty="0">
                        <a:solidFill>
                          <a:srgbClr val="00206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819918034"/>
                  </a:ext>
                </a:extLst>
              </a:tr>
              <a:tr h="675755">
                <a:tc>
                  <a:txBody>
                    <a:bodyPr/>
                    <a:lstStyle/>
                    <a:p>
                      <a:pPr algn="ctr"/>
                      <a:r>
                        <a:rPr lang="zh-CN" altLang="zh-CN" sz="1800" b="1" kern="1200" dirty="0">
                          <a:solidFill>
                            <a:srgbClr val="002060"/>
                          </a:solidFill>
                          <a:effectLst/>
                          <a:latin typeface="微软雅黑" panose="020B0503020204020204" pitchFamily="34" charset="-122"/>
                          <a:ea typeface="微软雅黑" panose="020B0503020204020204" pitchFamily="34" charset="-122"/>
                        </a:rPr>
                        <a:t>静电分离法</a:t>
                      </a:r>
                      <a:endParaRPr lang="zh-CN" altLang="en-US" sz="1800" b="1" dirty="0">
                        <a:solidFill>
                          <a:srgbClr val="002060"/>
                        </a:solidFill>
                        <a:latin typeface="微软雅黑" panose="020B0503020204020204" pitchFamily="34" charset="-122"/>
                        <a:ea typeface="微软雅黑" panose="020B0503020204020204" pitchFamily="34" charset="-122"/>
                      </a:endParaRPr>
                    </a:p>
                  </a:txBody>
                  <a:tcPr anchor="ctr"/>
                </a:tc>
                <a:tc>
                  <a:txBody>
                    <a:bodyPr/>
                    <a:lstStyle/>
                    <a:p>
                      <a:r>
                        <a:rPr lang="zh-CN" altLang="en-US" sz="1800" b="1" kern="1200" dirty="0">
                          <a:solidFill>
                            <a:srgbClr val="FF0000"/>
                          </a:solidFill>
                          <a:latin typeface="微软雅黑" panose="020B0503020204020204" pitchFamily="34" charset="-122"/>
                          <a:ea typeface="微软雅黑" panose="020B0503020204020204" pitchFamily="34" charset="-122"/>
                          <a:cs typeface="+mn-cs"/>
                        </a:rPr>
                        <a:t>可靠性低</a:t>
                      </a:r>
                      <a:r>
                        <a:rPr lang="zh-CN" altLang="en-US" sz="1800" kern="1200" dirty="0">
                          <a:solidFill>
                            <a:srgbClr val="002060"/>
                          </a:solidFill>
                          <a:effectLst/>
                          <a:latin typeface="微软雅黑" panose="020B0503020204020204" pitchFamily="34" charset="-122"/>
                          <a:ea typeface="微软雅黑" panose="020B0503020204020204" pitchFamily="34" charset="-122"/>
                        </a:rPr>
                        <a:t>，</a:t>
                      </a:r>
                      <a:r>
                        <a:rPr lang="zh-CN" altLang="zh-CN" sz="1800" kern="1200" dirty="0">
                          <a:solidFill>
                            <a:srgbClr val="002060"/>
                          </a:solidFill>
                          <a:effectLst/>
                          <a:latin typeface="微软雅黑" panose="020B0503020204020204" pitchFamily="34" charset="-122"/>
                          <a:ea typeface="微软雅黑" panose="020B0503020204020204" pitchFamily="34" charset="-122"/>
                        </a:rPr>
                        <a:t>静电分离式机构在不同的环境下，其静电吸附力会产生巨大的波动，特别是在潮湿的环境下，纸张才有良好的导电性</a:t>
                      </a:r>
                      <a:endParaRPr lang="zh-CN" altLang="en-US" sz="1800" dirty="0">
                        <a:solidFill>
                          <a:srgbClr val="00206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21030323"/>
                  </a:ext>
                </a:extLst>
              </a:tr>
              <a:tr h="549822">
                <a:tc>
                  <a:txBody>
                    <a:bodyPr/>
                    <a:lstStyle/>
                    <a:p>
                      <a:pPr algn="ctr"/>
                      <a:r>
                        <a:rPr lang="zh-CN" altLang="en-US" sz="1800" b="1" dirty="0">
                          <a:solidFill>
                            <a:srgbClr val="002060"/>
                          </a:solidFill>
                          <a:latin typeface="微软雅黑" panose="020B0503020204020204" pitchFamily="34" charset="-122"/>
                          <a:ea typeface="微软雅黑" panose="020B0503020204020204" pitchFamily="34" charset="-122"/>
                        </a:rPr>
                        <a:t>机械剥离法</a:t>
                      </a:r>
                    </a:p>
                  </a:txBody>
                  <a:tcPr anchor="ctr"/>
                </a:tc>
                <a:tc>
                  <a:txBody>
                    <a:bodyPr/>
                    <a:lstStyle/>
                    <a:p>
                      <a:r>
                        <a:rPr lang="zh-CN" altLang="en-US" sz="1800" dirty="0">
                          <a:solidFill>
                            <a:srgbClr val="002060"/>
                          </a:solidFill>
                          <a:latin typeface="微软雅黑" panose="020B0503020204020204" pitchFamily="34" charset="-122"/>
                          <a:ea typeface="微软雅黑" panose="020B0503020204020204" pitchFamily="34" charset="-122"/>
                        </a:rPr>
                        <a:t>适应于刚度较大的标签分离，</a:t>
                      </a:r>
                      <a:r>
                        <a:rPr lang="zh-CN" altLang="en-US" sz="1800" b="1" kern="1200" dirty="0">
                          <a:solidFill>
                            <a:srgbClr val="FF0000"/>
                          </a:solidFill>
                          <a:latin typeface="微软雅黑" panose="020B0503020204020204" pitchFamily="34" charset="-122"/>
                          <a:ea typeface="微软雅黑" panose="020B0503020204020204" pitchFamily="34" charset="-122"/>
                          <a:cs typeface="+mn-cs"/>
                        </a:rPr>
                        <a:t>不适用于柔性标签</a:t>
                      </a:r>
                    </a:p>
                  </a:txBody>
                  <a:tcPr anchor="ctr"/>
                </a:tc>
                <a:extLst>
                  <a:ext uri="{0D108BD9-81ED-4DB2-BD59-A6C34878D82A}">
                    <a16:rowId xmlns:a16="http://schemas.microsoft.com/office/drawing/2014/main" xmlns="" val="1517476349"/>
                  </a:ext>
                </a:extLst>
              </a:tr>
            </a:tbl>
          </a:graphicData>
        </a:graphic>
      </p:graphicFrame>
    </p:spTree>
    <p:extLst>
      <p:ext uri="{BB962C8B-B14F-4D97-AF65-F5344CB8AC3E}">
        <p14:creationId xmlns:p14="http://schemas.microsoft.com/office/powerpoint/2010/main" val="1929716022"/>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Times">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Times">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Times">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Times">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Times">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堆叠标签的气流诱导分离方法及其机理</Template>
  <TotalTime>7492</TotalTime>
  <Words>12382</Words>
  <Application>Microsoft Office PowerPoint</Application>
  <PresentationFormat>宽屏</PresentationFormat>
  <Paragraphs>684</Paragraphs>
  <Slides>78</Slides>
  <Notes>28</Notes>
  <HiddenSlides>0</HiddenSlides>
  <MMClips>4</MMClips>
  <ScaleCrop>false</ScaleCrop>
  <HeadingPairs>
    <vt:vector size="8" baseType="variant">
      <vt:variant>
        <vt:lpstr>已用的字体</vt:lpstr>
      </vt:variant>
      <vt:variant>
        <vt:i4>9</vt:i4>
      </vt:variant>
      <vt:variant>
        <vt:lpstr>主题</vt:lpstr>
      </vt:variant>
      <vt:variant>
        <vt:i4>5</vt:i4>
      </vt:variant>
      <vt:variant>
        <vt:lpstr>嵌入 OLE 服务器</vt:lpstr>
      </vt:variant>
      <vt:variant>
        <vt:i4>2</vt:i4>
      </vt:variant>
      <vt:variant>
        <vt:lpstr>幻灯片标题</vt:lpstr>
      </vt:variant>
      <vt:variant>
        <vt:i4>78</vt:i4>
      </vt:variant>
    </vt:vector>
  </HeadingPairs>
  <TitlesOfParts>
    <vt:vector size="94" baseType="lpstr">
      <vt:lpstr>黑体</vt:lpstr>
      <vt:lpstr>华文细黑</vt:lpstr>
      <vt:lpstr>宋体</vt:lpstr>
      <vt:lpstr>微软雅黑</vt:lpstr>
      <vt:lpstr>Arial</vt:lpstr>
      <vt:lpstr>Calibri</vt:lpstr>
      <vt:lpstr>Cambria Math</vt:lpstr>
      <vt:lpstr>Times New Roman</vt:lpstr>
      <vt:lpstr>Wingdings</vt:lpstr>
      <vt:lpstr>自定义设计方案</vt:lpstr>
      <vt:lpstr>1_自定义设计方案</vt:lpstr>
      <vt:lpstr>2_Office 主题</vt:lpstr>
      <vt:lpstr>2_自定义设计方案</vt:lpstr>
      <vt:lpstr>3_自定义设计方案</vt:lpstr>
      <vt:lpstr>Equation</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鑫 贺</dc:creator>
  <cp:lastModifiedBy>xuyunlang</cp:lastModifiedBy>
  <cp:revision>135</cp:revision>
  <dcterms:created xsi:type="dcterms:W3CDTF">2020-04-11T22:36:18Z</dcterms:created>
  <dcterms:modified xsi:type="dcterms:W3CDTF">2021-03-02T14:22:51Z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